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8" r:id="rId12"/>
    <p:sldId id="265" r:id="rId13"/>
    <p:sldId id="292" r:id="rId14"/>
    <p:sldId id="269" r:id="rId15"/>
    <p:sldId id="271" r:id="rId16"/>
    <p:sldId id="275" r:id="rId17"/>
    <p:sldId id="276" r:id="rId18"/>
    <p:sldId id="272" r:id="rId19"/>
    <p:sldId id="277" r:id="rId20"/>
    <p:sldId id="278" r:id="rId21"/>
    <p:sldId id="279" r:id="rId22"/>
    <p:sldId id="283" r:id="rId23"/>
    <p:sldId id="284" r:id="rId24"/>
    <p:sldId id="285" r:id="rId25"/>
    <p:sldId id="282" r:id="rId26"/>
    <p:sldId id="280" r:id="rId27"/>
    <p:sldId id="281" r:id="rId28"/>
    <p:sldId id="289" r:id="rId29"/>
    <p:sldId id="291" r:id="rId30"/>
    <p:sldId id="290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12" r:id="rId41"/>
    <p:sldId id="305" r:id="rId42"/>
    <p:sldId id="303" r:id="rId43"/>
    <p:sldId id="306" r:id="rId44"/>
    <p:sldId id="307" r:id="rId45"/>
    <p:sldId id="309" r:id="rId46"/>
    <p:sldId id="308" r:id="rId47"/>
    <p:sldId id="311" r:id="rId48"/>
    <p:sldId id="315" r:id="rId49"/>
    <p:sldId id="314" r:id="rId50"/>
    <p:sldId id="316" r:id="rId51"/>
    <p:sldId id="318" r:id="rId52"/>
    <p:sldId id="317" r:id="rId53"/>
    <p:sldId id="319" r:id="rId54"/>
    <p:sldId id="320" r:id="rId55"/>
    <p:sldId id="321" r:id="rId56"/>
    <p:sldId id="324" r:id="rId57"/>
    <p:sldId id="328" r:id="rId58"/>
    <p:sldId id="322" r:id="rId59"/>
    <p:sldId id="329" r:id="rId60"/>
    <p:sldId id="333" r:id="rId61"/>
    <p:sldId id="334" r:id="rId62"/>
    <p:sldId id="335" r:id="rId63"/>
    <p:sldId id="323" r:id="rId64"/>
    <p:sldId id="336" r:id="rId65"/>
    <p:sldId id="326" r:id="rId66"/>
    <p:sldId id="327" r:id="rId67"/>
    <p:sldId id="338" r:id="rId68"/>
    <p:sldId id="337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7" r:id="rId107"/>
    <p:sldId id="376" r:id="rId108"/>
    <p:sldId id="379" r:id="rId109"/>
    <p:sldId id="380" r:id="rId110"/>
    <p:sldId id="381" r:id="rId111"/>
    <p:sldId id="382" r:id="rId112"/>
    <p:sldId id="384" r:id="rId113"/>
    <p:sldId id="386" r:id="rId114"/>
    <p:sldId id="388" r:id="rId115"/>
    <p:sldId id="387" r:id="rId116"/>
    <p:sldId id="389" r:id="rId117"/>
    <p:sldId id="390" r:id="rId118"/>
    <p:sldId id="391" r:id="rId119"/>
    <p:sldId id="392" r:id="rId120"/>
    <p:sldId id="393" r:id="rId121"/>
    <p:sldId id="394" r:id="rId122"/>
    <p:sldId id="395" r:id="rId123"/>
    <p:sldId id="397" r:id="rId124"/>
    <p:sldId id="399" r:id="rId125"/>
    <p:sldId id="400" r:id="rId126"/>
    <p:sldId id="401" r:id="rId127"/>
    <p:sldId id="402" r:id="rId128"/>
    <p:sldId id="398" r:id="rId129"/>
    <p:sldId id="396" r:id="rId130"/>
    <p:sldId id="403" r:id="rId131"/>
    <p:sldId id="404" r:id="rId132"/>
    <p:sldId id="406" r:id="rId133"/>
    <p:sldId id="407" r:id="rId134"/>
    <p:sldId id="413" r:id="rId135"/>
    <p:sldId id="408" r:id="rId136"/>
    <p:sldId id="409" r:id="rId137"/>
    <p:sldId id="410" r:id="rId138"/>
    <p:sldId id="411" r:id="rId139"/>
    <p:sldId id="412" r:id="rId140"/>
    <p:sldId id="414" r:id="rId141"/>
    <p:sldId id="405" r:id="rId142"/>
    <p:sldId id="415" r:id="rId143"/>
    <p:sldId id="417" r:id="rId144"/>
    <p:sldId id="416" r:id="rId145"/>
    <p:sldId id="418" r:id="rId146"/>
    <p:sldId id="419" r:id="rId147"/>
    <p:sldId id="420" r:id="rId148"/>
    <p:sldId id="421" r:id="rId149"/>
    <p:sldId id="422" r:id="rId150"/>
    <p:sldId id="423" r:id="rId151"/>
    <p:sldId id="425" r:id="rId152"/>
    <p:sldId id="424" r:id="rId153"/>
    <p:sldId id="426" r:id="rId154"/>
    <p:sldId id="427" r:id="rId155"/>
    <p:sldId id="428" r:id="rId156"/>
    <p:sldId id="429" r:id="rId157"/>
    <p:sldId id="430" r:id="rId158"/>
    <p:sldId id="431" r:id="rId159"/>
    <p:sldId id="432" r:id="rId160"/>
    <p:sldId id="433" r:id="rId161"/>
    <p:sldId id="434" r:id="rId162"/>
    <p:sldId id="441" r:id="rId163"/>
    <p:sldId id="435" r:id="rId164"/>
    <p:sldId id="436" r:id="rId165"/>
    <p:sldId id="437" r:id="rId166"/>
    <p:sldId id="438" r:id="rId167"/>
    <p:sldId id="439" r:id="rId168"/>
    <p:sldId id="440" r:id="rId169"/>
    <p:sldId id="442" r:id="rId170"/>
    <p:sldId id="443" r:id="rId171"/>
    <p:sldId id="444" r:id="rId172"/>
    <p:sldId id="445" r:id="rId173"/>
    <p:sldId id="446" r:id="rId174"/>
    <p:sldId id="448" r:id="rId175"/>
    <p:sldId id="447" r:id="rId176"/>
    <p:sldId id="449" r:id="rId177"/>
    <p:sldId id="450" r:id="rId178"/>
    <p:sldId id="452" r:id="rId179"/>
    <p:sldId id="451" r:id="rId180"/>
    <p:sldId id="453" r:id="rId181"/>
    <p:sldId id="454" r:id="rId182"/>
    <p:sldId id="455" r:id="rId183"/>
    <p:sldId id="456" r:id="rId184"/>
    <p:sldId id="457" r:id="rId185"/>
    <p:sldId id="458" r:id="rId186"/>
    <p:sldId id="459" r:id="rId187"/>
    <p:sldId id="460" r:id="rId188"/>
    <p:sldId id="461" r:id="rId189"/>
    <p:sldId id="463" r:id="rId190"/>
    <p:sldId id="462" r:id="rId191"/>
    <p:sldId id="464" r:id="rId192"/>
    <p:sldId id="465" r:id="rId193"/>
    <p:sldId id="466" r:id="rId194"/>
    <p:sldId id="467" r:id="rId195"/>
    <p:sldId id="468" r:id="rId196"/>
    <p:sldId id="469" r:id="rId197"/>
    <p:sldId id="470" r:id="rId198"/>
    <p:sldId id="472" r:id="rId199"/>
    <p:sldId id="471" r:id="rId200"/>
    <p:sldId id="473" r:id="rId201"/>
    <p:sldId id="474" r:id="rId202"/>
    <p:sldId id="475" r:id="rId203"/>
    <p:sldId id="476" r:id="rId204"/>
    <p:sldId id="477" r:id="rId205"/>
    <p:sldId id="478" r:id="rId206"/>
    <p:sldId id="479" r:id="rId207"/>
    <p:sldId id="480" r:id="rId208"/>
    <p:sldId id="481" r:id="rId209"/>
    <p:sldId id="482" r:id="rId210"/>
    <p:sldId id="483" r:id="rId211"/>
    <p:sldId id="485" r:id="rId212"/>
    <p:sldId id="484" r:id="rId213"/>
    <p:sldId id="486" r:id="rId214"/>
    <p:sldId id="487" r:id="rId215"/>
    <p:sldId id="488" r:id="rId216"/>
    <p:sldId id="489" r:id="rId217"/>
    <p:sldId id="490" r:id="rId218"/>
    <p:sldId id="491" r:id="rId219"/>
    <p:sldId id="492" r:id="rId220"/>
    <p:sldId id="493" r:id="rId221"/>
    <p:sldId id="494" r:id="rId222"/>
    <p:sldId id="496" r:id="rId223"/>
    <p:sldId id="495" r:id="rId224"/>
    <p:sldId id="497" r:id="rId225"/>
    <p:sldId id="498" r:id="rId226"/>
    <p:sldId id="499" r:id="rId227"/>
    <p:sldId id="500" r:id="rId228"/>
    <p:sldId id="501" r:id="rId229"/>
    <p:sldId id="502" r:id="rId230"/>
    <p:sldId id="503" r:id="rId231"/>
    <p:sldId id="504" r:id="rId232"/>
    <p:sldId id="505" r:id="rId233"/>
    <p:sldId id="506" r:id="rId234"/>
    <p:sldId id="507" r:id="rId235"/>
    <p:sldId id="508" r:id="rId236"/>
    <p:sldId id="509" r:id="rId237"/>
    <p:sldId id="510" r:id="rId238"/>
    <p:sldId id="511" r:id="rId239"/>
    <p:sldId id="512" r:id="rId240"/>
    <p:sldId id="513" r:id="rId241"/>
    <p:sldId id="514" r:id="rId242"/>
    <p:sldId id="515" r:id="rId243"/>
    <p:sldId id="517" r:id="rId244"/>
    <p:sldId id="516" r:id="rId245"/>
    <p:sldId id="518" r:id="rId246"/>
    <p:sldId id="519" r:id="rId247"/>
    <p:sldId id="520" r:id="rId248"/>
    <p:sldId id="521" r:id="rId249"/>
    <p:sldId id="522" r:id="rId250"/>
    <p:sldId id="523" r:id="rId251"/>
    <p:sldId id="525" r:id="rId252"/>
    <p:sldId id="524" r:id="rId253"/>
    <p:sldId id="526" r:id="rId254"/>
    <p:sldId id="527" r:id="rId255"/>
    <p:sldId id="528" r:id="rId256"/>
    <p:sldId id="530" r:id="rId257"/>
    <p:sldId id="531" r:id="rId258"/>
    <p:sldId id="533" r:id="rId259"/>
    <p:sldId id="532" r:id="rId260"/>
    <p:sldId id="534" r:id="rId261"/>
    <p:sldId id="535" r:id="rId262"/>
    <p:sldId id="536" r:id="rId263"/>
    <p:sldId id="537" r:id="rId264"/>
    <p:sldId id="538" r:id="rId265"/>
    <p:sldId id="539" r:id="rId266"/>
    <p:sldId id="541" r:id="rId267"/>
    <p:sldId id="540" r:id="rId268"/>
    <p:sldId id="542" r:id="rId269"/>
    <p:sldId id="543" r:id="rId270"/>
    <p:sldId id="544" r:id="rId271"/>
    <p:sldId id="545" r:id="rId272"/>
    <p:sldId id="546" r:id="rId273"/>
    <p:sldId id="547" r:id="rId274"/>
    <p:sldId id="548" r:id="rId275"/>
    <p:sldId id="549" r:id="rId276"/>
    <p:sldId id="550" r:id="rId277"/>
    <p:sldId id="551" r:id="rId278"/>
    <p:sldId id="552" r:id="rId279"/>
    <p:sldId id="556" r:id="rId280"/>
    <p:sldId id="553" r:id="rId281"/>
    <p:sldId id="554" r:id="rId282"/>
    <p:sldId id="555" r:id="rId283"/>
    <p:sldId id="557" r:id="rId284"/>
    <p:sldId id="558" r:id="rId285"/>
    <p:sldId id="559" r:id="rId286"/>
    <p:sldId id="573" r:id="rId287"/>
    <p:sldId id="574" r:id="rId288"/>
    <p:sldId id="575" r:id="rId289"/>
    <p:sldId id="576" r:id="rId290"/>
    <p:sldId id="577" r:id="rId291"/>
    <p:sldId id="578" r:id="rId292"/>
    <p:sldId id="579" r:id="rId293"/>
    <p:sldId id="580" r:id="rId294"/>
    <p:sldId id="581" r:id="rId295"/>
    <p:sldId id="582" r:id="rId296"/>
    <p:sldId id="583" r:id="rId297"/>
    <p:sldId id="584" r:id="rId298"/>
    <p:sldId id="560" r:id="rId299"/>
    <p:sldId id="561" r:id="rId300"/>
    <p:sldId id="563" r:id="rId301"/>
    <p:sldId id="562" r:id="rId302"/>
    <p:sldId id="565" r:id="rId303"/>
    <p:sldId id="566" r:id="rId304"/>
    <p:sldId id="568" r:id="rId305"/>
    <p:sldId id="567" r:id="rId306"/>
    <p:sldId id="569" r:id="rId307"/>
    <p:sldId id="570" r:id="rId308"/>
    <p:sldId id="571" r:id="rId309"/>
    <p:sldId id="572" r:id="rId310"/>
    <p:sldId id="585" r:id="rId311"/>
    <p:sldId id="586" r:id="rId312"/>
    <p:sldId id="587" r:id="rId313"/>
    <p:sldId id="588" r:id="rId314"/>
    <p:sldId id="589" r:id="rId315"/>
    <p:sldId id="590" r:id="rId316"/>
    <p:sldId id="591" r:id="rId317"/>
    <p:sldId id="592" r:id="rId318"/>
    <p:sldId id="593" r:id="rId319"/>
    <p:sldId id="594" r:id="rId320"/>
    <p:sldId id="603" r:id="rId321"/>
    <p:sldId id="595" r:id="rId322"/>
    <p:sldId id="596" r:id="rId323"/>
    <p:sldId id="597" r:id="rId324"/>
    <p:sldId id="598" r:id="rId325"/>
    <p:sldId id="599" r:id="rId326"/>
    <p:sldId id="600" r:id="rId327"/>
    <p:sldId id="601" r:id="rId328"/>
    <p:sldId id="602" r:id="rId329"/>
    <p:sldId id="604" r:id="rId330"/>
  </p:sldIdLst>
  <p:sldSz cx="9144000" cy="6858000" type="screen4x3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707" autoAdjust="0"/>
  </p:normalViewPr>
  <p:slideViewPr>
    <p:cSldViewPr snapToGrid="0">
      <p:cViewPr varScale="1">
        <p:scale>
          <a:sx n="110" d="100"/>
          <a:sy n="110" d="100"/>
        </p:scale>
        <p:origin x="1644" y="108"/>
      </p:cViewPr>
      <p:guideLst/>
    </p:cSldViewPr>
  </p:slideViewPr>
  <p:outlineViewPr>
    <p:cViewPr>
      <p:scale>
        <a:sx n="33" d="100"/>
        <a:sy n="33" d="100"/>
      </p:scale>
      <p:origin x="0" y="-5410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viewProps" Target="viewProps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theme" Target="theme/theme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tableStyles" Target="tableStyle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529D8E-6160-4B41-AF8E-B0F0B83DD9EC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982B41A-CC1A-4073-BB5A-FE1BAE859362}">
      <dgm:prSet phldrT="[Szöveg]"/>
      <dgm:spPr/>
      <dgm:t>
        <a:bodyPr/>
        <a:lstStyle/>
        <a:p>
          <a:r>
            <a:rPr lang="hu-HU" dirty="0" err="1" smtClean="0"/>
            <a:t>Experiment</a:t>
          </a:r>
          <a:endParaRPr lang="hu-HU" dirty="0"/>
        </a:p>
      </dgm:t>
    </dgm:pt>
    <dgm:pt modelId="{A74839A0-6D5C-4500-8655-9F9882CB5587}" type="parTrans" cxnId="{B1260C8F-7008-4A89-9C67-608560B8148C}">
      <dgm:prSet/>
      <dgm:spPr/>
      <dgm:t>
        <a:bodyPr/>
        <a:lstStyle/>
        <a:p>
          <a:endParaRPr lang="hu-HU"/>
        </a:p>
      </dgm:t>
    </dgm:pt>
    <dgm:pt modelId="{46E999C3-43AA-4274-ACCF-F6AD3B74BD2A}" type="sibTrans" cxnId="{B1260C8F-7008-4A89-9C67-608560B8148C}">
      <dgm:prSet/>
      <dgm:spPr/>
      <dgm:t>
        <a:bodyPr/>
        <a:lstStyle/>
        <a:p>
          <a:endParaRPr lang="hu-HU"/>
        </a:p>
      </dgm:t>
    </dgm:pt>
    <dgm:pt modelId="{B6CDDA87-8E57-4533-BFD6-8E70B1D56F1C}">
      <dgm:prSet phldrT="[Szöveg]"/>
      <dgm:spPr/>
      <dgm:t>
        <a:bodyPr/>
        <a:lstStyle/>
        <a:p>
          <a:r>
            <a:rPr lang="hu-HU" dirty="0" err="1" smtClean="0"/>
            <a:t>Theory</a:t>
          </a:r>
          <a:endParaRPr lang="hu-HU" dirty="0"/>
        </a:p>
      </dgm:t>
    </dgm:pt>
    <dgm:pt modelId="{0FBE2DAB-253E-4F07-BDB5-6BC819E71B8C}" type="parTrans" cxnId="{B5307C5C-7A54-4B8D-B572-61ACD1E562B2}">
      <dgm:prSet/>
      <dgm:spPr/>
      <dgm:t>
        <a:bodyPr/>
        <a:lstStyle/>
        <a:p>
          <a:endParaRPr lang="hu-HU"/>
        </a:p>
      </dgm:t>
    </dgm:pt>
    <dgm:pt modelId="{87C772BB-140C-47CB-BAFB-AE5B64B6FEA7}" type="sibTrans" cxnId="{B5307C5C-7A54-4B8D-B572-61ACD1E562B2}">
      <dgm:prSet/>
      <dgm:spPr/>
      <dgm:t>
        <a:bodyPr/>
        <a:lstStyle/>
        <a:p>
          <a:endParaRPr lang="hu-HU"/>
        </a:p>
      </dgm:t>
    </dgm:pt>
    <dgm:pt modelId="{07AD26AE-70BE-469F-A323-897681387BD4}" type="pres">
      <dgm:prSet presAssocID="{6A529D8E-6160-4B41-AF8E-B0F0B83DD9E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638D0536-CC57-440F-9F62-D471B4E072B5}" type="pres">
      <dgm:prSet presAssocID="{0982B41A-CC1A-4073-BB5A-FE1BAE85936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13A7914-0481-4283-B373-43BF9B97E46C}" type="pres">
      <dgm:prSet presAssocID="{46E999C3-43AA-4274-ACCF-F6AD3B74BD2A}" presName="sibTrans" presStyleLbl="sibTrans2D1" presStyleIdx="0" presStyleCnt="2" custScaleX="62102" custLinFactNeighborX="3419" custLinFactNeighborY="93486"/>
      <dgm:spPr/>
      <dgm:t>
        <a:bodyPr/>
        <a:lstStyle/>
        <a:p>
          <a:endParaRPr lang="hu-HU"/>
        </a:p>
      </dgm:t>
    </dgm:pt>
    <dgm:pt modelId="{97AE6B38-62B0-4C8B-9857-BE8C34D2FD83}" type="pres">
      <dgm:prSet presAssocID="{46E999C3-43AA-4274-ACCF-F6AD3B74BD2A}" presName="connectorText" presStyleLbl="sibTrans2D1" presStyleIdx="0" presStyleCnt="2"/>
      <dgm:spPr/>
      <dgm:t>
        <a:bodyPr/>
        <a:lstStyle/>
        <a:p>
          <a:endParaRPr lang="hu-HU"/>
        </a:p>
      </dgm:t>
    </dgm:pt>
    <dgm:pt modelId="{8D1E96A3-DF1F-466F-8078-007A4618DD8D}" type="pres">
      <dgm:prSet presAssocID="{B6CDDA87-8E57-4533-BFD6-8E70B1D56F1C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1AD8741-1A2E-4F3D-A3A6-8C8043D08855}" type="pres">
      <dgm:prSet presAssocID="{87C772BB-140C-47CB-BAFB-AE5B64B6FEA7}" presName="sibTrans" presStyleLbl="sibTrans2D1" presStyleIdx="1" presStyleCnt="2" custScaleX="57712" custLinFactNeighborX="-913" custLinFactNeighborY="-76147"/>
      <dgm:spPr/>
      <dgm:t>
        <a:bodyPr/>
        <a:lstStyle/>
        <a:p>
          <a:endParaRPr lang="hu-HU"/>
        </a:p>
      </dgm:t>
    </dgm:pt>
    <dgm:pt modelId="{90E45F38-6DF2-404C-8926-7CC377C9B19D}" type="pres">
      <dgm:prSet presAssocID="{87C772BB-140C-47CB-BAFB-AE5B64B6FEA7}" presName="connectorText" presStyleLbl="sibTrans2D1" presStyleIdx="1" presStyleCnt="2"/>
      <dgm:spPr/>
      <dgm:t>
        <a:bodyPr/>
        <a:lstStyle/>
        <a:p>
          <a:endParaRPr lang="hu-HU"/>
        </a:p>
      </dgm:t>
    </dgm:pt>
  </dgm:ptLst>
  <dgm:cxnLst>
    <dgm:cxn modelId="{B5307C5C-7A54-4B8D-B572-61ACD1E562B2}" srcId="{6A529D8E-6160-4B41-AF8E-B0F0B83DD9EC}" destId="{B6CDDA87-8E57-4533-BFD6-8E70B1D56F1C}" srcOrd="1" destOrd="0" parTransId="{0FBE2DAB-253E-4F07-BDB5-6BC819E71B8C}" sibTransId="{87C772BB-140C-47CB-BAFB-AE5B64B6FEA7}"/>
    <dgm:cxn modelId="{7FAC22EA-8EAA-4ED6-8CF3-A4CA0101113C}" type="presOf" srcId="{46E999C3-43AA-4274-ACCF-F6AD3B74BD2A}" destId="{913A7914-0481-4283-B373-43BF9B97E46C}" srcOrd="0" destOrd="0" presId="urn:microsoft.com/office/officeart/2005/8/layout/cycle2"/>
    <dgm:cxn modelId="{51CB20E0-E85D-45F2-A01B-E62E3A0B8829}" type="presOf" srcId="{87C772BB-140C-47CB-BAFB-AE5B64B6FEA7}" destId="{90E45F38-6DF2-404C-8926-7CC377C9B19D}" srcOrd="1" destOrd="0" presId="urn:microsoft.com/office/officeart/2005/8/layout/cycle2"/>
    <dgm:cxn modelId="{6328F06D-383E-4E0F-827A-0177A4020801}" type="presOf" srcId="{0982B41A-CC1A-4073-BB5A-FE1BAE859362}" destId="{638D0536-CC57-440F-9F62-D471B4E072B5}" srcOrd="0" destOrd="0" presId="urn:microsoft.com/office/officeart/2005/8/layout/cycle2"/>
    <dgm:cxn modelId="{2F30C5F1-E95E-4C12-8E67-AF7D6BF47886}" type="presOf" srcId="{B6CDDA87-8E57-4533-BFD6-8E70B1D56F1C}" destId="{8D1E96A3-DF1F-466F-8078-007A4618DD8D}" srcOrd="0" destOrd="0" presId="urn:microsoft.com/office/officeart/2005/8/layout/cycle2"/>
    <dgm:cxn modelId="{E7C8615F-118F-45B6-959C-F4F5924C7AAD}" type="presOf" srcId="{6A529D8E-6160-4B41-AF8E-B0F0B83DD9EC}" destId="{07AD26AE-70BE-469F-A323-897681387BD4}" srcOrd="0" destOrd="0" presId="urn:microsoft.com/office/officeart/2005/8/layout/cycle2"/>
    <dgm:cxn modelId="{B1260C8F-7008-4A89-9C67-608560B8148C}" srcId="{6A529D8E-6160-4B41-AF8E-B0F0B83DD9EC}" destId="{0982B41A-CC1A-4073-BB5A-FE1BAE859362}" srcOrd="0" destOrd="0" parTransId="{A74839A0-6D5C-4500-8655-9F9882CB5587}" sibTransId="{46E999C3-43AA-4274-ACCF-F6AD3B74BD2A}"/>
    <dgm:cxn modelId="{6434181F-3DCB-4FB7-AADA-395A71DB56FA}" type="presOf" srcId="{46E999C3-43AA-4274-ACCF-F6AD3B74BD2A}" destId="{97AE6B38-62B0-4C8B-9857-BE8C34D2FD83}" srcOrd="1" destOrd="0" presId="urn:microsoft.com/office/officeart/2005/8/layout/cycle2"/>
    <dgm:cxn modelId="{A1FDC7AC-C122-406E-9256-968D75AFC7E8}" type="presOf" srcId="{87C772BB-140C-47CB-BAFB-AE5B64B6FEA7}" destId="{61AD8741-1A2E-4F3D-A3A6-8C8043D08855}" srcOrd="0" destOrd="0" presId="urn:microsoft.com/office/officeart/2005/8/layout/cycle2"/>
    <dgm:cxn modelId="{E57CF0E6-4917-4D04-9CB4-A80C3938BC68}" type="presParOf" srcId="{07AD26AE-70BE-469F-A323-897681387BD4}" destId="{638D0536-CC57-440F-9F62-D471B4E072B5}" srcOrd="0" destOrd="0" presId="urn:microsoft.com/office/officeart/2005/8/layout/cycle2"/>
    <dgm:cxn modelId="{31CA784E-9776-4739-9B64-D3C9D3B53CAD}" type="presParOf" srcId="{07AD26AE-70BE-469F-A323-897681387BD4}" destId="{913A7914-0481-4283-B373-43BF9B97E46C}" srcOrd="1" destOrd="0" presId="urn:microsoft.com/office/officeart/2005/8/layout/cycle2"/>
    <dgm:cxn modelId="{4D0832AE-D01F-4669-A4F8-5A97C1D12B91}" type="presParOf" srcId="{913A7914-0481-4283-B373-43BF9B97E46C}" destId="{97AE6B38-62B0-4C8B-9857-BE8C34D2FD83}" srcOrd="0" destOrd="0" presId="urn:microsoft.com/office/officeart/2005/8/layout/cycle2"/>
    <dgm:cxn modelId="{7095FC26-9D1B-4F42-A80C-4BB84972ABE0}" type="presParOf" srcId="{07AD26AE-70BE-469F-A323-897681387BD4}" destId="{8D1E96A3-DF1F-466F-8078-007A4618DD8D}" srcOrd="2" destOrd="0" presId="urn:microsoft.com/office/officeart/2005/8/layout/cycle2"/>
    <dgm:cxn modelId="{6CDB5F5F-2A8D-4441-8C63-082D0AD989F1}" type="presParOf" srcId="{07AD26AE-70BE-469F-A323-897681387BD4}" destId="{61AD8741-1A2E-4F3D-A3A6-8C8043D08855}" srcOrd="3" destOrd="0" presId="urn:microsoft.com/office/officeart/2005/8/layout/cycle2"/>
    <dgm:cxn modelId="{B67FE78D-2C9A-4737-9A4D-41BCDF499B2F}" type="presParOf" srcId="{61AD8741-1A2E-4F3D-A3A6-8C8043D08855}" destId="{90E45F38-6DF2-404C-8926-7CC377C9B19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8E23C1-C000-44F3-9768-B1E04DE9BD4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0727EDCC-6BC7-4E6E-BCA1-218007626B17}">
      <dgm:prSet phldrT="[Szöveg]"/>
      <dgm:spPr/>
      <dgm:t>
        <a:bodyPr/>
        <a:lstStyle/>
        <a:p>
          <a:r>
            <a:rPr lang="hu-HU" dirty="0" err="1" smtClean="0"/>
            <a:t>Experiment</a:t>
          </a:r>
          <a:endParaRPr lang="hu-HU" dirty="0"/>
        </a:p>
      </dgm:t>
    </dgm:pt>
    <dgm:pt modelId="{1B46570F-4E40-4C52-80BD-73F57378C9C9}" type="parTrans" cxnId="{DB7FA598-8A53-40ED-99CF-9CC98B0BEB52}">
      <dgm:prSet/>
      <dgm:spPr/>
      <dgm:t>
        <a:bodyPr/>
        <a:lstStyle/>
        <a:p>
          <a:endParaRPr lang="hu-HU"/>
        </a:p>
      </dgm:t>
    </dgm:pt>
    <dgm:pt modelId="{CCEF4D45-AF82-4415-8E32-9644FD3BE98C}" type="sibTrans" cxnId="{DB7FA598-8A53-40ED-99CF-9CC98B0BEB52}">
      <dgm:prSet/>
      <dgm:spPr/>
      <dgm:t>
        <a:bodyPr/>
        <a:lstStyle/>
        <a:p>
          <a:endParaRPr lang="hu-HU"/>
        </a:p>
      </dgm:t>
    </dgm:pt>
    <dgm:pt modelId="{5C5BAC33-D7AF-449B-B789-726EDA340C6A}">
      <dgm:prSet phldrT="[Szöveg]"/>
      <dgm:spPr/>
      <dgm:t>
        <a:bodyPr/>
        <a:lstStyle/>
        <a:p>
          <a:r>
            <a:rPr lang="hu-HU" dirty="0" err="1" smtClean="0"/>
            <a:t>Theory</a:t>
          </a:r>
          <a:endParaRPr lang="hu-HU" dirty="0"/>
        </a:p>
      </dgm:t>
    </dgm:pt>
    <dgm:pt modelId="{48435753-1A1B-478D-B3C5-DBFDF17991F0}" type="parTrans" cxnId="{665C9ED3-E449-4F2E-BCE9-F4B1C4C9AF5D}">
      <dgm:prSet/>
      <dgm:spPr/>
      <dgm:t>
        <a:bodyPr/>
        <a:lstStyle/>
        <a:p>
          <a:endParaRPr lang="hu-HU"/>
        </a:p>
      </dgm:t>
    </dgm:pt>
    <dgm:pt modelId="{70B21B90-D608-4E89-A169-97AD505A868E}" type="sibTrans" cxnId="{665C9ED3-E449-4F2E-BCE9-F4B1C4C9AF5D}">
      <dgm:prSet/>
      <dgm:spPr/>
      <dgm:t>
        <a:bodyPr/>
        <a:lstStyle/>
        <a:p>
          <a:endParaRPr lang="hu-HU"/>
        </a:p>
      </dgm:t>
    </dgm:pt>
    <dgm:pt modelId="{DAE11F57-D516-4377-A112-52AB98EE54C8}">
      <dgm:prSet phldrT="[Szöveg]"/>
      <dgm:spPr/>
      <dgm:t>
        <a:bodyPr/>
        <a:lstStyle/>
        <a:p>
          <a:r>
            <a:rPr lang="hu-HU" dirty="0" err="1" smtClean="0"/>
            <a:t>Simulations</a:t>
          </a:r>
          <a:endParaRPr lang="hu-HU" dirty="0"/>
        </a:p>
      </dgm:t>
    </dgm:pt>
    <dgm:pt modelId="{F65FAC17-12F5-4843-BE62-D597B6C8AF40}" type="parTrans" cxnId="{882D26D6-50B0-4D64-A8CA-0728450CA8C3}">
      <dgm:prSet/>
      <dgm:spPr/>
      <dgm:t>
        <a:bodyPr/>
        <a:lstStyle/>
        <a:p>
          <a:endParaRPr lang="hu-HU"/>
        </a:p>
      </dgm:t>
    </dgm:pt>
    <dgm:pt modelId="{01189B15-14BC-4C44-89DD-92F42D0BEF9A}" type="sibTrans" cxnId="{882D26D6-50B0-4D64-A8CA-0728450CA8C3}">
      <dgm:prSet/>
      <dgm:spPr/>
      <dgm:t>
        <a:bodyPr/>
        <a:lstStyle/>
        <a:p>
          <a:endParaRPr lang="hu-HU"/>
        </a:p>
      </dgm:t>
    </dgm:pt>
    <dgm:pt modelId="{33E7A286-BA13-4AFC-93A7-64FC9D9D7AA5}" type="pres">
      <dgm:prSet presAssocID="{228E23C1-C000-44F3-9768-B1E04DE9BD4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74A7DB97-AFF2-40B4-8C5B-4758F1EB0369}" type="pres">
      <dgm:prSet presAssocID="{0727EDCC-6BC7-4E6E-BCA1-218007626B1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71742EC-31BF-425F-835D-A9A8F9BEFFDC}" type="pres">
      <dgm:prSet presAssocID="{CCEF4D45-AF82-4415-8E32-9644FD3BE98C}" presName="sibTrans" presStyleLbl="sibTrans2D1" presStyleIdx="0" presStyleCnt="3"/>
      <dgm:spPr/>
      <dgm:t>
        <a:bodyPr/>
        <a:lstStyle/>
        <a:p>
          <a:endParaRPr lang="hu-HU"/>
        </a:p>
      </dgm:t>
    </dgm:pt>
    <dgm:pt modelId="{992FB5A9-ADE7-4A41-A9CE-6634620F95AA}" type="pres">
      <dgm:prSet presAssocID="{CCEF4D45-AF82-4415-8E32-9644FD3BE98C}" presName="connectorText" presStyleLbl="sibTrans2D1" presStyleIdx="0" presStyleCnt="3"/>
      <dgm:spPr/>
      <dgm:t>
        <a:bodyPr/>
        <a:lstStyle/>
        <a:p>
          <a:endParaRPr lang="hu-HU"/>
        </a:p>
      </dgm:t>
    </dgm:pt>
    <dgm:pt modelId="{F59C28B0-34C3-4C39-95F6-96CDD9B8D9C8}" type="pres">
      <dgm:prSet presAssocID="{5C5BAC33-D7AF-449B-B789-726EDA340C6A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00597783-5387-4A78-908D-8DFA37D949B0}" type="pres">
      <dgm:prSet presAssocID="{70B21B90-D608-4E89-A169-97AD505A868E}" presName="sibTrans" presStyleLbl="sibTrans2D1" presStyleIdx="1" presStyleCnt="3"/>
      <dgm:spPr/>
      <dgm:t>
        <a:bodyPr/>
        <a:lstStyle/>
        <a:p>
          <a:endParaRPr lang="hu-HU"/>
        </a:p>
      </dgm:t>
    </dgm:pt>
    <dgm:pt modelId="{3E81C15F-15F7-4A81-B1FB-C7CEAA688407}" type="pres">
      <dgm:prSet presAssocID="{70B21B90-D608-4E89-A169-97AD505A868E}" presName="connectorText" presStyleLbl="sibTrans2D1" presStyleIdx="1" presStyleCnt="3"/>
      <dgm:spPr/>
      <dgm:t>
        <a:bodyPr/>
        <a:lstStyle/>
        <a:p>
          <a:endParaRPr lang="hu-HU"/>
        </a:p>
      </dgm:t>
    </dgm:pt>
    <dgm:pt modelId="{A788072B-78B8-4FC2-81FA-1B78FF88E36A}" type="pres">
      <dgm:prSet presAssocID="{DAE11F57-D516-4377-A112-52AB98EE54C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562F8CC-9209-415C-8249-0B1C51816E39}" type="pres">
      <dgm:prSet presAssocID="{01189B15-14BC-4C44-89DD-92F42D0BEF9A}" presName="sibTrans" presStyleLbl="sibTrans2D1" presStyleIdx="2" presStyleCnt="3"/>
      <dgm:spPr/>
      <dgm:t>
        <a:bodyPr/>
        <a:lstStyle/>
        <a:p>
          <a:endParaRPr lang="hu-HU"/>
        </a:p>
      </dgm:t>
    </dgm:pt>
    <dgm:pt modelId="{770E5088-7A2F-41AA-9FA7-3CBA9C782077}" type="pres">
      <dgm:prSet presAssocID="{01189B15-14BC-4C44-89DD-92F42D0BEF9A}" presName="connectorText" presStyleLbl="sibTrans2D1" presStyleIdx="2" presStyleCnt="3"/>
      <dgm:spPr/>
      <dgm:t>
        <a:bodyPr/>
        <a:lstStyle/>
        <a:p>
          <a:endParaRPr lang="hu-HU"/>
        </a:p>
      </dgm:t>
    </dgm:pt>
  </dgm:ptLst>
  <dgm:cxnLst>
    <dgm:cxn modelId="{882D26D6-50B0-4D64-A8CA-0728450CA8C3}" srcId="{228E23C1-C000-44F3-9768-B1E04DE9BD44}" destId="{DAE11F57-D516-4377-A112-52AB98EE54C8}" srcOrd="2" destOrd="0" parTransId="{F65FAC17-12F5-4843-BE62-D597B6C8AF40}" sibTransId="{01189B15-14BC-4C44-89DD-92F42D0BEF9A}"/>
    <dgm:cxn modelId="{3BAA3016-B568-42FE-995C-69FBF8E53A1F}" type="presOf" srcId="{CCEF4D45-AF82-4415-8E32-9644FD3BE98C}" destId="{992FB5A9-ADE7-4A41-A9CE-6634620F95AA}" srcOrd="1" destOrd="0" presId="urn:microsoft.com/office/officeart/2005/8/layout/cycle2"/>
    <dgm:cxn modelId="{665C9ED3-E449-4F2E-BCE9-F4B1C4C9AF5D}" srcId="{228E23C1-C000-44F3-9768-B1E04DE9BD44}" destId="{5C5BAC33-D7AF-449B-B789-726EDA340C6A}" srcOrd="1" destOrd="0" parTransId="{48435753-1A1B-478D-B3C5-DBFDF17991F0}" sibTransId="{70B21B90-D608-4E89-A169-97AD505A868E}"/>
    <dgm:cxn modelId="{C0136524-4092-464E-AA47-A31696C8227C}" type="presOf" srcId="{CCEF4D45-AF82-4415-8E32-9644FD3BE98C}" destId="{771742EC-31BF-425F-835D-A9A8F9BEFFDC}" srcOrd="0" destOrd="0" presId="urn:microsoft.com/office/officeart/2005/8/layout/cycle2"/>
    <dgm:cxn modelId="{3A6FEEFA-A555-4C07-9F53-0451A5815FE2}" type="presOf" srcId="{5C5BAC33-D7AF-449B-B789-726EDA340C6A}" destId="{F59C28B0-34C3-4C39-95F6-96CDD9B8D9C8}" srcOrd="0" destOrd="0" presId="urn:microsoft.com/office/officeart/2005/8/layout/cycle2"/>
    <dgm:cxn modelId="{EA0B0C40-0B4A-4D64-9585-BA2DF97BD007}" type="presOf" srcId="{70B21B90-D608-4E89-A169-97AD505A868E}" destId="{00597783-5387-4A78-908D-8DFA37D949B0}" srcOrd="0" destOrd="0" presId="urn:microsoft.com/office/officeart/2005/8/layout/cycle2"/>
    <dgm:cxn modelId="{70588592-6F5B-442C-8F78-61BB2A16D629}" type="presOf" srcId="{0727EDCC-6BC7-4E6E-BCA1-218007626B17}" destId="{74A7DB97-AFF2-40B4-8C5B-4758F1EB0369}" srcOrd="0" destOrd="0" presId="urn:microsoft.com/office/officeart/2005/8/layout/cycle2"/>
    <dgm:cxn modelId="{F2C49A41-BEC0-480C-81AB-A84493F80D32}" type="presOf" srcId="{228E23C1-C000-44F3-9768-B1E04DE9BD44}" destId="{33E7A286-BA13-4AFC-93A7-64FC9D9D7AA5}" srcOrd="0" destOrd="0" presId="urn:microsoft.com/office/officeart/2005/8/layout/cycle2"/>
    <dgm:cxn modelId="{0FFCE5CF-05C2-4E13-B116-38493256D3FF}" type="presOf" srcId="{DAE11F57-D516-4377-A112-52AB98EE54C8}" destId="{A788072B-78B8-4FC2-81FA-1B78FF88E36A}" srcOrd="0" destOrd="0" presId="urn:microsoft.com/office/officeart/2005/8/layout/cycle2"/>
    <dgm:cxn modelId="{91835168-3B18-43CF-A64A-B3955A383A70}" type="presOf" srcId="{70B21B90-D608-4E89-A169-97AD505A868E}" destId="{3E81C15F-15F7-4A81-B1FB-C7CEAA688407}" srcOrd="1" destOrd="0" presId="urn:microsoft.com/office/officeart/2005/8/layout/cycle2"/>
    <dgm:cxn modelId="{2C1BFD38-322E-41D0-9C81-65415AE24FC7}" type="presOf" srcId="{01189B15-14BC-4C44-89DD-92F42D0BEF9A}" destId="{770E5088-7A2F-41AA-9FA7-3CBA9C782077}" srcOrd="1" destOrd="0" presId="urn:microsoft.com/office/officeart/2005/8/layout/cycle2"/>
    <dgm:cxn modelId="{DB7FA598-8A53-40ED-99CF-9CC98B0BEB52}" srcId="{228E23C1-C000-44F3-9768-B1E04DE9BD44}" destId="{0727EDCC-6BC7-4E6E-BCA1-218007626B17}" srcOrd="0" destOrd="0" parTransId="{1B46570F-4E40-4C52-80BD-73F57378C9C9}" sibTransId="{CCEF4D45-AF82-4415-8E32-9644FD3BE98C}"/>
    <dgm:cxn modelId="{A27E3AAE-10B5-4520-8B60-878BE0980E0A}" type="presOf" srcId="{01189B15-14BC-4C44-89DD-92F42D0BEF9A}" destId="{D562F8CC-9209-415C-8249-0B1C51816E39}" srcOrd="0" destOrd="0" presId="urn:microsoft.com/office/officeart/2005/8/layout/cycle2"/>
    <dgm:cxn modelId="{5C502EEB-1DC3-4E84-8398-1EC71D43D254}" type="presParOf" srcId="{33E7A286-BA13-4AFC-93A7-64FC9D9D7AA5}" destId="{74A7DB97-AFF2-40B4-8C5B-4758F1EB0369}" srcOrd="0" destOrd="0" presId="urn:microsoft.com/office/officeart/2005/8/layout/cycle2"/>
    <dgm:cxn modelId="{A88FA89E-A0DB-4176-9F95-4C1262624CAF}" type="presParOf" srcId="{33E7A286-BA13-4AFC-93A7-64FC9D9D7AA5}" destId="{771742EC-31BF-425F-835D-A9A8F9BEFFDC}" srcOrd="1" destOrd="0" presId="urn:microsoft.com/office/officeart/2005/8/layout/cycle2"/>
    <dgm:cxn modelId="{0332A7A9-5CDE-466A-A9FE-BFB2D3C8DDE9}" type="presParOf" srcId="{771742EC-31BF-425F-835D-A9A8F9BEFFDC}" destId="{992FB5A9-ADE7-4A41-A9CE-6634620F95AA}" srcOrd="0" destOrd="0" presId="urn:microsoft.com/office/officeart/2005/8/layout/cycle2"/>
    <dgm:cxn modelId="{18AD71B0-6DFE-433E-B5FC-6D8321CD2E89}" type="presParOf" srcId="{33E7A286-BA13-4AFC-93A7-64FC9D9D7AA5}" destId="{F59C28B0-34C3-4C39-95F6-96CDD9B8D9C8}" srcOrd="2" destOrd="0" presId="urn:microsoft.com/office/officeart/2005/8/layout/cycle2"/>
    <dgm:cxn modelId="{1DFA0EEE-B722-4126-AB51-2D783FC2E4F1}" type="presParOf" srcId="{33E7A286-BA13-4AFC-93A7-64FC9D9D7AA5}" destId="{00597783-5387-4A78-908D-8DFA37D949B0}" srcOrd="3" destOrd="0" presId="urn:microsoft.com/office/officeart/2005/8/layout/cycle2"/>
    <dgm:cxn modelId="{48F01B8C-8CBF-43D8-8A08-7BE9A7C458BC}" type="presParOf" srcId="{00597783-5387-4A78-908D-8DFA37D949B0}" destId="{3E81C15F-15F7-4A81-B1FB-C7CEAA688407}" srcOrd="0" destOrd="0" presId="urn:microsoft.com/office/officeart/2005/8/layout/cycle2"/>
    <dgm:cxn modelId="{7D68A908-2E3E-4251-BD85-3FB220857C24}" type="presParOf" srcId="{33E7A286-BA13-4AFC-93A7-64FC9D9D7AA5}" destId="{A788072B-78B8-4FC2-81FA-1B78FF88E36A}" srcOrd="4" destOrd="0" presId="urn:microsoft.com/office/officeart/2005/8/layout/cycle2"/>
    <dgm:cxn modelId="{4D6FABF5-CEA7-4F4F-81C6-1EB4D297F4AB}" type="presParOf" srcId="{33E7A286-BA13-4AFC-93A7-64FC9D9D7AA5}" destId="{D562F8CC-9209-415C-8249-0B1C51816E39}" srcOrd="5" destOrd="0" presId="urn:microsoft.com/office/officeart/2005/8/layout/cycle2"/>
    <dgm:cxn modelId="{C6901446-5EF5-4696-953C-9A6592660CAB}" type="presParOf" srcId="{D562F8CC-9209-415C-8249-0B1C51816E39}" destId="{770E5088-7A2F-41AA-9FA7-3CBA9C782077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F8FED2-8B0C-44D8-9385-9DFEB5D1DFC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AC27927E-2B02-4EEC-B875-B25B07BC4F58}">
      <dgm:prSet phldrT="[Szöveg]"/>
      <dgm:spPr/>
      <dgm:t>
        <a:bodyPr/>
        <a:lstStyle/>
        <a:p>
          <a:r>
            <a:rPr lang="hu-HU" dirty="0" err="1" smtClean="0"/>
            <a:t>Experiment</a:t>
          </a:r>
          <a:endParaRPr lang="hu-HU" dirty="0" smtClean="0"/>
        </a:p>
      </dgm:t>
    </dgm:pt>
    <dgm:pt modelId="{C25C92DD-0F45-4CA1-AE6B-8CDF95D7849B}" type="parTrans" cxnId="{86682C5E-1377-46C4-84D6-BB7F69943613}">
      <dgm:prSet/>
      <dgm:spPr/>
      <dgm:t>
        <a:bodyPr/>
        <a:lstStyle/>
        <a:p>
          <a:endParaRPr lang="hu-HU"/>
        </a:p>
      </dgm:t>
    </dgm:pt>
    <dgm:pt modelId="{919FFF6C-DB72-4CD1-8A23-B358C9B75EEE}" type="sibTrans" cxnId="{86682C5E-1377-46C4-84D6-BB7F69943613}">
      <dgm:prSet/>
      <dgm:spPr/>
      <dgm:t>
        <a:bodyPr/>
        <a:lstStyle/>
        <a:p>
          <a:endParaRPr lang="hu-HU"/>
        </a:p>
      </dgm:t>
    </dgm:pt>
    <dgm:pt modelId="{0D79236C-6BC5-4630-8593-CE796050763E}">
      <dgm:prSet phldrT="[Szöveg]"/>
      <dgm:spPr/>
      <dgm:t>
        <a:bodyPr/>
        <a:lstStyle/>
        <a:p>
          <a:r>
            <a:rPr lang="hu-HU" dirty="0" err="1" smtClean="0"/>
            <a:t>Theory</a:t>
          </a:r>
          <a:endParaRPr lang="hu-HU" dirty="0"/>
        </a:p>
      </dgm:t>
    </dgm:pt>
    <dgm:pt modelId="{3EF214DF-4B6C-483A-8A96-3633CB7F4BFF}" type="parTrans" cxnId="{C366F947-79D9-4424-9C6C-B9C03137BCB4}">
      <dgm:prSet/>
      <dgm:spPr/>
      <dgm:t>
        <a:bodyPr/>
        <a:lstStyle/>
        <a:p>
          <a:endParaRPr lang="hu-HU"/>
        </a:p>
      </dgm:t>
    </dgm:pt>
    <dgm:pt modelId="{E38A7900-A8C8-4A70-BA3F-A3E538ADB908}" type="sibTrans" cxnId="{C366F947-79D9-4424-9C6C-B9C03137BCB4}">
      <dgm:prSet/>
      <dgm:spPr/>
      <dgm:t>
        <a:bodyPr/>
        <a:lstStyle/>
        <a:p>
          <a:endParaRPr lang="hu-HU"/>
        </a:p>
      </dgm:t>
    </dgm:pt>
    <dgm:pt modelId="{CFEC175C-6FD3-44CE-AD5D-F152CABB3F7A}">
      <dgm:prSet phldrT="[Szöveg]"/>
      <dgm:spPr/>
      <dgm:t>
        <a:bodyPr/>
        <a:lstStyle/>
        <a:p>
          <a:r>
            <a:rPr lang="hu-HU" dirty="0" err="1" smtClean="0"/>
            <a:t>Simulations</a:t>
          </a:r>
          <a:endParaRPr lang="hu-HU" dirty="0"/>
        </a:p>
      </dgm:t>
    </dgm:pt>
    <dgm:pt modelId="{86421FB0-7CF8-4909-BFAE-DB082B426A61}" type="parTrans" cxnId="{DE6E3BF9-A070-40E7-9D2C-BBF6EF12C015}">
      <dgm:prSet/>
      <dgm:spPr/>
      <dgm:t>
        <a:bodyPr/>
        <a:lstStyle/>
        <a:p>
          <a:endParaRPr lang="hu-HU"/>
        </a:p>
      </dgm:t>
    </dgm:pt>
    <dgm:pt modelId="{649E7D5B-55CD-4E9D-93F3-EF098CF333C2}" type="sibTrans" cxnId="{DE6E3BF9-A070-40E7-9D2C-BBF6EF12C015}">
      <dgm:prSet/>
      <dgm:spPr/>
      <dgm:t>
        <a:bodyPr/>
        <a:lstStyle/>
        <a:p>
          <a:endParaRPr lang="hu-HU"/>
        </a:p>
      </dgm:t>
    </dgm:pt>
    <dgm:pt modelId="{E32FC159-67DF-4E58-A80C-06758FEAC718}">
      <dgm:prSet phldrT="[Szöveg]"/>
      <dgm:spPr>
        <a:solidFill>
          <a:srgbClr val="C00000"/>
        </a:solidFill>
      </dgm:spPr>
      <dgm:t>
        <a:bodyPr/>
        <a:lstStyle/>
        <a:p>
          <a:r>
            <a:rPr lang="hu-HU" dirty="0" smtClean="0"/>
            <a:t>Data </a:t>
          </a:r>
          <a:r>
            <a:rPr lang="hu-HU" dirty="0" err="1" smtClean="0"/>
            <a:t>Mining</a:t>
          </a:r>
          <a:endParaRPr lang="hu-HU" dirty="0"/>
        </a:p>
      </dgm:t>
    </dgm:pt>
    <dgm:pt modelId="{BB2F62A5-97A0-440A-98D8-55BD460736CA}" type="parTrans" cxnId="{DD8AA378-E318-4D62-86A0-FCD3DF87D0CA}">
      <dgm:prSet/>
      <dgm:spPr/>
      <dgm:t>
        <a:bodyPr/>
        <a:lstStyle/>
        <a:p>
          <a:endParaRPr lang="hu-HU"/>
        </a:p>
      </dgm:t>
    </dgm:pt>
    <dgm:pt modelId="{CFA9052B-176A-4178-AA71-6595520A225F}" type="sibTrans" cxnId="{DD8AA378-E318-4D62-86A0-FCD3DF87D0CA}">
      <dgm:prSet/>
      <dgm:spPr/>
      <dgm:t>
        <a:bodyPr/>
        <a:lstStyle/>
        <a:p>
          <a:endParaRPr lang="hu-HU"/>
        </a:p>
      </dgm:t>
    </dgm:pt>
    <dgm:pt modelId="{33633605-7B88-4ABA-9903-2ED6F0890B3D}" type="pres">
      <dgm:prSet presAssocID="{6CF8FED2-8B0C-44D8-9385-9DFEB5D1DFC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B2F433AE-1BAF-4886-8567-5D66E1E251AD}" type="pres">
      <dgm:prSet presAssocID="{AC27927E-2B02-4EEC-B875-B25B07BC4F58}" presName="node" presStyleLbl="node1" presStyleIdx="0" presStyleCnt="4" custScaleX="14570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hu-HU"/>
        </a:p>
      </dgm:t>
    </dgm:pt>
    <dgm:pt modelId="{5AE49B74-79A0-4038-BFE5-0BE3F30B4682}" type="pres">
      <dgm:prSet presAssocID="{919FFF6C-DB72-4CD1-8A23-B358C9B75EEE}" presName="sibTrans" presStyleLbl="sibTrans2D1" presStyleIdx="0" presStyleCnt="4" custScaleX="102479"/>
      <dgm:spPr>
        <a:prstGeom prst="leftRightArrow">
          <a:avLst/>
        </a:prstGeom>
      </dgm:spPr>
      <dgm:t>
        <a:bodyPr/>
        <a:lstStyle/>
        <a:p>
          <a:endParaRPr lang="hu-HU"/>
        </a:p>
      </dgm:t>
    </dgm:pt>
    <dgm:pt modelId="{6825A8A3-68C4-4D2D-A0CA-C1216D119525}" type="pres">
      <dgm:prSet presAssocID="{919FFF6C-DB72-4CD1-8A23-B358C9B75EEE}" presName="connectorText" presStyleLbl="sibTrans2D1" presStyleIdx="0" presStyleCnt="4"/>
      <dgm:spPr/>
      <dgm:t>
        <a:bodyPr/>
        <a:lstStyle/>
        <a:p>
          <a:endParaRPr lang="hu-HU"/>
        </a:p>
      </dgm:t>
    </dgm:pt>
    <dgm:pt modelId="{E8C89ACD-30C9-4B7D-8D14-D518AAC7FBF9}" type="pres">
      <dgm:prSet presAssocID="{0D79236C-6BC5-4630-8593-CE796050763E}" presName="node" presStyleLbl="node1" presStyleIdx="1" presStyleCnt="4" custScaleX="145701" custRadScaleRad="181106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hu-HU"/>
        </a:p>
      </dgm:t>
    </dgm:pt>
    <dgm:pt modelId="{A681697D-2B76-4433-BB1D-CB97ED01A7DF}" type="pres">
      <dgm:prSet presAssocID="{E38A7900-A8C8-4A70-BA3F-A3E538ADB908}" presName="sibTrans" presStyleLbl="sibTrans2D1" presStyleIdx="1" presStyleCnt="4" custScaleX="114582"/>
      <dgm:spPr>
        <a:prstGeom prst="leftRightArrow">
          <a:avLst/>
        </a:prstGeom>
      </dgm:spPr>
      <dgm:t>
        <a:bodyPr/>
        <a:lstStyle/>
        <a:p>
          <a:endParaRPr lang="hu-HU"/>
        </a:p>
      </dgm:t>
    </dgm:pt>
    <dgm:pt modelId="{47C7F1A6-9A32-4274-A020-AEEAB6662C1D}" type="pres">
      <dgm:prSet presAssocID="{E38A7900-A8C8-4A70-BA3F-A3E538ADB908}" presName="connectorText" presStyleLbl="sibTrans2D1" presStyleIdx="1" presStyleCnt="4"/>
      <dgm:spPr/>
      <dgm:t>
        <a:bodyPr/>
        <a:lstStyle/>
        <a:p>
          <a:endParaRPr lang="hu-HU"/>
        </a:p>
      </dgm:t>
    </dgm:pt>
    <dgm:pt modelId="{09DDBF67-41E2-4AD2-A6A7-D9DE8AC99976}" type="pres">
      <dgm:prSet presAssocID="{CFEC175C-6FD3-44CE-AD5D-F152CABB3F7A}" presName="node" presStyleLbl="node1" presStyleIdx="2" presStyleCnt="4" custScaleX="145701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hu-HU"/>
        </a:p>
      </dgm:t>
    </dgm:pt>
    <dgm:pt modelId="{E054C7D0-87DA-43EF-861B-899AC7BC0F3E}" type="pres">
      <dgm:prSet presAssocID="{649E7D5B-55CD-4E9D-93F3-EF098CF333C2}" presName="sibTrans" presStyleLbl="sibTrans2D1" presStyleIdx="2" presStyleCnt="4" custScaleX="111987"/>
      <dgm:spPr>
        <a:prstGeom prst="leftRightArrow">
          <a:avLst/>
        </a:prstGeom>
      </dgm:spPr>
      <dgm:t>
        <a:bodyPr/>
        <a:lstStyle/>
        <a:p>
          <a:endParaRPr lang="hu-HU"/>
        </a:p>
      </dgm:t>
    </dgm:pt>
    <dgm:pt modelId="{6848AF00-C690-43C5-B6E2-97BA56512642}" type="pres">
      <dgm:prSet presAssocID="{649E7D5B-55CD-4E9D-93F3-EF098CF333C2}" presName="connectorText" presStyleLbl="sibTrans2D1" presStyleIdx="2" presStyleCnt="4"/>
      <dgm:spPr/>
      <dgm:t>
        <a:bodyPr/>
        <a:lstStyle/>
        <a:p>
          <a:endParaRPr lang="hu-HU"/>
        </a:p>
      </dgm:t>
    </dgm:pt>
    <dgm:pt modelId="{F2E13FA0-E03B-4BFB-B057-91E932D2F668}" type="pres">
      <dgm:prSet presAssocID="{E32FC159-67DF-4E58-A80C-06758FEAC718}" presName="node" presStyleLbl="node1" presStyleIdx="3" presStyleCnt="4" custScaleX="145701" custRadScaleRad="184332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hu-HU"/>
        </a:p>
      </dgm:t>
    </dgm:pt>
    <dgm:pt modelId="{9DBE72AE-B5E8-4C0C-A4F8-3F5E96825092}" type="pres">
      <dgm:prSet presAssocID="{CFA9052B-176A-4178-AA71-6595520A225F}" presName="sibTrans" presStyleLbl="sibTrans2D1" presStyleIdx="3" presStyleCnt="4" custScaleX="105074"/>
      <dgm:spPr>
        <a:prstGeom prst="leftRightArrow">
          <a:avLst/>
        </a:prstGeom>
      </dgm:spPr>
      <dgm:t>
        <a:bodyPr/>
        <a:lstStyle/>
        <a:p>
          <a:endParaRPr lang="hu-HU"/>
        </a:p>
      </dgm:t>
    </dgm:pt>
    <dgm:pt modelId="{55B24DFA-1EAB-4705-8D73-E9F48ED0B263}" type="pres">
      <dgm:prSet presAssocID="{CFA9052B-176A-4178-AA71-6595520A225F}" presName="connectorText" presStyleLbl="sibTrans2D1" presStyleIdx="3" presStyleCnt="4"/>
      <dgm:spPr/>
      <dgm:t>
        <a:bodyPr/>
        <a:lstStyle/>
        <a:p>
          <a:endParaRPr lang="hu-HU"/>
        </a:p>
      </dgm:t>
    </dgm:pt>
  </dgm:ptLst>
  <dgm:cxnLst>
    <dgm:cxn modelId="{AF4BD6C3-540A-49A4-B54A-ADB766EFEC19}" type="presOf" srcId="{E38A7900-A8C8-4A70-BA3F-A3E538ADB908}" destId="{47C7F1A6-9A32-4274-A020-AEEAB6662C1D}" srcOrd="1" destOrd="0" presId="urn:microsoft.com/office/officeart/2005/8/layout/cycle2"/>
    <dgm:cxn modelId="{05E33767-C574-43EF-A658-6F3B9B89117F}" type="presOf" srcId="{0D79236C-6BC5-4630-8593-CE796050763E}" destId="{E8C89ACD-30C9-4B7D-8D14-D518AAC7FBF9}" srcOrd="0" destOrd="0" presId="urn:microsoft.com/office/officeart/2005/8/layout/cycle2"/>
    <dgm:cxn modelId="{FCC3CADF-202F-4423-980A-B604DEBFA0D9}" type="presOf" srcId="{E38A7900-A8C8-4A70-BA3F-A3E538ADB908}" destId="{A681697D-2B76-4433-BB1D-CB97ED01A7DF}" srcOrd="0" destOrd="0" presId="urn:microsoft.com/office/officeart/2005/8/layout/cycle2"/>
    <dgm:cxn modelId="{CB17475B-4F7A-400F-B71A-8B94FFD8A184}" type="presOf" srcId="{649E7D5B-55CD-4E9D-93F3-EF098CF333C2}" destId="{E054C7D0-87DA-43EF-861B-899AC7BC0F3E}" srcOrd="0" destOrd="0" presId="urn:microsoft.com/office/officeart/2005/8/layout/cycle2"/>
    <dgm:cxn modelId="{C366F947-79D9-4424-9C6C-B9C03137BCB4}" srcId="{6CF8FED2-8B0C-44D8-9385-9DFEB5D1DFC4}" destId="{0D79236C-6BC5-4630-8593-CE796050763E}" srcOrd="1" destOrd="0" parTransId="{3EF214DF-4B6C-483A-8A96-3633CB7F4BFF}" sibTransId="{E38A7900-A8C8-4A70-BA3F-A3E538ADB908}"/>
    <dgm:cxn modelId="{32DB3AD5-1807-4014-8594-78351C80F1CB}" type="presOf" srcId="{CFA9052B-176A-4178-AA71-6595520A225F}" destId="{55B24DFA-1EAB-4705-8D73-E9F48ED0B263}" srcOrd="1" destOrd="0" presId="urn:microsoft.com/office/officeart/2005/8/layout/cycle2"/>
    <dgm:cxn modelId="{248649D7-FC13-4734-9FF9-11AFA00EBFFC}" type="presOf" srcId="{6CF8FED2-8B0C-44D8-9385-9DFEB5D1DFC4}" destId="{33633605-7B88-4ABA-9903-2ED6F0890B3D}" srcOrd="0" destOrd="0" presId="urn:microsoft.com/office/officeart/2005/8/layout/cycle2"/>
    <dgm:cxn modelId="{F36A6E7F-861B-4E95-AEB2-3E22A8E6D378}" type="presOf" srcId="{AC27927E-2B02-4EEC-B875-B25B07BC4F58}" destId="{B2F433AE-1BAF-4886-8567-5D66E1E251AD}" srcOrd="0" destOrd="0" presId="urn:microsoft.com/office/officeart/2005/8/layout/cycle2"/>
    <dgm:cxn modelId="{41A1C2CA-2C1C-44DA-B35A-EDE2B541E0A2}" type="presOf" srcId="{CFEC175C-6FD3-44CE-AD5D-F152CABB3F7A}" destId="{09DDBF67-41E2-4AD2-A6A7-D9DE8AC99976}" srcOrd="0" destOrd="0" presId="urn:microsoft.com/office/officeart/2005/8/layout/cycle2"/>
    <dgm:cxn modelId="{4B442E3A-785C-4A2E-8528-D9F4B7075328}" type="presOf" srcId="{919FFF6C-DB72-4CD1-8A23-B358C9B75EEE}" destId="{5AE49B74-79A0-4038-BFE5-0BE3F30B4682}" srcOrd="0" destOrd="0" presId="urn:microsoft.com/office/officeart/2005/8/layout/cycle2"/>
    <dgm:cxn modelId="{906D6177-379D-4A03-B274-54D9A3BDB44A}" type="presOf" srcId="{649E7D5B-55CD-4E9D-93F3-EF098CF333C2}" destId="{6848AF00-C690-43C5-B6E2-97BA56512642}" srcOrd="1" destOrd="0" presId="urn:microsoft.com/office/officeart/2005/8/layout/cycle2"/>
    <dgm:cxn modelId="{86682C5E-1377-46C4-84D6-BB7F69943613}" srcId="{6CF8FED2-8B0C-44D8-9385-9DFEB5D1DFC4}" destId="{AC27927E-2B02-4EEC-B875-B25B07BC4F58}" srcOrd="0" destOrd="0" parTransId="{C25C92DD-0F45-4CA1-AE6B-8CDF95D7849B}" sibTransId="{919FFF6C-DB72-4CD1-8A23-B358C9B75EEE}"/>
    <dgm:cxn modelId="{569161D3-EABA-4C96-A26C-63068D536470}" type="presOf" srcId="{CFA9052B-176A-4178-AA71-6595520A225F}" destId="{9DBE72AE-B5E8-4C0C-A4F8-3F5E96825092}" srcOrd="0" destOrd="0" presId="urn:microsoft.com/office/officeart/2005/8/layout/cycle2"/>
    <dgm:cxn modelId="{F64EA484-C2BB-4BB5-A646-2CB117C80A8B}" type="presOf" srcId="{E32FC159-67DF-4E58-A80C-06758FEAC718}" destId="{F2E13FA0-E03B-4BFB-B057-91E932D2F668}" srcOrd="0" destOrd="0" presId="urn:microsoft.com/office/officeart/2005/8/layout/cycle2"/>
    <dgm:cxn modelId="{DD8AA378-E318-4D62-86A0-FCD3DF87D0CA}" srcId="{6CF8FED2-8B0C-44D8-9385-9DFEB5D1DFC4}" destId="{E32FC159-67DF-4E58-A80C-06758FEAC718}" srcOrd="3" destOrd="0" parTransId="{BB2F62A5-97A0-440A-98D8-55BD460736CA}" sibTransId="{CFA9052B-176A-4178-AA71-6595520A225F}"/>
    <dgm:cxn modelId="{8F521048-F274-47B6-AB6D-E6D49770F3BD}" type="presOf" srcId="{919FFF6C-DB72-4CD1-8A23-B358C9B75EEE}" destId="{6825A8A3-68C4-4D2D-A0CA-C1216D119525}" srcOrd="1" destOrd="0" presId="urn:microsoft.com/office/officeart/2005/8/layout/cycle2"/>
    <dgm:cxn modelId="{DE6E3BF9-A070-40E7-9D2C-BBF6EF12C015}" srcId="{6CF8FED2-8B0C-44D8-9385-9DFEB5D1DFC4}" destId="{CFEC175C-6FD3-44CE-AD5D-F152CABB3F7A}" srcOrd="2" destOrd="0" parTransId="{86421FB0-7CF8-4909-BFAE-DB082B426A61}" sibTransId="{649E7D5B-55CD-4E9D-93F3-EF098CF333C2}"/>
    <dgm:cxn modelId="{243EB034-44D4-40F6-A111-B47B36B61933}" type="presParOf" srcId="{33633605-7B88-4ABA-9903-2ED6F0890B3D}" destId="{B2F433AE-1BAF-4886-8567-5D66E1E251AD}" srcOrd="0" destOrd="0" presId="urn:microsoft.com/office/officeart/2005/8/layout/cycle2"/>
    <dgm:cxn modelId="{B6C0F4B2-A485-4083-BE0F-C0F10399BCD8}" type="presParOf" srcId="{33633605-7B88-4ABA-9903-2ED6F0890B3D}" destId="{5AE49B74-79A0-4038-BFE5-0BE3F30B4682}" srcOrd="1" destOrd="0" presId="urn:microsoft.com/office/officeart/2005/8/layout/cycle2"/>
    <dgm:cxn modelId="{AC8AC356-455F-4BB8-A18C-D3102E1D52E0}" type="presParOf" srcId="{5AE49B74-79A0-4038-BFE5-0BE3F30B4682}" destId="{6825A8A3-68C4-4D2D-A0CA-C1216D119525}" srcOrd="0" destOrd="0" presId="urn:microsoft.com/office/officeart/2005/8/layout/cycle2"/>
    <dgm:cxn modelId="{69311CE6-9B62-4083-A3D3-DDFB080089C0}" type="presParOf" srcId="{33633605-7B88-4ABA-9903-2ED6F0890B3D}" destId="{E8C89ACD-30C9-4B7D-8D14-D518AAC7FBF9}" srcOrd="2" destOrd="0" presId="urn:microsoft.com/office/officeart/2005/8/layout/cycle2"/>
    <dgm:cxn modelId="{E94A7412-47EC-4013-8773-0B795B6B2F54}" type="presParOf" srcId="{33633605-7B88-4ABA-9903-2ED6F0890B3D}" destId="{A681697D-2B76-4433-BB1D-CB97ED01A7DF}" srcOrd="3" destOrd="0" presId="urn:microsoft.com/office/officeart/2005/8/layout/cycle2"/>
    <dgm:cxn modelId="{701133C1-72E3-4019-9C8F-F239A892B5F2}" type="presParOf" srcId="{A681697D-2B76-4433-BB1D-CB97ED01A7DF}" destId="{47C7F1A6-9A32-4274-A020-AEEAB6662C1D}" srcOrd="0" destOrd="0" presId="urn:microsoft.com/office/officeart/2005/8/layout/cycle2"/>
    <dgm:cxn modelId="{F15FF477-DCB9-403E-A0E3-E2670BBB017A}" type="presParOf" srcId="{33633605-7B88-4ABA-9903-2ED6F0890B3D}" destId="{09DDBF67-41E2-4AD2-A6A7-D9DE8AC99976}" srcOrd="4" destOrd="0" presId="urn:microsoft.com/office/officeart/2005/8/layout/cycle2"/>
    <dgm:cxn modelId="{62FEB0E4-7CD5-466B-83C9-7E8AA8E95659}" type="presParOf" srcId="{33633605-7B88-4ABA-9903-2ED6F0890B3D}" destId="{E054C7D0-87DA-43EF-861B-899AC7BC0F3E}" srcOrd="5" destOrd="0" presId="urn:microsoft.com/office/officeart/2005/8/layout/cycle2"/>
    <dgm:cxn modelId="{BBC2669B-D445-4F47-9B41-F0F2771D5396}" type="presParOf" srcId="{E054C7D0-87DA-43EF-861B-899AC7BC0F3E}" destId="{6848AF00-C690-43C5-B6E2-97BA56512642}" srcOrd="0" destOrd="0" presId="urn:microsoft.com/office/officeart/2005/8/layout/cycle2"/>
    <dgm:cxn modelId="{62A8839D-F42E-4476-8676-26EF04B32F08}" type="presParOf" srcId="{33633605-7B88-4ABA-9903-2ED6F0890B3D}" destId="{F2E13FA0-E03B-4BFB-B057-91E932D2F668}" srcOrd="6" destOrd="0" presId="urn:microsoft.com/office/officeart/2005/8/layout/cycle2"/>
    <dgm:cxn modelId="{69C941A3-A283-48B1-8355-09E4F3C7A7DA}" type="presParOf" srcId="{33633605-7B88-4ABA-9903-2ED6F0890B3D}" destId="{9DBE72AE-B5E8-4C0C-A4F8-3F5E96825092}" srcOrd="7" destOrd="0" presId="urn:microsoft.com/office/officeart/2005/8/layout/cycle2"/>
    <dgm:cxn modelId="{FD04E804-8BD9-4DC1-8D23-9C0312A65B15}" type="presParOf" srcId="{9DBE72AE-B5E8-4C0C-A4F8-3F5E96825092}" destId="{55B24DFA-1EAB-4705-8D73-E9F48ED0B263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07E7EE2-30A1-429F-971D-725D0E1BA9FF}" type="doc">
      <dgm:prSet loTypeId="urn:microsoft.com/office/officeart/2005/8/layout/process1" loCatId="process" qsTypeId="urn:microsoft.com/office/officeart/2005/8/quickstyle/3d1" qsCatId="3D" csTypeId="urn:microsoft.com/office/officeart/2005/8/colors/colorful1#1" csCatId="colorful" phldr="1"/>
      <dgm:spPr/>
    </dgm:pt>
    <dgm:pt modelId="{708A8488-C790-48CB-A457-0ABECAFBA992}">
      <dgm:prSet phldrT="[Szöveg]"/>
      <dgm:spPr/>
      <dgm:t>
        <a:bodyPr/>
        <a:lstStyle/>
        <a:p>
          <a:r>
            <a:rPr lang="hu-HU" b="1" dirty="0" smtClean="0"/>
            <a:t>Electronics</a:t>
          </a:r>
          <a:endParaRPr lang="hu-HU" b="1" dirty="0"/>
        </a:p>
      </dgm:t>
    </dgm:pt>
    <dgm:pt modelId="{4933CE1F-4355-4DCE-9BCB-A3D4C911555F}" type="parTrans" cxnId="{59D4CCE1-7DCA-4D51-A6FF-4DB94EEAE6A5}">
      <dgm:prSet/>
      <dgm:spPr/>
      <dgm:t>
        <a:bodyPr/>
        <a:lstStyle/>
        <a:p>
          <a:endParaRPr lang="hu-HU" b="1"/>
        </a:p>
      </dgm:t>
    </dgm:pt>
    <dgm:pt modelId="{3064C4B7-CCB8-48A4-A536-12024BB02261}" type="sibTrans" cxnId="{59D4CCE1-7DCA-4D51-A6FF-4DB94EEAE6A5}">
      <dgm:prSet/>
      <dgm:spPr/>
      <dgm:t>
        <a:bodyPr/>
        <a:lstStyle/>
        <a:p>
          <a:endParaRPr lang="hu-HU" b="1"/>
        </a:p>
      </dgm:t>
    </dgm:pt>
    <dgm:pt modelId="{DD17179F-0258-45AF-B774-48887FA3DDAE}">
      <dgm:prSet phldrT="[Szöveg]"/>
      <dgm:spPr/>
      <dgm:t>
        <a:bodyPr/>
        <a:lstStyle/>
        <a:p>
          <a:r>
            <a:rPr lang="hu-HU" b="1" dirty="0" err="1" smtClean="0"/>
            <a:t>Detectors</a:t>
          </a:r>
          <a:endParaRPr lang="hu-HU" b="1" dirty="0"/>
        </a:p>
      </dgm:t>
    </dgm:pt>
    <dgm:pt modelId="{71D26C20-2760-4F05-ADBB-8CC9061A79B6}" type="parTrans" cxnId="{90FE99EF-BAFA-4251-B85E-55D980411004}">
      <dgm:prSet/>
      <dgm:spPr/>
      <dgm:t>
        <a:bodyPr/>
        <a:lstStyle/>
        <a:p>
          <a:endParaRPr lang="hu-HU" b="1"/>
        </a:p>
      </dgm:t>
    </dgm:pt>
    <dgm:pt modelId="{36602634-9A2B-46DD-B58E-8099D5DFEF42}" type="sibTrans" cxnId="{90FE99EF-BAFA-4251-B85E-55D980411004}">
      <dgm:prSet/>
      <dgm:spPr/>
      <dgm:t>
        <a:bodyPr/>
        <a:lstStyle/>
        <a:p>
          <a:endParaRPr lang="hu-HU" b="1"/>
        </a:p>
      </dgm:t>
    </dgm:pt>
    <dgm:pt modelId="{E971EA31-FB6B-47EA-BAEF-540FC5B02E17}">
      <dgm:prSet phldrT="[Szöveg]"/>
      <dgm:spPr/>
      <dgm:t>
        <a:bodyPr/>
        <a:lstStyle/>
        <a:p>
          <a:r>
            <a:rPr lang="hu-HU" b="1" dirty="0" smtClean="0"/>
            <a:t>Data </a:t>
          </a:r>
          <a:r>
            <a:rPr lang="hu-HU" b="1" dirty="0" err="1" smtClean="0"/>
            <a:t>size</a:t>
          </a:r>
          <a:endParaRPr lang="hu-HU" b="1" dirty="0"/>
        </a:p>
      </dgm:t>
    </dgm:pt>
    <dgm:pt modelId="{8C7FABA7-85CE-4781-BE64-23DA9F2561B2}" type="parTrans" cxnId="{D014D76A-E5C1-450B-B7CE-3479B6C21804}">
      <dgm:prSet/>
      <dgm:spPr/>
      <dgm:t>
        <a:bodyPr/>
        <a:lstStyle/>
        <a:p>
          <a:endParaRPr lang="hu-HU" b="1"/>
        </a:p>
      </dgm:t>
    </dgm:pt>
    <dgm:pt modelId="{8D9CCB54-267C-4286-98FB-C71A704A3F55}" type="sibTrans" cxnId="{D014D76A-E5C1-450B-B7CE-3479B6C21804}">
      <dgm:prSet/>
      <dgm:spPr/>
      <dgm:t>
        <a:bodyPr/>
        <a:lstStyle/>
        <a:p>
          <a:endParaRPr lang="hu-HU" b="1"/>
        </a:p>
      </dgm:t>
    </dgm:pt>
    <dgm:pt modelId="{CA65FC72-F1E3-4218-8FF4-8EA2F07DEC7A}" type="pres">
      <dgm:prSet presAssocID="{307E7EE2-30A1-429F-971D-725D0E1BA9FF}" presName="Name0" presStyleCnt="0">
        <dgm:presLayoutVars>
          <dgm:dir/>
          <dgm:resizeHandles val="exact"/>
        </dgm:presLayoutVars>
      </dgm:prSet>
      <dgm:spPr/>
    </dgm:pt>
    <dgm:pt modelId="{F45BBA91-F149-48BB-9B9C-D44639B037E2}" type="pres">
      <dgm:prSet presAssocID="{708A8488-C790-48CB-A457-0ABECAFBA992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C8C9C93-3CB8-4552-B8C3-AA5E8A35C4E4}" type="pres">
      <dgm:prSet presAssocID="{3064C4B7-CCB8-48A4-A536-12024BB02261}" presName="sibTrans" presStyleLbl="sibTrans2D1" presStyleIdx="0" presStyleCnt="2"/>
      <dgm:spPr/>
      <dgm:t>
        <a:bodyPr/>
        <a:lstStyle/>
        <a:p>
          <a:endParaRPr lang="hu-HU"/>
        </a:p>
      </dgm:t>
    </dgm:pt>
    <dgm:pt modelId="{1AC8BDAE-BFC6-486C-B22D-B1A9AD0C3FB8}" type="pres">
      <dgm:prSet presAssocID="{3064C4B7-CCB8-48A4-A536-12024BB02261}" presName="connectorText" presStyleLbl="sibTrans2D1" presStyleIdx="0" presStyleCnt="2"/>
      <dgm:spPr/>
      <dgm:t>
        <a:bodyPr/>
        <a:lstStyle/>
        <a:p>
          <a:endParaRPr lang="hu-HU"/>
        </a:p>
      </dgm:t>
    </dgm:pt>
    <dgm:pt modelId="{DCC38DEF-6BC3-489B-BECE-77650768BA7F}" type="pres">
      <dgm:prSet presAssocID="{DD17179F-0258-45AF-B774-48887FA3DDA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899F88D-F677-44B4-A96E-96724880986C}" type="pres">
      <dgm:prSet presAssocID="{36602634-9A2B-46DD-B58E-8099D5DFEF42}" presName="sibTrans" presStyleLbl="sibTrans2D1" presStyleIdx="1" presStyleCnt="2"/>
      <dgm:spPr/>
      <dgm:t>
        <a:bodyPr/>
        <a:lstStyle/>
        <a:p>
          <a:endParaRPr lang="hu-HU"/>
        </a:p>
      </dgm:t>
    </dgm:pt>
    <dgm:pt modelId="{43621E73-33DA-4249-A7CB-72D45FCEB337}" type="pres">
      <dgm:prSet presAssocID="{36602634-9A2B-46DD-B58E-8099D5DFEF42}" presName="connectorText" presStyleLbl="sibTrans2D1" presStyleIdx="1" presStyleCnt="2"/>
      <dgm:spPr/>
      <dgm:t>
        <a:bodyPr/>
        <a:lstStyle/>
        <a:p>
          <a:endParaRPr lang="hu-HU"/>
        </a:p>
      </dgm:t>
    </dgm:pt>
    <dgm:pt modelId="{18CE9C35-D922-441B-85C0-DE390760338E}" type="pres">
      <dgm:prSet presAssocID="{E971EA31-FB6B-47EA-BAEF-540FC5B02E1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90FE99EF-BAFA-4251-B85E-55D980411004}" srcId="{307E7EE2-30A1-429F-971D-725D0E1BA9FF}" destId="{DD17179F-0258-45AF-B774-48887FA3DDAE}" srcOrd="1" destOrd="0" parTransId="{71D26C20-2760-4F05-ADBB-8CC9061A79B6}" sibTransId="{36602634-9A2B-46DD-B58E-8099D5DFEF42}"/>
    <dgm:cxn modelId="{B09BD8BB-D599-48F4-98D5-6BC8C831B5D6}" type="presOf" srcId="{36602634-9A2B-46DD-B58E-8099D5DFEF42}" destId="{43621E73-33DA-4249-A7CB-72D45FCEB337}" srcOrd="1" destOrd="0" presId="urn:microsoft.com/office/officeart/2005/8/layout/process1"/>
    <dgm:cxn modelId="{C0BA8D50-6AE0-441E-93F3-8C16E1A1160B}" type="presOf" srcId="{E971EA31-FB6B-47EA-BAEF-540FC5B02E17}" destId="{18CE9C35-D922-441B-85C0-DE390760338E}" srcOrd="0" destOrd="0" presId="urn:microsoft.com/office/officeart/2005/8/layout/process1"/>
    <dgm:cxn modelId="{D014D76A-E5C1-450B-B7CE-3479B6C21804}" srcId="{307E7EE2-30A1-429F-971D-725D0E1BA9FF}" destId="{E971EA31-FB6B-47EA-BAEF-540FC5B02E17}" srcOrd="2" destOrd="0" parTransId="{8C7FABA7-85CE-4781-BE64-23DA9F2561B2}" sibTransId="{8D9CCB54-267C-4286-98FB-C71A704A3F55}"/>
    <dgm:cxn modelId="{5C8490E6-F897-466D-9E97-3D5EC4B1036B}" type="presOf" srcId="{3064C4B7-CCB8-48A4-A536-12024BB02261}" destId="{1AC8BDAE-BFC6-486C-B22D-B1A9AD0C3FB8}" srcOrd="1" destOrd="0" presId="urn:microsoft.com/office/officeart/2005/8/layout/process1"/>
    <dgm:cxn modelId="{5A21600C-2155-408C-B679-B68D1B4594E8}" type="presOf" srcId="{708A8488-C790-48CB-A457-0ABECAFBA992}" destId="{F45BBA91-F149-48BB-9B9C-D44639B037E2}" srcOrd="0" destOrd="0" presId="urn:microsoft.com/office/officeart/2005/8/layout/process1"/>
    <dgm:cxn modelId="{CC7D51E5-A748-427A-9A09-84A62A8B4DBE}" type="presOf" srcId="{307E7EE2-30A1-429F-971D-725D0E1BA9FF}" destId="{CA65FC72-F1E3-4218-8FF4-8EA2F07DEC7A}" srcOrd="0" destOrd="0" presId="urn:microsoft.com/office/officeart/2005/8/layout/process1"/>
    <dgm:cxn modelId="{501D0316-16F4-4ED7-BBC2-74D5606A8C9B}" type="presOf" srcId="{36602634-9A2B-46DD-B58E-8099D5DFEF42}" destId="{6899F88D-F677-44B4-A96E-96724880986C}" srcOrd="0" destOrd="0" presId="urn:microsoft.com/office/officeart/2005/8/layout/process1"/>
    <dgm:cxn modelId="{59D4CCE1-7DCA-4D51-A6FF-4DB94EEAE6A5}" srcId="{307E7EE2-30A1-429F-971D-725D0E1BA9FF}" destId="{708A8488-C790-48CB-A457-0ABECAFBA992}" srcOrd="0" destOrd="0" parTransId="{4933CE1F-4355-4DCE-9BCB-A3D4C911555F}" sibTransId="{3064C4B7-CCB8-48A4-A536-12024BB02261}"/>
    <dgm:cxn modelId="{060E8FD0-70CF-458F-94CD-4FE9C6984C38}" type="presOf" srcId="{3064C4B7-CCB8-48A4-A536-12024BB02261}" destId="{1C8C9C93-3CB8-4552-B8C3-AA5E8A35C4E4}" srcOrd="0" destOrd="0" presId="urn:microsoft.com/office/officeart/2005/8/layout/process1"/>
    <dgm:cxn modelId="{2AC5D382-D9D5-4EEB-9C02-FCBE4B0474CD}" type="presOf" srcId="{DD17179F-0258-45AF-B774-48887FA3DDAE}" destId="{DCC38DEF-6BC3-489B-BECE-77650768BA7F}" srcOrd="0" destOrd="0" presId="urn:microsoft.com/office/officeart/2005/8/layout/process1"/>
    <dgm:cxn modelId="{A7871276-5C5E-45AD-A284-EE8492286E84}" type="presParOf" srcId="{CA65FC72-F1E3-4218-8FF4-8EA2F07DEC7A}" destId="{F45BBA91-F149-48BB-9B9C-D44639B037E2}" srcOrd="0" destOrd="0" presId="urn:microsoft.com/office/officeart/2005/8/layout/process1"/>
    <dgm:cxn modelId="{0A113AE2-5303-4E6C-B682-EFB227FF1C21}" type="presParOf" srcId="{CA65FC72-F1E3-4218-8FF4-8EA2F07DEC7A}" destId="{1C8C9C93-3CB8-4552-B8C3-AA5E8A35C4E4}" srcOrd="1" destOrd="0" presId="urn:microsoft.com/office/officeart/2005/8/layout/process1"/>
    <dgm:cxn modelId="{9651C0EB-2B40-47AC-B327-9C9E64EF477A}" type="presParOf" srcId="{1C8C9C93-3CB8-4552-B8C3-AA5E8A35C4E4}" destId="{1AC8BDAE-BFC6-486C-B22D-B1A9AD0C3FB8}" srcOrd="0" destOrd="0" presId="urn:microsoft.com/office/officeart/2005/8/layout/process1"/>
    <dgm:cxn modelId="{8D74AFDE-BC38-4E34-B17B-FC3276CA2F85}" type="presParOf" srcId="{CA65FC72-F1E3-4218-8FF4-8EA2F07DEC7A}" destId="{DCC38DEF-6BC3-489B-BECE-77650768BA7F}" srcOrd="2" destOrd="0" presId="urn:microsoft.com/office/officeart/2005/8/layout/process1"/>
    <dgm:cxn modelId="{FA3A1311-ED51-446A-97CB-6CFC80C6C6FF}" type="presParOf" srcId="{CA65FC72-F1E3-4218-8FF4-8EA2F07DEC7A}" destId="{6899F88D-F677-44B4-A96E-96724880986C}" srcOrd="3" destOrd="0" presId="urn:microsoft.com/office/officeart/2005/8/layout/process1"/>
    <dgm:cxn modelId="{412D8FEB-89B6-4292-8FD5-95395721033B}" type="presParOf" srcId="{6899F88D-F677-44B4-A96E-96724880986C}" destId="{43621E73-33DA-4249-A7CB-72D45FCEB337}" srcOrd="0" destOrd="0" presId="urn:microsoft.com/office/officeart/2005/8/layout/process1"/>
    <dgm:cxn modelId="{A786ACA8-8C48-45E4-8C70-9EE45B56C0C7}" type="presParOf" srcId="{CA65FC72-F1E3-4218-8FF4-8EA2F07DEC7A}" destId="{18CE9C35-D922-441B-85C0-DE390760338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1F3CD7B-145E-4DAF-9B7D-73CCCF98EA06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</dgm:pt>
    <dgm:pt modelId="{611802CC-08F1-40CF-B16A-A49B69D33B6E}">
      <dgm:prSet phldrT="[Szöveg]"/>
      <dgm:spPr/>
      <dgm:t>
        <a:bodyPr/>
        <a:lstStyle/>
        <a:p>
          <a:r>
            <a:rPr lang="hu-HU" dirty="0" err="1" smtClean="0"/>
            <a:t>Parse</a:t>
          </a:r>
          <a:endParaRPr lang="hu-HU" dirty="0"/>
        </a:p>
      </dgm:t>
    </dgm:pt>
    <dgm:pt modelId="{D4D94104-8F42-4650-8664-1A5B33EF09AC}" type="parTrans" cxnId="{15853CE8-F0AA-4935-AA24-C7344A8F47D9}">
      <dgm:prSet/>
      <dgm:spPr/>
      <dgm:t>
        <a:bodyPr/>
        <a:lstStyle/>
        <a:p>
          <a:endParaRPr lang="hu-HU"/>
        </a:p>
      </dgm:t>
    </dgm:pt>
    <dgm:pt modelId="{235D2395-D90A-4E8D-8500-DD22E393261F}" type="sibTrans" cxnId="{15853CE8-F0AA-4935-AA24-C7344A8F47D9}">
      <dgm:prSet/>
      <dgm:spPr/>
      <dgm:t>
        <a:bodyPr/>
        <a:lstStyle/>
        <a:p>
          <a:endParaRPr lang="hu-HU"/>
        </a:p>
      </dgm:t>
    </dgm:pt>
    <dgm:pt modelId="{F56AB361-78F4-4F01-A1EB-A7D5AA99FD77}">
      <dgm:prSet phldrT="[Szöveg]"/>
      <dgm:spPr/>
      <dgm:t>
        <a:bodyPr/>
        <a:lstStyle/>
        <a:p>
          <a:r>
            <a:rPr lang="hu-HU" dirty="0" err="1" smtClean="0"/>
            <a:t>Build</a:t>
          </a:r>
          <a:r>
            <a:rPr lang="hu-HU" dirty="0" smtClean="0"/>
            <a:t> </a:t>
          </a:r>
          <a:r>
            <a:rPr lang="hu-HU" dirty="0" err="1" smtClean="0"/>
            <a:t>query</a:t>
          </a:r>
          <a:r>
            <a:rPr lang="hu-HU" dirty="0" smtClean="0"/>
            <a:t> </a:t>
          </a:r>
          <a:r>
            <a:rPr lang="hu-HU" dirty="0" err="1" smtClean="0"/>
            <a:t>tree</a:t>
          </a:r>
          <a:endParaRPr lang="hu-HU" dirty="0"/>
        </a:p>
      </dgm:t>
    </dgm:pt>
    <dgm:pt modelId="{77E14F14-EC8F-4362-A8B0-9F8A27583939}" type="parTrans" cxnId="{DDB9A6C3-E9EC-4B0E-B243-A18B21A85827}">
      <dgm:prSet/>
      <dgm:spPr/>
      <dgm:t>
        <a:bodyPr/>
        <a:lstStyle/>
        <a:p>
          <a:endParaRPr lang="hu-HU"/>
        </a:p>
      </dgm:t>
    </dgm:pt>
    <dgm:pt modelId="{9DDC41D5-9E88-4DCD-A6A8-CE03199A8974}" type="sibTrans" cxnId="{DDB9A6C3-E9EC-4B0E-B243-A18B21A85827}">
      <dgm:prSet/>
      <dgm:spPr/>
      <dgm:t>
        <a:bodyPr/>
        <a:lstStyle/>
        <a:p>
          <a:endParaRPr lang="hu-HU"/>
        </a:p>
      </dgm:t>
    </dgm:pt>
    <dgm:pt modelId="{E04BB15A-9FD8-4CC3-8B8A-A8F273DBBECC}">
      <dgm:prSet phldrT="[Szöveg]"/>
      <dgm:spPr/>
      <dgm:t>
        <a:bodyPr/>
        <a:lstStyle/>
        <a:p>
          <a:r>
            <a:rPr lang="hu-HU" dirty="0" err="1" smtClean="0"/>
            <a:t>Optimize</a:t>
          </a:r>
          <a:r>
            <a:rPr lang="hu-HU" dirty="0" smtClean="0"/>
            <a:t> </a:t>
          </a:r>
          <a:r>
            <a:rPr lang="hu-HU" dirty="0" err="1" smtClean="0"/>
            <a:t>query</a:t>
          </a:r>
          <a:endParaRPr lang="hu-HU" dirty="0"/>
        </a:p>
      </dgm:t>
    </dgm:pt>
    <dgm:pt modelId="{ACE5FA89-9E6D-44B2-BDE7-6131CB51B5EA}" type="parTrans" cxnId="{906389F8-E723-4A8E-AEB4-71FF89C83124}">
      <dgm:prSet/>
      <dgm:spPr/>
      <dgm:t>
        <a:bodyPr/>
        <a:lstStyle/>
        <a:p>
          <a:endParaRPr lang="hu-HU"/>
        </a:p>
      </dgm:t>
    </dgm:pt>
    <dgm:pt modelId="{A91CDC2E-6A53-4925-B74F-786B716B606E}" type="sibTrans" cxnId="{906389F8-E723-4A8E-AEB4-71FF89C83124}">
      <dgm:prSet/>
      <dgm:spPr/>
      <dgm:t>
        <a:bodyPr/>
        <a:lstStyle/>
        <a:p>
          <a:endParaRPr lang="hu-HU"/>
        </a:p>
      </dgm:t>
    </dgm:pt>
    <dgm:pt modelId="{4B0AE356-CE0D-4DE1-A4DF-274EB22BCBF6}">
      <dgm:prSet phldrT="[Szöveg]"/>
      <dgm:spPr/>
      <dgm:t>
        <a:bodyPr/>
        <a:lstStyle/>
        <a:p>
          <a:r>
            <a:rPr lang="hu-HU" dirty="0" err="1" smtClean="0"/>
            <a:t>Execute</a:t>
          </a:r>
          <a:r>
            <a:rPr lang="hu-HU" dirty="0" smtClean="0"/>
            <a:t> </a:t>
          </a:r>
          <a:r>
            <a:rPr lang="hu-HU" dirty="0" err="1" smtClean="0"/>
            <a:t>query</a:t>
          </a:r>
          <a:endParaRPr lang="hu-HU" dirty="0"/>
        </a:p>
      </dgm:t>
    </dgm:pt>
    <dgm:pt modelId="{FE7E114D-44BB-4CE0-8F68-2181C0773917}" type="parTrans" cxnId="{AAA0439E-3BE1-4401-AA1E-BA44CBEDC15F}">
      <dgm:prSet/>
      <dgm:spPr/>
      <dgm:t>
        <a:bodyPr/>
        <a:lstStyle/>
        <a:p>
          <a:endParaRPr lang="hu-HU"/>
        </a:p>
      </dgm:t>
    </dgm:pt>
    <dgm:pt modelId="{85361B2D-4546-4F55-A1E8-E9D9ABF02C83}" type="sibTrans" cxnId="{AAA0439E-3BE1-4401-AA1E-BA44CBEDC15F}">
      <dgm:prSet/>
      <dgm:spPr/>
      <dgm:t>
        <a:bodyPr/>
        <a:lstStyle/>
        <a:p>
          <a:endParaRPr lang="hu-HU"/>
        </a:p>
      </dgm:t>
    </dgm:pt>
    <dgm:pt modelId="{A46BA3A6-A50F-4047-839C-7E41F9BC1F33}">
      <dgm:prSet phldrT="[Szöveg]"/>
      <dgm:spPr/>
      <dgm:t>
        <a:bodyPr/>
        <a:lstStyle/>
        <a:p>
          <a:r>
            <a:rPr lang="hu-HU" dirty="0" err="1" smtClean="0"/>
            <a:t>Format</a:t>
          </a:r>
          <a:r>
            <a:rPr lang="hu-HU" dirty="0" smtClean="0"/>
            <a:t> </a:t>
          </a:r>
          <a:r>
            <a:rPr lang="hu-HU" dirty="0" err="1" smtClean="0"/>
            <a:t>data</a:t>
          </a:r>
          <a:endParaRPr lang="hu-HU" dirty="0"/>
        </a:p>
      </dgm:t>
    </dgm:pt>
    <dgm:pt modelId="{17AD10B0-CE4F-49FF-BC80-AE622B3EAC67}" type="parTrans" cxnId="{8FCB1629-3D50-4154-AC2E-2BE984E51019}">
      <dgm:prSet/>
      <dgm:spPr/>
      <dgm:t>
        <a:bodyPr/>
        <a:lstStyle/>
        <a:p>
          <a:endParaRPr lang="hu-HU"/>
        </a:p>
      </dgm:t>
    </dgm:pt>
    <dgm:pt modelId="{94162672-756B-4FB9-8C45-4DAD6D15A3BD}" type="sibTrans" cxnId="{8FCB1629-3D50-4154-AC2E-2BE984E51019}">
      <dgm:prSet/>
      <dgm:spPr/>
      <dgm:t>
        <a:bodyPr/>
        <a:lstStyle/>
        <a:p>
          <a:endParaRPr lang="hu-HU"/>
        </a:p>
      </dgm:t>
    </dgm:pt>
    <dgm:pt modelId="{DF0B350B-2A92-4132-AFEB-8E6920C6CDA0}" type="pres">
      <dgm:prSet presAssocID="{D1F3CD7B-145E-4DAF-9B7D-73CCCF98EA06}" presName="outerComposite" presStyleCnt="0">
        <dgm:presLayoutVars>
          <dgm:chMax val="5"/>
          <dgm:dir/>
          <dgm:resizeHandles val="exact"/>
        </dgm:presLayoutVars>
      </dgm:prSet>
      <dgm:spPr/>
    </dgm:pt>
    <dgm:pt modelId="{9BED6BBF-6E4E-4984-A01E-70633369AD81}" type="pres">
      <dgm:prSet presAssocID="{D1F3CD7B-145E-4DAF-9B7D-73CCCF98EA06}" presName="dummyMaxCanvas" presStyleCnt="0">
        <dgm:presLayoutVars/>
      </dgm:prSet>
      <dgm:spPr/>
    </dgm:pt>
    <dgm:pt modelId="{67487096-7F52-447F-AB65-3D7F1F78A0A9}" type="pres">
      <dgm:prSet presAssocID="{D1F3CD7B-145E-4DAF-9B7D-73CCCF98EA06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DB262C8-6408-4C03-80EF-4993035FE6D8}" type="pres">
      <dgm:prSet presAssocID="{D1F3CD7B-145E-4DAF-9B7D-73CCCF98EA06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4D035845-86D3-416E-8246-026E89D4C4DD}" type="pres">
      <dgm:prSet presAssocID="{D1F3CD7B-145E-4DAF-9B7D-73CCCF98EA06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6EACA788-7AEB-48B7-A62A-43A8B9D27447}" type="pres">
      <dgm:prSet presAssocID="{D1F3CD7B-145E-4DAF-9B7D-73CCCF98EA06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1F0CF002-D7B4-4FB6-8D0F-6EBB2E82B978}" type="pres">
      <dgm:prSet presAssocID="{D1F3CD7B-145E-4DAF-9B7D-73CCCF98EA06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690FD20-C8C1-4AC9-8183-F9EA7CEF36F4}" type="pres">
      <dgm:prSet presAssocID="{D1F3CD7B-145E-4DAF-9B7D-73CCCF98EA06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89DDA89-5AB6-40A5-BE01-DEAE1AFA66A9}" type="pres">
      <dgm:prSet presAssocID="{D1F3CD7B-145E-4DAF-9B7D-73CCCF98EA06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2D7B63F-6505-48A0-90E4-801B6CF2B2CC}" type="pres">
      <dgm:prSet presAssocID="{D1F3CD7B-145E-4DAF-9B7D-73CCCF98EA06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3490534-0C0B-42C9-A949-66E47B0F6606}" type="pres">
      <dgm:prSet presAssocID="{D1F3CD7B-145E-4DAF-9B7D-73CCCF98EA06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E4E7853E-5760-4956-9E8D-C8F246D4079C}" type="pres">
      <dgm:prSet presAssocID="{D1F3CD7B-145E-4DAF-9B7D-73CCCF98EA06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CC0B8031-BC04-4AF0-850A-47407FBDBC4B}" type="pres">
      <dgm:prSet presAssocID="{D1F3CD7B-145E-4DAF-9B7D-73CCCF98EA06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DA78599C-FA9E-4A0D-AA31-29CD5E08BCC8}" type="pres">
      <dgm:prSet presAssocID="{D1F3CD7B-145E-4DAF-9B7D-73CCCF98EA06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4609A42B-A84C-452C-9847-7E68A8772556}" type="pres">
      <dgm:prSet presAssocID="{D1F3CD7B-145E-4DAF-9B7D-73CCCF98EA06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5FE8ECA-1E5C-43B0-BDEB-55CF861F0CCF}" type="pres">
      <dgm:prSet presAssocID="{D1F3CD7B-145E-4DAF-9B7D-73CCCF98EA06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655AFB05-7569-41A3-A95D-024BE2BE9813}" type="presOf" srcId="{235D2395-D90A-4E8D-8500-DD22E393261F}" destId="{F690FD20-C8C1-4AC9-8183-F9EA7CEF36F4}" srcOrd="0" destOrd="0" presId="urn:microsoft.com/office/officeart/2005/8/layout/vProcess5"/>
    <dgm:cxn modelId="{7EBC8C6B-84CA-44D3-B3DC-CC68C7D6BC42}" type="presOf" srcId="{E04BB15A-9FD8-4CC3-8B8A-A8F273DBBECC}" destId="{DA78599C-FA9E-4A0D-AA31-29CD5E08BCC8}" srcOrd="1" destOrd="0" presId="urn:microsoft.com/office/officeart/2005/8/layout/vProcess5"/>
    <dgm:cxn modelId="{15853CE8-F0AA-4935-AA24-C7344A8F47D9}" srcId="{D1F3CD7B-145E-4DAF-9B7D-73CCCF98EA06}" destId="{611802CC-08F1-40CF-B16A-A49B69D33B6E}" srcOrd="0" destOrd="0" parTransId="{D4D94104-8F42-4650-8664-1A5B33EF09AC}" sibTransId="{235D2395-D90A-4E8D-8500-DD22E393261F}"/>
    <dgm:cxn modelId="{8FCB1629-3D50-4154-AC2E-2BE984E51019}" srcId="{D1F3CD7B-145E-4DAF-9B7D-73CCCF98EA06}" destId="{A46BA3A6-A50F-4047-839C-7E41F9BC1F33}" srcOrd="4" destOrd="0" parTransId="{17AD10B0-CE4F-49FF-BC80-AE622B3EAC67}" sibTransId="{94162672-756B-4FB9-8C45-4DAD6D15A3BD}"/>
    <dgm:cxn modelId="{8780255D-0E40-410C-AD71-3AB8961A4610}" type="presOf" srcId="{A46BA3A6-A50F-4047-839C-7E41F9BC1F33}" destId="{1F0CF002-D7B4-4FB6-8D0F-6EBB2E82B978}" srcOrd="0" destOrd="0" presId="urn:microsoft.com/office/officeart/2005/8/layout/vProcess5"/>
    <dgm:cxn modelId="{B3C266E5-2E43-4FA8-8407-6231B064DC74}" type="presOf" srcId="{A91CDC2E-6A53-4925-B74F-786B716B606E}" destId="{72D7B63F-6505-48A0-90E4-801B6CF2B2CC}" srcOrd="0" destOrd="0" presId="urn:microsoft.com/office/officeart/2005/8/layout/vProcess5"/>
    <dgm:cxn modelId="{67460C17-36B3-4F7A-BFBB-147F6F1A8D65}" type="presOf" srcId="{611802CC-08F1-40CF-B16A-A49B69D33B6E}" destId="{67487096-7F52-447F-AB65-3D7F1F78A0A9}" srcOrd="0" destOrd="0" presId="urn:microsoft.com/office/officeart/2005/8/layout/vProcess5"/>
    <dgm:cxn modelId="{916359BA-308F-4BC4-A8C6-195D84944382}" type="presOf" srcId="{D1F3CD7B-145E-4DAF-9B7D-73CCCF98EA06}" destId="{DF0B350B-2A92-4132-AFEB-8E6920C6CDA0}" srcOrd="0" destOrd="0" presId="urn:microsoft.com/office/officeart/2005/8/layout/vProcess5"/>
    <dgm:cxn modelId="{8BCDF043-D88D-4A05-A66B-ED133A1D3EB4}" type="presOf" srcId="{A46BA3A6-A50F-4047-839C-7E41F9BC1F33}" destId="{F5FE8ECA-1E5C-43B0-BDEB-55CF861F0CCF}" srcOrd="1" destOrd="0" presId="urn:microsoft.com/office/officeart/2005/8/layout/vProcess5"/>
    <dgm:cxn modelId="{9AC1F926-2000-41D5-A3B7-D8E1F896CB18}" type="presOf" srcId="{F56AB361-78F4-4F01-A1EB-A7D5AA99FD77}" destId="{CC0B8031-BC04-4AF0-850A-47407FBDBC4B}" srcOrd="1" destOrd="0" presId="urn:microsoft.com/office/officeart/2005/8/layout/vProcess5"/>
    <dgm:cxn modelId="{07BBF37A-79F2-40DA-95A0-90F3800F5F58}" type="presOf" srcId="{4B0AE356-CE0D-4DE1-A4DF-274EB22BCBF6}" destId="{6EACA788-7AEB-48B7-A62A-43A8B9D27447}" srcOrd="0" destOrd="0" presId="urn:microsoft.com/office/officeart/2005/8/layout/vProcess5"/>
    <dgm:cxn modelId="{7E355486-5C10-4E88-AFC7-1B74FB51B336}" type="presOf" srcId="{611802CC-08F1-40CF-B16A-A49B69D33B6E}" destId="{E4E7853E-5760-4956-9E8D-C8F246D4079C}" srcOrd="1" destOrd="0" presId="urn:microsoft.com/office/officeart/2005/8/layout/vProcess5"/>
    <dgm:cxn modelId="{F1AB7A8F-1859-4E1D-B7E3-704620562027}" type="presOf" srcId="{9DDC41D5-9E88-4DCD-A6A8-CE03199A8974}" destId="{789DDA89-5AB6-40A5-BE01-DEAE1AFA66A9}" srcOrd="0" destOrd="0" presId="urn:microsoft.com/office/officeart/2005/8/layout/vProcess5"/>
    <dgm:cxn modelId="{11E3D64D-D024-4DE2-BCED-1027B82868A7}" type="presOf" srcId="{85361B2D-4546-4F55-A1E8-E9D9ABF02C83}" destId="{53490534-0C0B-42C9-A949-66E47B0F6606}" srcOrd="0" destOrd="0" presId="urn:microsoft.com/office/officeart/2005/8/layout/vProcess5"/>
    <dgm:cxn modelId="{AAA0439E-3BE1-4401-AA1E-BA44CBEDC15F}" srcId="{D1F3CD7B-145E-4DAF-9B7D-73CCCF98EA06}" destId="{4B0AE356-CE0D-4DE1-A4DF-274EB22BCBF6}" srcOrd="3" destOrd="0" parTransId="{FE7E114D-44BB-4CE0-8F68-2181C0773917}" sibTransId="{85361B2D-4546-4F55-A1E8-E9D9ABF02C83}"/>
    <dgm:cxn modelId="{906389F8-E723-4A8E-AEB4-71FF89C83124}" srcId="{D1F3CD7B-145E-4DAF-9B7D-73CCCF98EA06}" destId="{E04BB15A-9FD8-4CC3-8B8A-A8F273DBBECC}" srcOrd="2" destOrd="0" parTransId="{ACE5FA89-9E6D-44B2-BDE7-6131CB51B5EA}" sibTransId="{A91CDC2E-6A53-4925-B74F-786B716B606E}"/>
    <dgm:cxn modelId="{1817C2E0-126F-44A7-863E-AFCE0276505A}" type="presOf" srcId="{E04BB15A-9FD8-4CC3-8B8A-A8F273DBBECC}" destId="{4D035845-86D3-416E-8246-026E89D4C4DD}" srcOrd="0" destOrd="0" presId="urn:microsoft.com/office/officeart/2005/8/layout/vProcess5"/>
    <dgm:cxn modelId="{DDB9A6C3-E9EC-4B0E-B243-A18B21A85827}" srcId="{D1F3CD7B-145E-4DAF-9B7D-73CCCF98EA06}" destId="{F56AB361-78F4-4F01-A1EB-A7D5AA99FD77}" srcOrd="1" destOrd="0" parTransId="{77E14F14-EC8F-4362-A8B0-9F8A27583939}" sibTransId="{9DDC41D5-9E88-4DCD-A6A8-CE03199A8974}"/>
    <dgm:cxn modelId="{DB474AC2-D1CF-4166-B456-48DD3206D963}" type="presOf" srcId="{4B0AE356-CE0D-4DE1-A4DF-274EB22BCBF6}" destId="{4609A42B-A84C-452C-9847-7E68A8772556}" srcOrd="1" destOrd="0" presId="urn:microsoft.com/office/officeart/2005/8/layout/vProcess5"/>
    <dgm:cxn modelId="{B5BCB772-6E1E-43CE-9613-6523A85424AB}" type="presOf" srcId="{F56AB361-78F4-4F01-A1EB-A7D5AA99FD77}" destId="{1DB262C8-6408-4C03-80EF-4993035FE6D8}" srcOrd="0" destOrd="0" presId="urn:microsoft.com/office/officeart/2005/8/layout/vProcess5"/>
    <dgm:cxn modelId="{B70D22F1-5F6B-42B1-84F6-72CACC2FECD4}" type="presParOf" srcId="{DF0B350B-2A92-4132-AFEB-8E6920C6CDA0}" destId="{9BED6BBF-6E4E-4984-A01E-70633369AD81}" srcOrd="0" destOrd="0" presId="urn:microsoft.com/office/officeart/2005/8/layout/vProcess5"/>
    <dgm:cxn modelId="{B3513B1B-1276-4778-B8D7-C501C6181F7B}" type="presParOf" srcId="{DF0B350B-2A92-4132-AFEB-8E6920C6CDA0}" destId="{67487096-7F52-447F-AB65-3D7F1F78A0A9}" srcOrd="1" destOrd="0" presId="urn:microsoft.com/office/officeart/2005/8/layout/vProcess5"/>
    <dgm:cxn modelId="{A3B5D2E8-2C96-4000-98DE-9134AF0BD081}" type="presParOf" srcId="{DF0B350B-2A92-4132-AFEB-8E6920C6CDA0}" destId="{1DB262C8-6408-4C03-80EF-4993035FE6D8}" srcOrd="2" destOrd="0" presId="urn:microsoft.com/office/officeart/2005/8/layout/vProcess5"/>
    <dgm:cxn modelId="{DAC356F2-D987-427E-9CC8-B2965BF3CA44}" type="presParOf" srcId="{DF0B350B-2A92-4132-AFEB-8E6920C6CDA0}" destId="{4D035845-86D3-416E-8246-026E89D4C4DD}" srcOrd="3" destOrd="0" presId="urn:microsoft.com/office/officeart/2005/8/layout/vProcess5"/>
    <dgm:cxn modelId="{8ADCBCEA-B86F-41A9-B485-C6279F28CCA8}" type="presParOf" srcId="{DF0B350B-2A92-4132-AFEB-8E6920C6CDA0}" destId="{6EACA788-7AEB-48B7-A62A-43A8B9D27447}" srcOrd="4" destOrd="0" presId="urn:microsoft.com/office/officeart/2005/8/layout/vProcess5"/>
    <dgm:cxn modelId="{914D791A-6A34-4E2A-B06B-600F1B0ACB2D}" type="presParOf" srcId="{DF0B350B-2A92-4132-AFEB-8E6920C6CDA0}" destId="{1F0CF002-D7B4-4FB6-8D0F-6EBB2E82B978}" srcOrd="5" destOrd="0" presId="urn:microsoft.com/office/officeart/2005/8/layout/vProcess5"/>
    <dgm:cxn modelId="{6D28BCD4-D417-45EB-94A7-F57CA5B154D4}" type="presParOf" srcId="{DF0B350B-2A92-4132-AFEB-8E6920C6CDA0}" destId="{F690FD20-C8C1-4AC9-8183-F9EA7CEF36F4}" srcOrd="6" destOrd="0" presId="urn:microsoft.com/office/officeart/2005/8/layout/vProcess5"/>
    <dgm:cxn modelId="{979E9FEF-ECAF-46D2-BFA4-73FDB1EC3396}" type="presParOf" srcId="{DF0B350B-2A92-4132-AFEB-8E6920C6CDA0}" destId="{789DDA89-5AB6-40A5-BE01-DEAE1AFA66A9}" srcOrd="7" destOrd="0" presId="urn:microsoft.com/office/officeart/2005/8/layout/vProcess5"/>
    <dgm:cxn modelId="{7CEB9019-39A1-4737-B631-2331E359405C}" type="presParOf" srcId="{DF0B350B-2A92-4132-AFEB-8E6920C6CDA0}" destId="{72D7B63F-6505-48A0-90E4-801B6CF2B2CC}" srcOrd="8" destOrd="0" presId="urn:microsoft.com/office/officeart/2005/8/layout/vProcess5"/>
    <dgm:cxn modelId="{A8E0F113-2A53-427C-A1A9-F8DA21661A7E}" type="presParOf" srcId="{DF0B350B-2A92-4132-AFEB-8E6920C6CDA0}" destId="{53490534-0C0B-42C9-A949-66E47B0F6606}" srcOrd="9" destOrd="0" presId="urn:microsoft.com/office/officeart/2005/8/layout/vProcess5"/>
    <dgm:cxn modelId="{2A51B168-FC21-45E7-82DD-F9741EF312FF}" type="presParOf" srcId="{DF0B350B-2A92-4132-AFEB-8E6920C6CDA0}" destId="{E4E7853E-5760-4956-9E8D-C8F246D4079C}" srcOrd="10" destOrd="0" presId="urn:microsoft.com/office/officeart/2005/8/layout/vProcess5"/>
    <dgm:cxn modelId="{FDCEA4B7-D0E9-4EEA-A96E-D0095BE4DBD2}" type="presParOf" srcId="{DF0B350B-2A92-4132-AFEB-8E6920C6CDA0}" destId="{CC0B8031-BC04-4AF0-850A-47407FBDBC4B}" srcOrd="11" destOrd="0" presId="urn:microsoft.com/office/officeart/2005/8/layout/vProcess5"/>
    <dgm:cxn modelId="{DB369D8F-E37F-4FCD-AF5F-088966CDA6B7}" type="presParOf" srcId="{DF0B350B-2A92-4132-AFEB-8E6920C6CDA0}" destId="{DA78599C-FA9E-4A0D-AA31-29CD5E08BCC8}" srcOrd="12" destOrd="0" presId="urn:microsoft.com/office/officeart/2005/8/layout/vProcess5"/>
    <dgm:cxn modelId="{81D93565-42EB-4A94-8260-55B145E543BF}" type="presParOf" srcId="{DF0B350B-2A92-4132-AFEB-8E6920C6CDA0}" destId="{4609A42B-A84C-452C-9847-7E68A8772556}" srcOrd="13" destOrd="0" presId="urn:microsoft.com/office/officeart/2005/8/layout/vProcess5"/>
    <dgm:cxn modelId="{6B9B9368-7B46-44BA-A418-5F71CB986578}" type="presParOf" srcId="{DF0B350B-2A92-4132-AFEB-8E6920C6CDA0}" destId="{F5FE8ECA-1E5C-43B0-BDEB-55CF861F0CCF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843D5D-B4E6-4183-8169-D64B6CB824B7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hu-HU"/>
        </a:p>
      </dgm:t>
    </dgm:pt>
    <dgm:pt modelId="{D02444E4-E9D7-4285-8862-31EC989DF016}">
      <dgm:prSet phldrT="[Szöveg]" custT="1"/>
      <dgm:spPr/>
      <dgm:t>
        <a:bodyPr/>
        <a:lstStyle/>
        <a:p>
          <a:r>
            <a:rPr lang="hu-HU" sz="1200" dirty="0" err="1" smtClean="0"/>
            <a:t>Analyze</a:t>
          </a:r>
          <a:r>
            <a:rPr lang="hu-HU" sz="1200" dirty="0" smtClean="0"/>
            <a:t> </a:t>
          </a:r>
          <a:r>
            <a:rPr lang="hu-HU" sz="1200" dirty="0" err="1" smtClean="0"/>
            <a:t>source</a:t>
          </a:r>
          <a:r>
            <a:rPr lang="hu-HU" sz="1200" dirty="0" smtClean="0"/>
            <a:t> </a:t>
          </a:r>
          <a:r>
            <a:rPr lang="hu-HU" sz="1200" dirty="0" err="1" smtClean="0"/>
            <a:t>data</a:t>
          </a:r>
          <a:endParaRPr lang="hu-HU" sz="1200" dirty="0"/>
        </a:p>
      </dgm:t>
    </dgm:pt>
    <dgm:pt modelId="{6F7BF1F7-F8DC-4B36-91B9-31E316FE7F35}" type="parTrans" cxnId="{ACFAC82A-9F56-4E73-8299-B39FF89A8AE9}">
      <dgm:prSet/>
      <dgm:spPr/>
      <dgm:t>
        <a:bodyPr/>
        <a:lstStyle/>
        <a:p>
          <a:endParaRPr lang="hu-HU" sz="1100"/>
        </a:p>
      </dgm:t>
    </dgm:pt>
    <dgm:pt modelId="{7E747DEE-1921-4251-84CA-318B78260B10}" type="sibTrans" cxnId="{ACFAC82A-9F56-4E73-8299-B39FF89A8AE9}">
      <dgm:prSet custT="1"/>
      <dgm:spPr/>
      <dgm:t>
        <a:bodyPr/>
        <a:lstStyle/>
        <a:p>
          <a:endParaRPr lang="hu-HU" sz="1050"/>
        </a:p>
      </dgm:t>
    </dgm:pt>
    <dgm:pt modelId="{A6343600-4D9F-4468-ACE5-8FCAA777310E}">
      <dgm:prSet phldrT="[Szöveg]" custT="1"/>
      <dgm:spPr/>
      <dgm:t>
        <a:bodyPr/>
        <a:lstStyle/>
        <a:p>
          <a:r>
            <a:rPr lang="hu-HU" sz="1100" dirty="0" smtClean="0"/>
            <a:t>Design </a:t>
          </a:r>
          <a:r>
            <a:rPr lang="hu-HU" sz="1100" dirty="0" err="1" smtClean="0"/>
            <a:t>database</a:t>
          </a:r>
          <a:r>
            <a:rPr lang="hu-HU" sz="1100" dirty="0" smtClean="0"/>
            <a:t> </a:t>
          </a:r>
          <a:r>
            <a:rPr lang="hu-HU" sz="1100" dirty="0" err="1" smtClean="0"/>
            <a:t>schema</a:t>
          </a:r>
          <a:endParaRPr lang="hu-HU" sz="1100" dirty="0"/>
        </a:p>
      </dgm:t>
    </dgm:pt>
    <dgm:pt modelId="{278AD2C4-83BE-4924-90F2-E9BF4736F25B}" type="parTrans" cxnId="{47A301DA-6CCF-40E6-99D8-1ED8F52EEFB2}">
      <dgm:prSet/>
      <dgm:spPr/>
      <dgm:t>
        <a:bodyPr/>
        <a:lstStyle/>
        <a:p>
          <a:endParaRPr lang="hu-HU" sz="1100"/>
        </a:p>
      </dgm:t>
    </dgm:pt>
    <dgm:pt modelId="{7F02E21B-3475-465F-B99E-D4384DB5D595}" type="sibTrans" cxnId="{47A301DA-6CCF-40E6-99D8-1ED8F52EEFB2}">
      <dgm:prSet custT="1"/>
      <dgm:spPr/>
      <dgm:t>
        <a:bodyPr/>
        <a:lstStyle/>
        <a:p>
          <a:endParaRPr lang="hu-HU" sz="1050"/>
        </a:p>
      </dgm:t>
    </dgm:pt>
    <dgm:pt modelId="{948AA520-8157-4A6D-A477-77099DD2B975}">
      <dgm:prSet phldrT="[Szöveg]" custT="1"/>
      <dgm:spPr/>
      <dgm:t>
        <a:bodyPr/>
        <a:lstStyle/>
        <a:p>
          <a:r>
            <a:rPr lang="hu-HU" sz="1100" dirty="0" smtClean="0"/>
            <a:t>Design </a:t>
          </a:r>
          <a:r>
            <a:rPr lang="hu-HU" sz="1100" dirty="0" err="1" smtClean="0"/>
            <a:t>indices</a:t>
          </a:r>
          <a:endParaRPr lang="hu-HU" sz="1100" dirty="0"/>
        </a:p>
      </dgm:t>
    </dgm:pt>
    <dgm:pt modelId="{B1FD6CDB-EB1E-42DB-92CC-FDA2985B25C4}" type="parTrans" cxnId="{F97970C7-AFC5-4200-860D-C0560211873C}">
      <dgm:prSet/>
      <dgm:spPr/>
      <dgm:t>
        <a:bodyPr/>
        <a:lstStyle/>
        <a:p>
          <a:endParaRPr lang="hu-HU" sz="1100"/>
        </a:p>
      </dgm:t>
    </dgm:pt>
    <dgm:pt modelId="{B571221D-11E3-49B3-9544-5F3D57395014}" type="sibTrans" cxnId="{F97970C7-AFC5-4200-860D-C0560211873C}">
      <dgm:prSet custT="1"/>
      <dgm:spPr/>
      <dgm:t>
        <a:bodyPr/>
        <a:lstStyle/>
        <a:p>
          <a:endParaRPr lang="hu-HU" sz="1050"/>
        </a:p>
      </dgm:t>
    </dgm:pt>
    <dgm:pt modelId="{17BBFC21-4BA8-4C74-A4FF-444402B87D1B}">
      <dgm:prSet phldrT="[Szöveg]" custT="1"/>
      <dgm:spPr/>
      <dgm:t>
        <a:bodyPr/>
        <a:lstStyle/>
        <a:p>
          <a:r>
            <a:rPr lang="hu-HU" sz="1100" dirty="0" smtClean="0">
              <a:solidFill>
                <a:srgbClr val="FFFF00"/>
              </a:solidFill>
            </a:rPr>
            <a:t>Design </a:t>
          </a:r>
          <a:r>
            <a:rPr lang="hu-HU" sz="1100" dirty="0" err="1" smtClean="0">
              <a:solidFill>
                <a:srgbClr val="FFFF00"/>
              </a:solidFill>
            </a:rPr>
            <a:t>data</a:t>
          </a:r>
          <a:r>
            <a:rPr lang="hu-HU" sz="1100" dirty="0" smtClean="0">
              <a:solidFill>
                <a:srgbClr val="FFFF00"/>
              </a:solidFill>
            </a:rPr>
            <a:t> </a:t>
          </a:r>
          <a:r>
            <a:rPr lang="hu-HU" sz="1100" dirty="0" err="1" smtClean="0">
              <a:solidFill>
                <a:srgbClr val="FFFF00"/>
              </a:solidFill>
            </a:rPr>
            <a:t>layout</a:t>
          </a:r>
          <a:r>
            <a:rPr lang="hu-HU" sz="1100" dirty="0" smtClean="0">
              <a:solidFill>
                <a:srgbClr val="FFFF00"/>
              </a:solidFill>
            </a:rPr>
            <a:t> </a:t>
          </a:r>
          <a:br>
            <a:rPr lang="hu-HU" sz="1100" dirty="0" smtClean="0">
              <a:solidFill>
                <a:srgbClr val="FFFF00"/>
              </a:solidFill>
            </a:rPr>
          </a:br>
          <a:r>
            <a:rPr lang="hu-HU" sz="1100" dirty="0" smtClean="0">
              <a:solidFill>
                <a:srgbClr val="FFFF00"/>
              </a:solidFill>
            </a:rPr>
            <a:t>(file </a:t>
          </a:r>
          <a:r>
            <a:rPr lang="hu-HU" sz="1100" dirty="0" err="1" smtClean="0">
              <a:solidFill>
                <a:srgbClr val="FFFF00"/>
              </a:solidFill>
            </a:rPr>
            <a:t>groups</a:t>
          </a:r>
          <a:r>
            <a:rPr lang="hu-HU" sz="1100" dirty="0" smtClean="0">
              <a:solidFill>
                <a:srgbClr val="FFFF00"/>
              </a:solidFill>
            </a:rPr>
            <a:t>)</a:t>
          </a:r>
          <a:endParaRPr lang="hu-HU" sz="1100" dirty="0">
            <a:solidFill>
              <a:srgbClr val="FFFF00"/>
            </a:solidFill>
          </a:endParaRPr>
        </a:p>
      </dgm:t>
    </dgm:pt>
    <dgm:pt modelId="{76EE0AFD-54F9-44FF-B404-F1E026B6F69B}" type="parTrans" cxnId="{D0D6F80A-9E1E-4583-BC90-1FEF8D5B50A3}">
      <dgm:prSet/>
      <dgm:spPr/>
      <dgm:t>
        <a:bodyPr/>
        <a:lstStyle/>
        <a:p>
          <a:endParaRPr lang="hu-HU" sz="1100"/>
        </a:p>
      </dgm:t>
    </dgm:pt>
    <dgm:pt modelId="{932686D4-859C-4693-93D9-62266B5B8AC3}" type="sibTrans" cxnId="{D0D6F80A-9E1E-4583-BC90-1FEF8D5B50A3}">
      <dgm:prSet custT="1"/>
      <dgm:spPr/>
      <dgm:t>
        <a:bodyPr/>
        <a:lstStyle/>
        <a:p>
          <a:endParaRPr lang="hu-HU" sz="1050"/>
        </a:p>
      </dgm:t>
    </dgm:pt>
    <dgm:pt modelId="{D58DF670-301F-4DA2-9F1D-3A044BC3669F}">
      <dgm:prSet phldrT="[Szöveg]" custT="1"/>
      <dgm:spPr/>
      <dgm:t>
        <a:bodyPr/>
        <a:lstStyle/>
        <a:p>
          <a:r>
            <a:rPr lang="hu-HU" sz="1200" dirty="0" err="1" smtClean="0"/>
            <a:t>Allocate</a:t>
          </a:r>
          <a:r>
            <a:rPr lang="hu-HU" sz="1200" dirty="0" smtClean="0"/>
            <a:t> </a:t>
          </a:r>
          <a:r>
            <a:rPr lang="hu-HU" sz="1200" dirty="0" err="1" smtClean="0"/>
            <a:t>database</a:t>
          </a:r>
          <a:endParaRPr lang="hu-HU" sz="1200" dirty="0"/>
        </a:p>
      </dgm:t>
    </dgm:pt>
    <dgm:pt modelId="{B318A82E-A46F-489C-81DC-947501AD7913}" type="parTrans" cxnId="{C390E754-2CAF-4C3D-ABD8-B118D5134BB7}">
      <dgm:prSet/>
      <dgm:spPr/>
      <dgm:t>
        <a:bodyPr/>
        <a:lstStyle/>
        <a:p>
          <a:endParaRPr lang="hu-HU" sz="1100"/>
        </a:p>
      </dgm:t>
    </dgm:pt>
    <dgm:pt modelId="{A4D75202-CDCD-4BC4-8A4B-A81D73FAC776}" type="sibTrans" cxnId="{C390E754-2CAF-4C3D-ABD8-B118D5134BB7}">
      <dgm:prSet custT="1"/>
      <dgm:spPr/>
      <dgm:t>
        <a:bodyPr/>
        <a:lstStyle/>
        <a:p>
          <a:endParaRPr lang="hu-HU" sz="1050"/>
        </a:p>
      </dgm:t>
    </dgm:pt>
    <dgm:pt modelId="{2142AEF6-6CB3-4C2B-A0A5-7B188D4DF4AF}">
      <dgm:prSet phldrT="[Szöveg]" custT="1"/>
      <dgm:spPr/>
      <dgm:t>
        <a:bodyPr/>
        <a:lstStyle/>
        <a:p>
          <a:r>
            <a:rPr lang="hu-HU" sz="1200" dirty="0" err="1" smtClean="0">
              <a:solidFill>
                <a:srgbClr val="FFFF00"/>
              </a:solidFill>
            </a:rPr>
            <a:t>Load</a:t>
          </a:r>
          <a:r>
            <a:rPr lang="hu-HU" sz="1200" dirty="0" smtClean="0">
              <a:solidFill>
                <a:srgbClr val="FFFF00"/>
              </a:solidFill>
            </a:rPr>
            <a:t> </a:t>
          </a:r>
          <a:r>
            <a:rPr lang="hu-HU" sz="1200" dirty="0" err="1" smtClean="0">
              <a:solidFill>
                <a:srgbClr val="FFFF00"/>
              </a:solidFill>
            </a:rPr>
            <a:t>data</a:t>
          </a:r>
          <a:endParaRPr lang="hu-HU" sz="1200" dirty="0">
            <a:solidFill>
              <a:srgbClr val="FFFF00"/>
            </a:solidFill>
          </a:endParaRPr>
        </a:p>
      </dgm:t>
    </dgm:pt>
    <dgm:pt modelId="{9BDB5615-5784-4314-9267-C889B8B99D1F}" type="parTrans" cxnId="{052654CA-9741-49C2-9D4D-C99EDEB2AB05}">
      <dgm:prSet/>
      <dgm:spPr/>
      <dgm:t>
        <a:bodyPr/>
        <a:lstStyle/>
        <a:p>
          <a:endParaRPr lang="hu-HU" sz="1100"/>
        </a:p>
      </dgm:t>
    </dgm:pt>
    <dgm:pt modelId="{172EC05B-9296-48E2-A6C4-9F262C3FE8AB}" type="sibTrans" cxnId="{052654CA-9741-49C2-9D4D-C99EDEB2AB05}">
      <dgm:prSet custT="1"/>
      <dgm:spPr/>
      <dgm:t>
        <a:bodyPr/>
        <a:lstStyle/>
        <a:p>
          <a:endParaRPr lang="hu-HU" sz="1050"/>
        </a:p>
      </dgm:t>
    </dgm:pt>
    <dgm:pt modelId="{A7F2E47F-9C9D-4976-B227-F264DBB6C0BC}">
      <dgm:prSet phldrT="[Szöveg]" custT="1"/>
      <dgm:spPr/>
      <dgm:t>
        <a:bodyPr/>
        <a:lstStyle/>
        <a:p>
          <a:r>
            <a:rPr lang="hu-HU" sz="1200" dirty="0" err="1" smtClean="0"/>
            <a:t>Build</a:t>
          </a:r>
          <a:r>
            <a:rPr lang="hu-HU" sz="1200" dirty="0" smtClean="0"/>
            <a:t> </a:t>
          </a:r>
          <a:r>
            <a:rPr lang="hu-HU" sz="1200" dirty="0" err="1" smtClean="0"/>
            <a:t>indices</a:t>
          </a:r>
          <a:endParaRPr lang="hu-HU" sz="1200" dirty="0"/>
        </a:p>
      </dgm:t>
    </dgm:pt>
    <dgm:pt modelId="{BCAA9F6F-40F2-452A-9771-E7AFA47CDA8A}" type="parTrans" cxnId="{E0BEEF35-91E5-4395-AA15-7EE656816D79}">
      <dgm:prSet/>
      <dgm:spPr/>
      <dgm:t>
        <a:bodyPr/>
        <a:lstStyle/>
        <a:p>
          <a:endParaRPr lang="hu-HU" sz="1100"/>
        </a:p>
      </dgm:t>
    </dgm:pt>
    <dgm:pt modelId="{ED0DA3A8-2FB6-45FB-AEBC-5AE5A9AF7A26}" type="sibTrans" cxnId="{E0BEEF35-91E5-4395-AA15-7EE656816D79}">
      <dgm:prSet custT="1"/>
      <dgm:spPr/>
      <dgm:t>
        <a:bodyPr/>
        <a:lstStyle/>
        <a:p>
          <a:endParaRPr lang="hu-HU" sz="1050"/>
        </a:p>
      </dgm:t>
    </dgm:pt>
    <dgm:pt modelId="{8ECE0849-4E09-4FD0-970F-52F2F1B40060}">
      <dgm:prSet phldrT="[Szöveg]" custT="1"/>
      <dgm:spPr/>
      <dgm:t>
        <a:bodyPr/>
        <a:lstStyle/>
        <a:p>
          <a:r>
            <a:rPr lang="hu-HU" sz="1200" dirty="0" err="1" smtClean="0">
              <a:solidFill>
                <a:srgbClr val="FFFF00"/>
              </a:solidFill>
            </a:rPr>
            <a:t>Build</a:t>
          </a:r>
          <a:r>
            <a:rPr lang="hu-HU" sz="1200" dirty="0" smtClean="0">
              <a:solidFill>
                <a:srgbClr val="FFFF00"/>
              </a:solidFill>
            </a:rPr>
            <a:t> </a:t>
          </a:r>
          <a:r>
            <a:rPr lang="hu-HU" sz="1200" dirty="0" err="1" smtClean="0">
              <a:solidFill>
                <a:srgbClr val="FFFF00"/>
              </a:solidFill>
            </a:rPr>
            <a:t>client</a:t>
          </a:r>
          <a:r>
            <a:rPr lang="hu-HU" sz="1200" dirty="0" smtClean="0">
              <a:solidFill>
                <a:srgbClr val="FFFF00"/>
              </a:solidFill>
            </a:rPr>
            <a:t> </a:t>
          </a:r>
          <a:r>
            <a:rPr lang="hu-HU" sz="1200" dirty="0" err="1" smtClean="0">
              <a:solidFill>
                <a:srgbClr val="FFFF00"/>
              </a:solidFill>
            </a:rPr>
            <a:t>applications</a:t>
          </a:r>
          <a:r>
            <a:rPr lang="hu-HU" sz="1200" dirty="0" smtClean="0">
              <a:solidFill>
                <a:srgbClr val="FFFF00"/>
              </a:solidFill>
            </a:rPr>
            <a:t> / </a:t>
          </a:r>
          <a:r>
            <a:rPr lang="hu-HU" sz="1200" dirty="0" err="1" smtClean="0">
              <a:solidFill>
                <a:srgbClr val="FFFF00"/>
              </a:solidFill>
            </a:rPr>
            <a:t>user</a:t>
          </a:r>
          <a:r>
            <a:rPr lang="hu-HU" sz="1200" dirty="0" smtClean="0">
              <a:solidFill>
                <a:srgbClr val="FFFF00"/>
              </a:solidFill>
            </a:rPr>
            <a:t> </a:t>
          </a:r>
          <a:r>
            <a:rPr lang="hu-HU" sz="1200" dirty="0" err="1" smtClean="0">
              <a:solidFill>
                <a:srgbClr val="FFFF00"/>
              </a:solidFill>
            </a:rPr>
            <a:t>interface</a:t>
          </a:r>
          <a:endParaRPr lang="hu-HU" sz="1200" dirty="0">
            <a:solidFill>
              <a:srgbClr val="FFFF00"/>
            </a:solidFill>
          </a:endParaRPr>
        </a:p>
      </dgm:t>
    </dgm:pt>
    <dgm:pt modelId="{8B030B13-F53D-42DF-8B3C-AA8E4A947D87}" type="parTrans" cxnId="{CBA06FC9-61F9-4431-BA37-1917C2799FAB}">
      <dgm:prSet/>
      <dgm:spPr/>
      <dgm:t>
        <a:bodyPr/>
        <a:lstStyle/>
        <a:p>
          <a:endParaRPr lang="hu-HU" sz="1100"/>
        </a:p>
      </dgm:t>
    </dgm:pt>
    <dgm:pt modelId="{209B2105-39CB-4460-B96E-57A3C16EF01E}" type="sibTrans" cxnId="{CBA06FC9-61F9-4431-BA37-1917C2799FAB}">
      <dgm:prSet/>
      <dgm:spPr/>
      <dgm:t>
        <a:bodyPr/>
        <a:lstStyle/>
        <a:p>
          <a:endParaRPr lang="hu-HU" sz="1100"/>
        </a:p>
      </dgm:t>
    </dgm:pt>
    <dgm:pt modelId="{596F7C34-F897-43CC-9A2C-FD3690ED2603}" type="pres">
      <dgm:prSet presAssocID="{C8843D5D-B4E6-4183-8169-D64B6CB824B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hu-HU"/>
        </a:p>
      </dgm:t>
    </dgm:pt>
    <dgm:pt modelId="{DAE81475-1CB0-45C6-85C8-DA698913AC7A}" type="pres">
      <dgm:prSet presAssocID="{D02444E4-E9D7-4285-8862-31EC989DF01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116967E-A51B-4C62-92B3-8DE5DBA04B03}" type="pres">
      <dgm:prSet presAssocID="{7E747DEE-1921-4251-84CA-318B78260B10}" presName="sibTrans" presStyleLbl="sibTrans2D1" presStyleIdx="0" presStyleCnt="7"/>
      <dgm:spPr/>
      <dgm:t>
        <a:bodyPr/>
        <a:lstStyle/>
        <a:p>
          <a:endParaRPr lang="hu-HU"/>
        </a:p>
      </dgm:t>
    </dgm:pt>
    <dgm:pt modelId="{B6A304F6-CAC4-414D-ABCD-B9F5FEAD9F8D}" type="pres">
      <dgm:prSet presAssocID="{7E747DEE-1921-4251-84CA-318B78260B10}" presName="connectorText" presStyleLbl="sibTrans2D1" presStyleIdx="0" presStyleCnt="7"/>
      <dgm:spPr/>
      <dgm:t>
        <a:bodyPr/>
        <a:lstStyle/>
        <a:p>
          <a:endParaRPr lang="hu-HU"/>
        </a:p>
      </dgm:t>
    </dgm:pt>
    <dgm:pt modelId="{6195F870-8875-4865-B34F-E6CF987E09DF}" type="pres">
      <dgm:prSet presAssocID="{A6343600-4D9F-4468-ACE5-8FCAA777310E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9F971115-C221-45F4-92E2-4B83A178250C}" type="pres">
      <dgm:prSet presAssocID="{7F02E21B-3475-465F-B99E-D4384DB5D595}" presName="sibTrans" presStyleLbl="sibTrans2D1" presStyleIdx="1" presStyleCnt="7"/>
      <dgm:spPr/>
      <dgm:t>
        <a:bodyPr/>
        <a:lstStyle/>
        <a:p>
          <a:endParaRPr lang="hu-HU"/>
        </a:p>
      </dgm:t>
    </dgm:pt>
    <dgm:pt modelId="{FB29668B-A039-48BD-8C3E-FFEB853A7288}" type="pres">
      <dgm:prSet presAssocID="{7F02E21B-3475-465F-B99E-D4384DB5D595}" presName="connectorText" presStyleLbl="sibTrans2D1" presStyleIdx="1" presStyleCnt="7"/>
      <dgm:spPr/>
      <dgm:t>
        <a:bodyPr/>
        <a:lstStyle/>
        <a:p>
          <a:endParaRPr lang="hu-HU"/>
        </a:p>
      </dgm:t>
    </dgm:pt>
    <dgm:pt modelId="{33441E80-791C-48E2-8888-F37E14441D2D}" type="pres">
      <dgm:prSet presAssocID="{948AA520-8157-4A6D-A477-77099DD2B975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5041A66B-AB1F-4CC2-A7F6-CB049296F305}" type="pres">
      <dgm:prSet presAssocID="{B571221D-11E3-49B3-9544-5F3D57395014}" presName="sibTrans" presStyleLbl="sibTrans2D1" presStyleIdx="2" presStyleCnt="7"/>
      <dgm:spPr/>
      <dgm:t>
        <a:bodyPr/>
        <a:lstStyle/>
        <a:p>
          <a:endParaRPr lang="hu-HU"/>
        </a:p>
      </dgm:t>
    </dgm:pt>
    <dgm:pt modelId="{5A69CA89-53CC-4308-B15C-BB376ECF677C}" type="pres">
      <dgm:prSet presAssocID="{B571221D-11E3-49B3-9544-5F3D57395014}" presName="connectorText" presStyleLbl="sibTrans2D1" presStyleIdx="2" presStyleCnt="7"/>
      <dgm:spPr/>
      <dgm:t>
        <a:bodyPr/>
        <a:lstStyle/>
        <a:p>
          <a:endParaRPr lang="hu-HU"/>
        </a:p>
      </dgm:t>
    </dgm:pt>
    <dgm:pt modelId="{00775014-D04F-4BDF-ADAB-C406B407A9CD}" type="pres">
      <dgm:prSet presAssocID="{17BBFC21-4BA8-4C74-A4FF-444402B87D1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F3348371-722D-40AA-881D-BA635FDFDE6F}" type="pres">
      <dgm:prSet presAssocID="{932686D4-859C-4693-93D9-62266B5B8AC3}" presName="sibTrans" presStyleLbl="sibTrans2D1" presStyleIdx="3" presStyleCnt="7"/>
      <dgm:spPr/>
      <dgm:t>
        <a:bodyPr/>
        <a:lstStyle/>
        <a:p>
          <a:endParaRPr lang="hu-HU"/>
        </a:p>
      </dgm:t>
    </dgm:pt>
    <dgm:pt modelId="{0F62EAA6-3CF5-479B-9AD4-F5B80DCF9AD2}" type="pres">
      <dgm:prSet presAssocID="{932686D4-859C-4693-93D9-62266B5B8AC3}" presName="connectorText" presStyleLbl="sibTrans2D1" presStyleIdx="3" presStyleCnt="7"/>
      <dgm:spPr/>
      <dgm:t>
        <a:bodyPr/>
        <a:lstStyle/>
        <a:p>
          <a:endParaRPr lang="hu-HU"/>
        </a:p>
      </dgm:t>
    </dgm:pt>
    <dgm:pt modelId="{9C4791E7-29FC-454A-A7CD-36D8FC4AF45F}" type="pres">
      <dgm:prSet presAssocID="{D58DF670-301F-4DA2-9F1D-3A044BC3669F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7D48028A-DC61-486A-9E6B-DFCA02A371F0}" type="pres">
      <dgm:prSet presAssocID="{A4D75202-CDCD-4BC4-8A4B-A81D73FAC776}" presName="sibTrans" presStyleLbl="sibTrans2D1" presStyleIdx="4" presStyleCnt="7"/>
      <dgm:spPr/>
      <dgm:t>
        <a:bodyPr/>
        <a:lstStyle/>
        <a:p>
          <a:endParaRPr lang="hu-HU"/>
        </a:p>
      </dgm:t>
    </dgm:pt>
    <dgm:pt modelId="{70A83C3D-D98E-4BF8-A985-860B056AAAE4}" type="pres">
      <dgm:prSet presAssocID="{A4D75202-CDCD-4BC4-8A4B-A81D73FAC776}" presName="connectorText" presStyleLbl="sibTrans2D1" presStyleIdx="4" presStyleCnt="7"/>
      <dgm:spPr/>
      <dgm:t>
        <a:bodyPr/>
        <a:lstStyle/>
        <a:p>
          <a:endParaRPr lang="hu-HU"/>
        </a:p>
      </dgm:t>
    </dgm:pt>
    <dgm:pt modelId="{AE185B47-1B80-4E62-BD82-428FDB6EEE65}" type="pres">
      <dgm:prSet presAssocID="{2142AEF6-6CB3-4C2B-A0A5-7B188D4DF4AF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4F5E5BA5-4400-4F4E-A6C9-2C98A17DAF45}" type="pres">
      <dgm:prSet presAssocID="{172EC05B-9296-48E2-A6C4-9F262C3FE8AB}" presName="sibTrans" presStyleLbl="sibTrans2D1" presStyleIdx="5" presStyleCnt="7"/>
      <dgm:spPr/>
      <dgm:t>
        <a:bodyPr/>
        <a:lstStyle/>
        <a:p>
          <a:endParaRPr lang="hu-HU"/>
        </a:p>
      </dgm:t>
    </dgm:pt>
    <dgm:pt modelId="{2D722AF7-EB47-4126-AE63-17E335A63555}" type="pres">
      <dgm:prSet presAssocID="{172EC05B-9296-48E2-A6C4-9F262C3FE8AB}" presName="connectorText" presStyleLbl="sibTrans2D1" presStyleIdx="5" presStyleCnt="7"/>
      <dgm:spPr/>
      <dgm:t>
        <a:bodyPr/>
        <a:lstStyle/>
        <a:p>
          <a:endParaRPr lang="hu-HU"/>
        </a:p>
      </dgm:t>
    </dgm:pt>
    <dgm:pt modelId="{C75D5173-3F83-4A51-B0A7-6C04EB388017}" type="pres">
      <dgm:prSet presAssocID="{A7F2E47F-9C9D-4976-B227-F264DBB6C0BC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  <dgm:pt modelId="{272B3D65-AF49-478E-AEA9-1EF57CB60DD9}" type="pres">
      <dgm:prSet presAssocID="{ED0DA3A8-2FB6-45FB-AEBC-5AE5A9AF7A26}" presName="sibTrans" presStyleLbl="sibTrans2D1" presStyleIdx="6" presStyleCnt="7"/>
      <dgm:spPr/>
      <dgm:t>
        <a:bodyPr/>
        <a:lstStyle/>
        <a:p>
          <a:endParaRPr lang="hu-HU"/>
        </a:p>
      </dgm:t>
    </dgm:pt>
    <dgm:pt modelId="{6CF899A5-728A-4874-A465-B99145CB87E3}" type="pres">
      <dgm:prSet presAssocID="{ED0DA3A8-2FB6-45FB-AEBC-5AE5A9AF7A26}" presName="connectorText" presStyleLbl="sibTrans2D1" presStyleIdx="6" presStyleCnt="7"/>
      <dgm:spPr/>
      <dgm:t>
        <a:bodyPr/>
        <a:lstStyle/>
        <a:p>
          <a:endParaRPr lang="hu-HU"/>
        </a:p>
      </dgm:t>
    </dgm:pt>
    <dgm:pt modelId="{9B1C14B6-A5C9-4660-9D7B-54662B29D738}" type="pres">
      <dgm:prSet presAssocID="{8ECE0849-4E09-4FD0-970F-52F2F1B40060}" presName="node" presStyleLbl="node1" presStyleIdx="7" presStyleCnt="8" custScaleX="237729">
        <dgm:presLayoutVars>
          <dgm:bulletEnabled val="1"/>
        </dgm:presLayoutVars>
      </dgm:prSet>
      <dgm:spPr/>
      <dgm:t>
        <a:bodyPr/>
        <a:lstStyle/>
        <a:p>
          <a:endParaRPr lang="hu-HU"/>
        </a:p>
      </dgm:t>
    </dgm:pt>
  </dgm:ptLst>
  <dgm:cxnLst>
    <dgm:cxn modelId="{35CB533D-78A2-4EBF-A668-9467E70DDBE5}" type="presOf" srcId="{172EC05B-9296-48E2-A6C4-9F262C3FE8AB}" destId="{4F5E5BA5-4400-4F4E-A6C9-2C98A17DAF45}" srcOrd="0" destOrd="0" presId="urn:microsoft.com/office/officeart/2005/8/layout/process5"/>
    <dgm:cxn modelId="{014F8C4D-566A-4DFC-A951-6EA65E0B6DA3}" type="presOf" srcId="{7E747DEE-1921-4251-84CA-318B78260B10}" destId="{F116967E-A51B-4C62-92B3-8DE5DBA04B03}" srcOrd="0" destOrd="0" presId="urn:microsoft.com/office/officeart/2005/8/layout/process5"/>
    <dgm:cxn modelId="{7851EE24-3CF3-4EA7-8362-884DE20A5D61}" type="presOf" srcId="{172EC05B-9296-48E2-A6C4-9F262C3FE8AB}" destId="{2D722AF7-EB47-4126-AE63-17E335A63555}" srcOrd="1" destOrd="0" presId="urn:microsoft.com/office/officeart/2005/8/layout/process5"/>
    <dgm:cxn modelId="{5761F0BB-9B61-4342-92FC-FF59BBCA9A84}" type="presOf" srcId="{ED0DA3A8-2FB6-45FB-AEBC-5AE5A9AF7A26}" destId="{272B3D65-AF49-478E-AEA9-1EF57CB60DD9}" srcOrd="0" destOrd="0" presId="urn:microsoft.com/office/officeart/2005/8/layout/process5"/>
    <dgm:cxn modelId="{F97970C7-AFC5-4200-860D-C0560211873C}" srcId="{C8843D5D-B4E6-4183-8169-D64B6CB824B7}" destId="{948AA520-8157-4A6D-A477-77099DD2B975}" srcOrd="2" destOrd="0" parTransId="{B1FD6CDB-EB1E-42DB-92CC-FDA2985B25C4}" sibTransId="{B571221D-11E3-49B3-9544-5F3D57395014}"/>
    <dgm:cxn modelId="{287579A2-FE78-46F6-961B-F85DECF3FF0C}" type="presOf" srcId="{932686D4-859C-4693-93D9-62266B5B8AC3}" destId="{F3348371-722D-40AA-881D-BA635FDFDE6F}" srcOrd="0" destOrd="0" presId="urn:microsoft.com/office/officeart/2005/8/layout/process5"/>
    <dgm:cxn modelId="{FEA8F514-C491-47D1-AEB2-E7A0DD1075BA}" type="presOf" srcId="{A4D75202-CDCD-4BC4-8A4B-A81D73FAC776}" destId="{7D48028A-DC61-486A-9E6B-DFCA02A371F0}" srcOrd="0" destOrd="0" presId="urn:microsoft.com/office/officeart/2005/8/layout/process5"/>
    <dgm:cxn modelId="{0AAEBB6A-9CC6-4297-B1B7-1F80C8C4881B}" type="presOf" srcId="{8ECE0849-4E09-4FD0-970F-52F2F1B40060}" destId="{9B1C14B6-A5C9-4660-9D7B-54662B29D738}" srcOrd="0" destOrd="0" presId="urn:microsoft.com/office/officeart/2005/8/layout/process5"/>
    <dgm:cxn modelId="{D0D6F80A-9E1E-4583-BC90-1FEF8D5B50A3}" srcId="{C8843D5D-B4E6-4183-8169-D64B6CB824B7}" destId="{17BBFC21-4BA8-4C74-A4FF-444402B87D1B}" srcOrd="3" destOrd="0" parTransId="{76EE0AFD-54F9-44FF-B404-F1E026B6F69B}" sibTransId="{932686D4-859C-4693-93D9-62266B5B8AC3}"/>
    <dgm:cxn modelId="{5A4A53F7-F1E1-419D-B144-02B3D580A863}" type="presOf" srcId="{17BBFC21-4BA8-4C74-A4FF-444402B87D1B}" destId="{00775014-D04F-4BDF-ADAB-C406B407A9CD}" srcOrd="0" destOrd="0" presId="urn:microsoft.com/office/officeart/2005/8/layout/process5"/>
    <dgm:cxn modelId="{0B8E77ED-7D8B-4406-B37E-5ED1ECEF2541}" type="presOf" srcId="{A4D75202-CDCD-4BC4-8A4B-A81D73FAC776}" destId="{70A83C3D-D98E-4BF8-A985-860B056AAAE4}" srcOrd="1" destOrd="0" presId="urn:microsoft.com/office/officeart/2005/8/layout/process5"/>
    <dgm:cxn modelId="{9B5529A7-A3CA-4D99-A014-569C80A23791}" type="presOf" srcId="{7F02E21B-3475-465F-B99E-D4384DB5D595}" destId="{FB29668B-A039-48BD-8C3E-FFEB853A7288}" srcOrd="1" destOrd="0" presId="urn:microsoft.com/office/officeart/2005/8/layout/process5"/>
    <dgm:cxn modelId="{052654CA-9741-49C2-9D4D-C99EDEB2AB05}" srcId="{C8843D5D-B4E6-4183-8169-D64B6CB824B7}" destId="{2142AEF6-6CB3-4C2B-A0A5-7B188D4DF4AF}" srcOrd="5" destOrd="0" parTransId="{9BDB5615-5784-4314-9267-C889B8B99D1F}" sibTransId="{172EC05B-9296-48E2-A6C4-9F262C3FE8AB}"/>
    <dgm:cxn modelId="{2058FC8A-A595-4AE2-8C04-4043930AB9C0}" type="presOf" srcId="{932686D4-859C-4693-93D9-62266B5B8AC3}" destId="{0F62EAA6-3CF5-479B-9AD4-F5B80DCF9AD2}" srcOrd="1" destOrd="0" presId="urn:microsoft.com/office/officeart/2005/8/layout/process5"/>
    <dgm:cxn modelId="{C390E754-2CAF-4C3D-ABD8-B118D5134BB7}" srcId="{C8843D5D-B4E6-4183-8169-D64B6CB824B7}" destId="{D58DF670-301F-4DA2-9F1D-3A044BC3669F}" srcOrd="4" destOrd="0" parTransId="{B318A82E-A46F-489C-81DC-947501AD7913}" sibTransId="{A4D75202-CDCD-4BC4-8A4B-A81D73FAC776}"/>
    <dgm:cxn modelId="{E0BEEF35-91E5-4395-AA15-7EE656816D79}" srcId="{C8843D5D-B4E6-4183-8169-D64B6CB824B7}" destId="{A7F2E47F-9C9D-4976-B227-F264DBB6C0BC}" srcOrd="6" destOrd="0" parTransId="{BCAA9F6F-40F2-452A-9771-E7AFA47CDA8A}" sibTransId="{ED0DA3A8-2FB6-45FB-AEBC-5AE5A9AF7A26}"/>
    <dgm:cxn modelId="{532A957B-6418-4750-B9D7-ACEF90D7B1F8}" type="presOf" srcId="{2142AEF6-6CB3-4C2B-A0A5-7B188D4DF4AF}" destId="{AE185B47-1B80-4E62-BD82-428FDB6EEE65}" srcOrd="0" destOrd="0" presId="urn:microsoft.com/office/officeart/2005/8/layout/process5"/>
    <dgm:cxn modelId="{FCCEBFEB-4BF3-4B2D-8E75-008BB603BBD1}" type="presOf" srcId="{B571221D-11E3-49B3-9544-5F3D57395014}" destId="{5041A66B-AB1F-4CC2-A7F6-CB049296F305}" srcOrd="0" destOrd="0" presId="urn:microsoft.com/office/officeart/2005/8/layout/process5"/>
    <dgm:cxn modelId="{47A301DA-6CCF-40E6-99D8-1ED8F52EEFB2}" srcId="{C8843D5D-B4E6-4183-8169-D64B6CB824B7}" destId="{A6343600-4D9F-4468-ACE5-8FCAA777310E}" srcOrd="1" destOrd="0" parTransId="{278AD2C4-83BE-4924-90F2-E9BF4736F25B}" sibTransId="{7F02E21B-3475-465F-B99E-D4384DB5D595}"/>
    <dgm:cxn modelId="{2B4B024B-76F3-4F4A-B1F2-2916A03F3734}" type="presOf" srcId="{C8843D5D-B4E6-4183-8169-D64B6CB824B7}" destId="{596F7C34-F897-43CC-9A2C-FD3690ED2603}" srcOrd="0" destOrd="0" presId="urn:microsoft.com/office/officeart/2005/8/layout/process5"/>
    <dgm:cxn modelId="{B9E5FFA6-5EBE-4065-B617-1F774231E69B}" type="presOf" srcId="{7E747DEE-1921-4251-84CA-318B78260B10}" destId="{B6A304F6-CAC4-414D-ABCD-B9F5FEAD9F8D}" srcOrd="1" destOrd="0" presId="urn:microsoft.com/office/officeart/2005/8/layout/process5"/>
    <dgm:cxn modelId="{23E8D203-DA6A-4BF7-9614-0D1F01734C6B}" type="presOf" srcId="{ED0DA3A8-2FB6-45FB-AEBC-5AE5A9AF7A26}" destId="{6CF899A5-728A-4874-A465-B99145CB87E3}" srcOrd="1" destOrd="0" presId="urn:microsoft.com/office/officeart/2005/8/layout/process5"/>
    <dgm:cxn modelId="{CBA06FC9-61F9-4431-BA37-1917C2799FAB}" srcId="{C8843D5D-B4E6-4183-8169-D64B6CB824B7}" destId="{8ECE0849-4E09-4FD0-970F-52F2F1B40060}" srcOrd="7" destOrd="0" parTransId="{8B030B13-F53D-42DF-8B3C-AA8E4A947D87}" sibTransId="{209B2105-39CB-4460-B96E-57A3C16EF01E}"/>
    <dgm:cxn modelId="{ACBC3DE8-8CF4-4A72-A43F-A034C1A57AAA}" type="presOf" srcId="{D58DF670-301F-4DA2-9F1D-3A044BC3669F}" destId="{9C4791E7-29FC-454A-A7CD-36D8FC4AF45F}" srcOrd="0" destOrd="0" presId="urn:microsoft.com/office/officeart/2005/8/layout/process5"/>
    <dgm:cxn modelId="{84830986-BC0E-4F30-9C84-2B414B703204}" type="presOf" srcId="{D02444E4-E9D7-4285-8862-31EC989DF016}" destId="{DAE81475-1CB0-45C6-85C8-DA698913AC7A}" srcOrd="0" destOrd="0" presId="urn:microsoft.com/office/officeart/2005/8/layout/process5"/>
    <dgm:cxn modelId="{737DD7EC-A75F-4946-852C-E2A63312D78E}" type="presOf" srcId="{7F02E21B-3475-465F-B99E-D4384DB5D595}" destId="{9F971115-C221-45F4-92E2-4B83A178250C}" srcOrd="0" destOrd="0" presId="urn:microsoft.com/office/officeart/2005/8/layout/process5"/>
    <dgm:cxn modelId="{63E4AB32-6C77-4E10-9586-8E0B37D23851}" type="presOf" srcId="{B571221D-11E3-49B3-9544-5F3D57395014}" destId="{5A69CA89-53CC-4308-B15C-BB376ECF677C}" srcOrd="1" destOrd="0" presId="urn:microsoft.com/office/officeart/2005/8/layout/process5"/>
    <dgm:cxn modelId="{ACFAC82A-9F56-4E73-8299-B39FF89A8AE9}" srcId="{C8843D5D-B4E6-4183-8169-D64B6CB824B7}" destId="{D02444E4-E9D7-4285-8862-31EC989DF016}" srcOrd="0" destOrd="0" parTransId="{6F7BF1F7-F8DC-4B36-91B9-31E316FE7F35}" sibTransId="{7E747DEE-1921-4251-84CA-318B78260B10}"/>
    <dgm:cxn modelId="{2AD3FA0C-5F2D-421F-BC8B-8998EC05826A}" type="presOf" srcId="{948AA520-8157-4A6D-A477-77099DD2B975}" destId="{33441E80-791C-48E2-8888-F37E14441D2D}" srcOrd="0" destOrd="0" presId="urn:microsoft.com/office/officeart/2005/8/layout/process5"/>
    <dgm:cxn modelId="{4AD31FC0-9859-469D-A2F0-8153781F0736}" type="presOf" srcId="{A7F2E47F-9C9D-4976-B227-F264DBB6C0BC}" destId="{C75D5173-3F83-4A51-B0A7-6C04EB388017}" srcOrd="0" destOrd="0" presId="urn:microsoft.com/office/officeart/2005/8/layout/process5"/>
    <dgm:cxn modelId="{E44EEE14-DDF5-41CC-A23B-28C558505BB0}" type="presOf" srcId="{A6343600-4D9F-4468-ACE5-8FCAA777310E}" destId="{6195F870-8875-4865-B34F-E6CF987E09DF}" srcOrd="0" destOrd="0" presId="urn:microsoft.com/office/officeart/2005/8/layout/process5"/>
    <dgm:cxn modelId="{2CDC7A76-4C3D-43FF-BA39-08108AE559E1}" type="presParOf" srcId="{596F7C34-F897-43CC-9A2C-FD3690ED2603}" destId="{DAE81475-1CB0-45C6-85C8-DA698913AC7A}" srcOrd="0" destOrd="0" presId="urn:microsoft.com/office/officeart/2005/8/layout/process5"/>
    <dgm:cxn modelId="{8595C6A7-EDF3-47FC-BA09-E028FEC189A0}" type="presParOf" srcId="{596F7C34-F897-43CC-9A2C-FD3690ED2603}" destId="{F116967E-A51B-4C62-92B3-8DE5DBA04B03}" srcOrd="1" destOrd="0" presId="urn:microsoft.com/office/officeart/2005/8/layout/process5"/>
    <dgm:cxn modelId="{F23011CD-C87D-4A31-95E3-E85A2731F5EF}" type="presParOf" srcId="{F116967E-A51B-4C62-92B3-8DE5DBA04B03}" destId="{B6A304F6-CAC4-414D-ABCD-B9F5FEAD9F8D}" srcOrd="0" destOrd="0" presId="urn:microsoft.com/office/officeart/2005/8/layout/process5"/>
    <dgm:cxn modelId="{3CF34FD0-ED53-4EDC-9230-ECD7288492EC}" type="presParOf" srcId="{596F7C34-F897-43CC-9A2C-FD3690ED2603}" destId="{6195F870-8875-4865-B34F-E6CF987E09DF}" srcOrd="2" destOrd="0" presId="urn:microsoft.com/office/officeart/2005/8/layout/process5"/>
    <dgm:cxn modelId="{15C93DF1-9D38-4A4B-9C76-5708886588CE}" type="presParOf" srcId="{596F7C34-F897-43CC-9A2C-FD3690ED2603}" destId="{9F971115-C221-45F4-92E2-4B83A178250C}" srcOrd="3" destOrd="0" presId="urn:microsoft.com/office/officeart/2005/8/layout/process5"/>
    <dgm:cxn modelId="{34FB9C52-032A-4AB9-B81B-ED340B3668FF}" type="presParOf" srcId="{9F971115-C221-45F4-92E2-4B83A178250C}" destId="{FB29668B-A039-48BD-8C3E-FFEB853A7288}" srcOrd="0" destOrd="0" presId="urn:microsoft.com/office/officeart/2005/8/layout/process5"/>
    <dgm:cxn modelId="{4E78240B-D8CA-4AC4-8B98-34B8AA011683}" type="presParOf" srcId="{596F7C34-F897-43CC-9A2C-FD3690ED2603}" destId="{33441E80-791C-48E2-8888-F37E14441D2D}" srcOrd="4" destOrd="0" presId="urn:microsoft.com/office/officeart/2005/8/layout/process5"/>
    <dgm:cxn modelId="{D665E7BA-C9D8-4277-92EB-1F2B17109F96}" type="presParOf" srcId="{596F7C34-F897-43CC-9A2C-FD3690ED2603}" destId="{5041A66B-AB1F-4CC2-A7F6-CB049296F305}" srcOrd="5" destOrd="0" presId="urn:microsoft.com/office/officeart/2005/8/layout/process5"/>
    <dgm:cxn modelId="{1EFAC09D-7ED0-4549-B481-F4B3D826F9E0}" type="presParOf" srcId="{5041A66B-AB1F-4CC2-A7F6-CB049296F305}" destId="{5A69CA89-53CC-4308-B15C-BB376ECF677C}" srcOrd="0" destOrd="0" presId="urn:microsoft.com/office/officeart/2005/8/layout/process5"/>
    <dgm:cxn modelId="{97AB879E-56B0-46C1-A507-0ABCE1C2D3B0}" type="presParOf" srcId="{596F7C34-F897-43CC-9A2C-FD3690ED2603}" destId="{00775014-D04F-4BDF-ADAB-C406B407A9CD}" srcOrd="6" destOrd="0" presId="urn:microsoft.com/office/officeart/2005/8/layout/process5"/>
    <dgm:cxn modelId="{64502489-5D95-4BC1-88B8-2DFA2C1931C0}" type="presParOf" srcId="{596F7C34-F897-43CC-9A2C-FD3690ED2603}" destId="{F3348371-722D-40AA-881D-BA635FDFDE6F}" srcOrd="7" destOrd="0" presId="urn:microsoft.com/office/officeart/2005/8/layout/process5"/>
    <dgm:cxn modelId="{67BF5DA9-68FE-4C48-8A88-77D94B625000}" type="presParOf" srcId="{F3348371-722D-40AA-881D-BA635FDFDE6F}" destId="{0F62EAA6-3CF5-479B-9AD4-F5B80DCF9AD2}" srcOrd="0" destOrd="0" presId="urn:microsoft.com/office/officeart/2005/8/layout/process5"/>
    <dgm:cxn modelId="{CB9E17A6-B236-4D40-825D-22C157328FD1}" type="presParOf" srcId="{596F7C34-F897-43CC-9A2C-FD3690ED2603}" destId="{9C4791E7-29FC-454A-A7CD-36D8FC4AF45F}" srcOrd="8" destOrd="0" presId="urn:microsoft.com/office/officeart/2005/8/layout/process5"/>
    <dgm:cxn modelId="{C25DF90C-A77A-40B0-8391-B3DAD359B0F5}" type="presParOf" srcId="{596F7C34-F897-43CC-9A2C-FD3690ED2603}" destId="{7D48028A-DC61-486A-9E6B-DFCA02A371F0}" srcOrd="9" destOrd="0" presId="urn:microsoft.com/office/officeart/2005/8/layout/process5"/>
    <dgm:cxn modelId="{F884A04A-3375-42BB-8470-D0138D627E26}" type="presParOf" srcId="{7D48028A-DC61-486A-9E6B-DFCA02A371F0}" destId="{70A83C3D-D98E-4BF8-A985-860B056AAAE4}" srcOrd="0" destOrd="0" presId="urn:microsoft.com/office/officeart/2005/8/layout/process5"/>
    <dgm:cxn modelId="{79C09A95-34C4-48D8-AE85-129794FFF7EB}" type="presParOf" srcId="{596F7C34-F897-43CC-9A2C-FD3690ED2603}" destId="{AE185B47-1B80-4E62-BD82-428FDB6EEE65}" srcOrd="10" destOrd="0" presId="urn:microsoft.com/office/officeart/2005/8/layout/process5"/>
    <dgm:cxn modelId="{644FE8B5-141D-4328-B0AE-27D274A97C81}" type="presParOf" srcId="{596F7C34-F897-43CC-9A2C-FD3690ED2603}" destId="{4F5E5BA5-4400-4F4E-A6C9-2C98A17DAF45}" srcOrd="11" destOrd="0" presId="urn:microsoft.com/office/officeart/2005/8/layout/process5"/>
    <dgm:cxn modelId="{1C9504D3-664F-46B5-8E2F-9656AE6A68FE}" type="presParOf" srcId="{4F5E5BA5-4400-4F4E-A6C9-2C98A17DAF45}" destId="{2D722AF7-EB47-4126-AE63-17E335A63555}" srcOrd="0" destOrd="0" presId="urn:microsoft.com/office/officeart/2005/8/layout/process5"/>
    <dgm:cxn modelId="{F8C8F6A5-02DA-44BF-A4BB-3FAF081B6A75}" type="presParOf" srcId="{596F7C34-F897-43CC-9A2C-FD3690ED2603}" destId="{C75D5173-3F83-4A51-B0A7-6C04EB388017}" srcOrd="12" destOrd="0" presId="urn:microsoft.com/office/officeart/2005/8/layout/process5"/>
    <dgm:cxn modelId="{F4FCA614-D2AC-4D01-B7DE-C583F3BC4B76}" type="presParOf" srcId="{596F7C34-F897-43CC-9A2C-FD3690ED2603}" destId="{272B3D65-AF49-478E-AEA9-1EF57CB60DD9}" srcOrd="13" destOrd="0" presId="urn:microsoft.com/office/officeart/2005/8/layout/process5"/>
    <dgm:cxn modelId="{AA47335A-055D-4DE3-B4FF-0563DCAA8AC9}" type="presParOf" srcId="{272B3D65-AF49-478E-AEA9-1EF57CB60DD9}" destId="{6CF899A5-728A-4874-A465-B99145CB87E3}" srcOrd="0" destOrd="0" presId="urn:microsoft.com/office/officeart/2005/8/layout/process5"/>
    <dgm:cxn modelId="{AE4C45F9-72F6-4575-9CC4-028F7E7BDE0E}" type="presParOf" srcId="{596F7C34-F897-43CC-9A2C-FD3690ED2603}" destId="{9B1C14B6-A5C9-4660-9D7B-54662B29D738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350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964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8764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5850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35115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84673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9173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0013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6231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5004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 smtClean="0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29539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E3F68-8F2A-4C91-AB3C-874787C7B874}" type="datetimeFigureOut">
              <a:rPr lang="hu-HU" smtClean="0"/>
              <a:t>2016.01.18.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54353-6978-4F14-AB43-C09AF880011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216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://en.wikipedia.org/wiki/File:B-tree.svg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gi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7.jpe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://en.wikipedia.org/wiki/File:Hash_table_5_0_1_1_1_1_1_LL.svg" TargetMode="Externa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upload.wikimedia.org/wikipedia/commons/9/90/Hard_drive_capacity_over_time.svg" TargetMode="Externa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wmf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hyperlink" Target="http://upload.wikimedia.org/wikipedia/commons/4/46/Hilbert_curve.gif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upload.wikimedia.org/wikipedia/commons/8/8b/Point_quadtree.svg" TargetMode="External"/><Relationship Id="rId1" Type="http://schemas.openxmlformats.org/officeDocument/2006/relationships/slideLayout" Target="../slideLayouts/slideLayout4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://upload.wikimedia.org/wikipedia/commons/2/20/Octree2.svg" TargetMode="Externa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7" Type="http://schemas.openxmlformats.org/officeDocument/2006/relationships/image" Target="../media/image77.gif"/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gif"/><Relationship Id="rId5" Type="http://schemas.openxmlformats.org/officeDocument/2006/relationships/image" Target="../media/image75.gif"/><Relationship Id="rId4" Type="http://schemas.openxmlformats.org/officeDocument/2006/relationships/image" Target="../media/image74.gif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image" Target="../media/image90.jpeg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w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5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upload.wikimedia.org/wikipedia/commons/5/52/Hard_drive-en.svg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Design and implementation of scientific databases</a:t>
            </a:r>
            <a:r>
              <a:rPr lang="hu-HU" noProof="0" dirty="0" smtClean="0"/>
              <a:t/>
            </a:r>
            <a:br>
              <a:rPr lang="hu-HU" noProof="0" dirty="0" smtClean="0"/>
            </a:br>
            <a:endParaRPr lang="en-US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43000" y="2963278"/>
            <a:ext cx="6858000" cy="2933283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László Dobos</a:t>
            </a:r>
          </a:p>
          <a:p>
            <a:r>
              <a:rPr lang="en-US" noProof="0" dirty="0" err="1" smtClean="0"/>
              <a:t>Eötvös</a:t>
            </a:r>
            <a:r>
              <a:rPr lang="en-US" noProof="0" dirty="0" smtClean="0"/>
              <a:t> </a:t>
            </a:r>
            <a:r>
              <a:rPr lang="en-US" noProof="0" dirty="0" err="1" smtClean="0"/>
              <a:t>Loránd</a:t>
            </a:r>
            <a:r>
              <a:rPr lang="en-US" noProof="0" dirty="0" smtClean="0"/>
              <a:t> University</a:t>
            </a:r>
            <a:r>
              <a:rPr lang="hu-HU" noProof="0" dirty="0" smtClean="0"/>
              <a:t/>
            </a:r>
            <a:br>
              <a:rPr lang="hu-HU" noProof="0" dirty="0" smtClean="0"/>
            </a:br>
            <a:r>
              <a:rPr lang="en-US" noProof="0" dirty="0" smtClean="0"/>
              <a:t>Dept. of Physics of Complex Systems</a:t>
            </a:r>
            <a:endParaRPr lang="hu-HU" noProof="0" dirty="0" smtClean="0"/>
          </a:p>
          <a:p>
            <a:r>
              <a:rPr lang="hu-HU" sz="1600" dirty="0" smtClean="0"/>
              <a:t>© 2015 ELTE</a:t>
            </a:r>
            <a:endParaRPr lang="en-US" sz="1600" noProof="0" dirty="0"/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212" y="4697955"/>
            <a:ext cx="1069576" cy="1069576"/>
          </a:xfrm>
          <a:prstGeom prst="rect">
            <a:avLst/>
          </a:prstGeom>
        </p:spPr>
      </p:pic>
      <p:sp>
        <p:nvSpPr>
          <p:cNvPr id="5" name="Szövegdoboz 4"/>
          <p:cNvSpPr txBox="1"/>
          <p:nvPr/>
        </p:nvSpPr>
        <p:spPr>
          <a:xfrm>
            <a:off x="685801" y="5965372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Supported by the Higher Education Restructuring Fund </a:t>
            </a:r>
            <a:r>
              <a:rPr lang="hu-HU" b="1" dirty="0" smtClean="0"/>
              <a:t/>
            </a:r>
            <a:br>
              <a:rPr lang="hu-HU" b="1" dirty="0" smtClean="0"/>
            </a:br>
            <a:r>
              <a:rPr lang="en-US" b="1" dirty="0" smtClean="0"/>
              <a:t>allocated </a:t>
            </a:r>
            <a:r>
              <a:rPr lang="en-US" b="1" dirty="0"/>
              <a:t>to ELTE by the Hungarian Government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78369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Particle physics</a:t>
            </a:r>
            <a:endParaRPr lang="en-US" noProof="0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 smtClean="0"/>
              <a:t>Particle accelerators</a:t>
            </a:r>
          </a:p>
          <a:p>
            <a:pPr lvl="1"/>
            <a:r>
              <a:rPr lang="en-US" noProof="0" dirty="0" err="1" smtClean="0"/>
              <a:t>Tevatron</a:t>
            </a:r>
            <a:r>
              <a:rPr lang="en-US" noProof="0" dirty="0" smtClean="0"/>
              <a:t>, RHIC, LHC</a:t>
            </a:r>
          </a:p>
          <a:p>
            <a:r>
              <a:rPr lang="en-US" noProof="0" dirty="0" smtClean="0"/>
              <a:t>Huge 3D detectors to trace particle trajectories</a:t>
            </a:r>
          </a:p>
          <a:p>
            <a:pPr lvl="1"/>
            <a:r>
              <a:rPr lang="en-US" noProof="0" dirty="0" smtClean="0"/>
              <a:t>World’s largest „digital cameras”</a:t>
            </a:r>
          </a:p>
          <a:p>
            <a:r>
              <a:rPr lang="en-US" noProof="0" dirty="0" smtClean="0"/>
              <a:t>Millions of events per second</a:t>
            </a:r>
          </a:p>
          <a:p>
            <a:pPr lvl="1"/>
            <a:r>
              <a:rPr lang="en-US" noProof="0" dirty="0" smtClean="0"/>
              <a:t>Filter events during data collection</a:t>
            </a:r>
          </a:p>
          <a:p>
            <a:pPr lvl="1"/>
            <a:r>
              <a:rPr lang="en-US" noProof="0" dirty="0" smtClean="0"/>
              <a:t>Save only interesting data</a:t>
            </a:r>
          </a:p>
          <a:p>
            <a:r>
              <a:rPr lang="en-US" noProof="0" dirty="0" smtClean="0"/>
              <a:t>Off-line analysis, data mining</a:t>
            </a:r>
          </a:p>
          <a:p>
            <a:pPr lvl="1"/>
            <a:r>
              <a:rPr lang="en-US" noProof="0" dirty="0" smtClean="0"/>
              <a:t>Object-oriented databases</a:t>
            </a:r>
          </a:p>
          <a:p>
            <a:pPr lvl="1"/>
            <a:r>
              <a:rPr lang="en-US" noProof="0" dirty="0" smtClean="0"/>
              <a:t>Particle decay graphs</a:t>
            </a:r>
          </a:p>
          <a:p>
            <a:pPr lvl="1"/>
            <a:r>
              <a:rPr lang="en-US" noProof="0" dirty="0" smtClean="0"/>
              <a:t>Skimming: read through all data, filter out interesting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842967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File API: </a:t>
            </a:r>
            <a:r>
              <a:rPr lang="hu-HU" dirty="0" err="1" smtClean="0"/>
              <a:t>async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Synchronous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smtClean="0"/>
              <a:t>Program </a:t>
            </a:r>
            <a:r>
              <a:rPr lang="hu-HU" dirty="0" err="1" smtClean="0"/>
              <a:t>thread</a:t>
            </a:r>
            <a:r>
              <a:rPr lang="hu-HU" dirty="0" smtClean="0"/>
              <a:t> </a:t>
            </a:r>
            <a:r>
              <a:rPr lang="hu-HU" dirty="0" err="1" smtClean="0"/>
              <a:t>blocked</a:t>
            </a:r>
            <a:r>
              <a:rPr lang="hu-HU" dirty="0" smtClean="0"/>
              <a:t> </a:t>
            </a:r>
            <a:r>
              <a:rPr lang="hu-HU" dirty="0" err="1" smtClean="0"/>
              <a:t>until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arrive</a:t>
            </a:r>
            <a:endParaRPr lang="hu-HU" dirty="0" smtClean="0"/>
          </a:p>
          <a:p>
            <a:pPr lvl="1"/>
            <a:r>
              <a:rPr lang="hu-HU" dirty="0" err="1" smtClean="0"/>
              <a:t>Affected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IO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latency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Asynchronous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smtClean="0"/>
              <a:t>Program </a:t>
            </a:r>
            <a:r>
              <a:rPr lang="hu-HU" dirty="0" err="1" smtClean="0"/>
              <a:t>thread</a:t>
            </a:r>
            <a:r>
              <a:rPr lang="hu-HU" dirty="0" smtClean="0"/>
              <a:t> </a:t>
            </a:r>
            <a:r>
              <a:rPr lang="hu-HU" dirty="0" err="1" smtClean="0"/>
              <a:t>begins</a:t>
            </a:r>
            <a:r>
              <a:rPr lang="hu-HU" dirty="0" smtClean="0"/>
              <a:t> IO </a:t>
            </a:r>
            <a:r>
              <a:rPr lang="hu-HU" dirty="0" err="1" smtClean="0"/>
              <a:t>operation</a:t>
            </a:r>
            <a:r>
              <a:rPr lang="hu-HU" dirty="0" smtClean="0"/>
              <a:t> </a:t>
            </a:r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proceeds</a:t>
            </a:r>
            <a:endParaRPr lang="hu-HU" dirty="0" smtClean="0"/>
          </a:p>
          <a:p>
            <a:pPr lvl="1"/>
            <a:r>
              <a:rPr lang="hu-HU" dirty="0" err="1" smtClean="0"/>
              <a:t>Call</a:t>
            </a:r>
            <a:r>
              <a:rPr lang="hu-HU" dirty="0" smtClean="0"/>
              <a:t> back </a:t>
            </a:r>
            <a:r>
              <a:rPr lang="hu-HU" dirty="0" err="1" smtClean="0"/>
              <a:t>function</a:t>
            </a:r>
            <a:r>
              <a:rPr lang="hu-HU" dirty="0" smtClean="0"/>
              <a:t> is </a:t>
            </a:r>
            <a:r>
              <a:rPr lang="hu-HU" dirty="0" err="1" smtClean="0"/>
              <a:t>called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arrive</a:t>
            </a:r>
            <a:endParaRPr lang="hu-HU" dirty="0" smtClean="0"/>
          </a:p>
          <a:p>
            <a:pPr lvl="1"/>
            <a:r>
              <a:rPr lang="hu-HU" dirty="0" err="1" smtClean="0"/>
              <a:t>Multiple</a:t>
            </a:r>
            <a:r>
              <a:rPr lang="hu-HU" dirty="0" smtClean="0"/>
              <a:t> IO </a:t>
            </a:r>
            <a:r>
              <a:rPr lang="hu-HU" dirty="0" err="1" smtClean="0"/>
              <a:t>jobs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parallel</a:t>
            </a:r>
          </a:p>
          <a:p>
            <a:pPr lvl="1"/>
            <a:endParaRPr lang="hu-HU" dirty="0"/>
          </a:p>
          <a:p>
            <a:r>
              <a:rPr lang="hu-HU" dirty="0" err="1" smtClean="0"/>
              <a:t>Outstanding</a:t>
            </a:r>
            <a:r>
              <a:rPr lang="hu-HU" dirty="0" smtClean="0"/>
              <a:t> IO </a:t>
            </a:r>
            <a:r>
              <a:rPr lang="hu-HU" dirty="0" err="1" smtClean="0"/>
              <a:t>jobs</a:t>
            </a:r>
            <a:endParaRPr lang="hu-HU" dirty="0" smtClean="0"/>
          </a:p>
          <a:p>
            <a:pPr lvl="1"/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controllers</a:t>
            </a:r>
            <a:r>
              <a:rPr lang="hu-HU" dirty="0" smtClean="0"/>
              <a:t> </a:t>
            </a:r>
            <a:r>
              <a:rPr lang="hu-HU" dirty="0" err="1" smtClean="0"/>
              <a:t>support</a:t>
            </a:r>
            <a:r>
              <a:rPr lang="hu-HU" dirty="0" smtClean="0"/>
              <a:t> a </a:t>
            </a:r>
            <a:r>
              <a:rPr lang="hu-HU" dirty="0" err="1" smtClean="0"/>
              <a:t>long</a:t>
            </a:r>
            <a:r>
              <a:rPr lang="hu-HU" dirty="0" smtClean="0"/>
              <a:t> IO </a:t>
            </a:r>
            <a:r>
              <a:rPr lang="hu-HU" dirty="0" err="1" smtClean="0"/>
              <a:t>operation</a:t>
            </a:r>
            <a:r>
              <a:rPr lang="hu-HU" dirty="0" smtClean="0"/>
              <a:t> </a:t>
            </a:r>
            <a:r>
              <a:rPr lang="hu-HU" dirty="0" err="1" smtClean="0"/>
              <a:t>queue</a:t>
            </a:r>
            <a:endParaRPr lang="hu-HU" dirty="0" smtClean="0"/>
          </a:p>
          <a:p>
            <a:pPr lvl="1"/>
            <a:r>
              <a:rPr lang="hu-HU" dirty="0" err="1" smtClean="0"/>
              <a:t>Controller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optimize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reordering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fill</a:t>
            </a:r>
            <a:r>
              <a:rPr lang="hu-HU" dirty="0" smtClean="0"/>
              <a:t> </a:t>
            </a:r>
            <a:r>
              <a:rPr lang="hu-HU" dirty="0" err="1" smtClean="0"/>
              <a:t>queue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good</a:t>
            </a:r>
            <a:r>
              <a:rPr lang="hu-HU" dirty="0" smtClean="0"/>
              <a:t> performance</a:t>
            </a:r>
          </a:p>
          <a:p>
            <a:pPr lvl="1"/>
            <a:r>
              <a:rPr lang="hu-HU" dirty="0" err="1" smtClean="0"/>
              <a:t>Requires</a:t>
            </a:r>
            <a:r>
              <a:rPr lang="hu-HU" dirty="0" smtClean="0"/>
              <a:t> </a:t>
            </a:r>
            <a:r>
              <a:rPr lang="hu-HU" dirty="0" err="1" smtClean="0"/>
              <a:t>async</a:t>
            </a:r>
            <a:r>
              <a:rPr lang="hu-HU" dirty="0" smtClean="0"/>
              <a:t> file API</a:t>
            </a:r>
          </a:p>
        </p:txBody>
      </p:sp>
    </p:spTree>
    <p:extLst>
      <p:ext uri="{BB962C8B-B14F-4D97-AF65-F5344CB8AC3E}">
        <p14:creationId xmlns:p14="http://schemas.microsoft.com/office/powerpoint/2010/main" val="318753859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8. Benchmarking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Measuring</a:t>
            </a:r>
            <a:r>
              <a:rPr lang="hu-HU" dirty="0"/>
              <a:t> IO performance</a:t>
            </a:r>
          </a:p>
        </p:txBody>
      </p:sp>
    </p:spTree>
    <p:extLst>
      <p:ext uri="{BB962C8B-B14F-4D97-AF65-F5344CB8AC3E}">
        <p14:creationId xmlns:p14="http://schemas.microsoft.com/office/powerpoint/2010/main" val="20940741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Measuring</a:t>
            </a:r>
            <a:r>
              <a:rPr lang="hu-HU" dirty="0" smtClean="0"/>
              <a:t> IO performance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 smtClean="0"/>
              <a:t>Why</a:t>
            </a:r>
            <a:r>
              <a:rPr lang="hu-HU" dirty="0" smtClean="0"/>
              <a:t> </a:t>
            </a:r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measure</a:t>
            </a:r>
            <a:r>
              <a:rPr lang="hu-HU" dirty="0" smtClean="0"/>
              <a:t>?</a:t>
            </a:r>
          </a:p>
          <a:p>
            <a:pPr lvl="1"/>
            <a:r>
              <a:rPr lang="hu-HU" dirty="0" err="1" smtClean="0"/>
              <a:t>Choose</a:t>
            </a:r>
            <a:r>
              <a:rPr lang="hu-HU" dirty="0" smtClean="0"/>
              <a:t> </a:t>
            </a:r>
            <a:r>
              <a:rPr lang="hu-HU" dirty="0" err="1" smtClean="0"/>
              <a:t>between</a:t>
            </a:r>
            <a:r>
              <a:rPr lang="hu-HU" dirty="0" smtClean="0"/>
              <a:t> </a:t>
            </a:r>
            <a:r>
              <a:rPr lang="hu-HU" dirty="0" err="1" smtClean="0"/>
              <a:t>vendors</a:t>
            </a:r>
            <a:endParaRPr lang="hu-HU" dirty="0" smtClean="0"/>
          </a:p>
          <a:p>
            <a:pPr lvl="1"/>
            <a:r>
              <a:rPr lang="hu-HU" dirty="0" err="1" smtClean="0"/>
              <a:t>Determine</a:t>
            </a:r>
            <a:r>
              <a:rPr lang="hu-HU" dirty="0" smtClean="0"/>
              <a:t> </a:t>
            </a:r>
            <a:r>
              <a:rPr lang="hu-HU" dirty="0" err="1" smtClean="0"/>
              <a:t>optimal</a:t>
            </a:r>
            <a:r>
              <a:rPr lang="hu-HU" dirty="0" smtClean="0"/>
              <a:t> </a:t>
            </a:r>
            <a:r>
              <a:rPr lang="hu-HU" dirty="0" err="1" smtClean="0"/>
              <a:t>settings</a:t>
            </a:r>
            <a:r>
              <a:rPr lang="hu-HU" dirty="0" smtClean="0"/>
              <a:t> of </a:t>
            </a:r>
            <a:r>
              <a:rPr lang="hu-HU" dirty="0" err="1" smtClean="0"/>
              <a:t>existing</a:t>
            </a:r>
            <a:r>
              <a:rPr lang="hu-HU" dirty="0" smtClean="0"/>
              <a:t> hardware</a:t>
            </a:r>
          </a:p>
          <a:p>
            <a:pPr lvl="1"/>
            <a:r>
              <a:rPr lang="hu-HU" dirty="0" err="1" smtClean="0"/>
              <a:t>Given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constraints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use-case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(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heavy</a:t>
            </a:r>
            <a:r>
              <a:rPr lang="hu-HU" dirty="0" smtClean="0"/>
              <a:t>, 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heavy</a:t>
            </a:r>
            <a:r>
              <a:rPr lang="hu-HU" dirty="0" smtClean="0"/>
              <a:t>, etc.)</a:t>
            </a:r>
          </a:p>
          <a:p>
            <a:pPr lvl="1"/>
            <a:endParaRPr lang="hu-HU" dirty="0"/>
          </a:p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define</a:t>
            </a:r>
            <a:r>
              <a:rPr lang="hu-HU" dirty="0" smtClean="0"/>
              <a:t> </a:t>
            </a:r>
            <a:r>
              <a:rPr lang="hu-HU" dirty="0" err="1" smtClean="0"/>
              <a:t>exactly</a:t>
            </a:r>
            <a:endParaRPr lang="hu-HU" dirty="0" smtClean="0"/>
          </a:p>
          <a:p>
            <a:pPr lvl="1"/>
            <a:r>
              <a:rPr lang="hu-HU" dirty="0" smtClean="0"/>
              <a:t>The test </a:t>
            </a:r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benchmarking</a:t>
            </a:r>
          </a:p>
          <a:p>
            <a:pPr lvl="1"/>
            <a:r>
              <a:rPr lang="hu-HU" dirty="0" smtClean="0"/>
              <a:t>The </a:t>
            </a:r>
            <a:r>
              <a:rPr lang="hu-HU" dirty="0" err="1" smtClean="0"/>
              <a:t>method</a:t>
            </a:r>
            <a:r>
              <a:rPr lang="hu-HU" dirty="0" smtClean="0"/>
              <a:t> of </a:t>
            </a:r>
            <a:r>
              <a:rPr lang="hu-HU" dirty="0" err="1" smtClean="0"/>
              <a:t>measurement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know</a:t>
            </a:r>
            <a:r>
              <a:rPr lang="hu-HU" dirty="0" smtClean="0"/>
              <a:t> </a:t>
            </a:r>
            <a:r>
              <a:rPr lang="hu-HU" dirty="0" err="1" smtClean="0"/>
              <a:t>future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,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case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warehouses</a:t>
            </a:r>
            <a:r>
              <a:rPr lang="hu-HU" dirty="0" smtClean="0"/>
              <a:t>,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generally</a:t>
            </a:r>
            <a:r>
              <a:rPr lang="hu-HU" dirty="0" smtClean="0"/>
              <a:t> go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sequential</a:t>
            </a:r>
            <a:r>
              <a:rPr lang="hu-HU" dirty="0" smtClean="0"/>
              <a:t> IO</a:t>
            </a:r>
          </a:p>
        </p:txBody>
      </p:sp>
    </p:spTree>
    <p:extLst>
      <p:ext uri="{BB962C8B-B14F-4D97-AF65-F5344CB8AC3E}">
        <p14:creationId xmlns:p14="http://schemas.microsoft.com/office/powerpoint/2010/main" val="13781620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want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optimize</a:t>
            </a:r>
            <a:r>
              <a:rPr lang="hu-HU" dirty="0" smtClean="0"/>
              <a:t>?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Number</a:t>
            </a:r>
            <a:r>
              <a:rPr lang="hu-HU" dirty="0" smtClean="0"/>
              <a:t>, </a:t>
            </a:r>
            <a:r>
              <a:rPr lang="hu-HU" dirty="0" err="1" smtClean="0"/>
              <a:t>size</a:t>
            </a:r>
            <a:r>
              <a:rPr lang="hu-HU" dirty="0" smtClean="0"/>
              <a:t> and </a:t>
            </a:r>
            <a:r>
              <a:rPr lang="hu-HU" dirty="0" err="1" smtClean="0"/>
              <a:t>speed</a:t>
            </a:r>
            <a:r>
              <a:rPr lang="hu-HU" dirty="0" smtClean="0"/>
              <a:t> of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smtClean="0"/>
              <a:t>More </a:t>
            </a:r>
            <a:r>
              <a:rPr lang="hu-HU" dirty="0" err="1" smtClean="0"/>
              <a:t>disks</a:t>
            </a:r>
            <a:r>
              <a:rPr lang="hu-HU" dirty="0" smtClean="0"/>
              <a:t> -&gt; </a:t>
            </a:r>
            <a:r>
              <a:rPr lang="hu-HU" dirty="0" err="1" smtClean="0"/>
              <a:t>more</a:t>
            </a:r>
            <a:r>
              <a:rPr lang="hu-HU" dirty="0" smtClean="0"/>
              <a:t> </a:t>
            </a:r>
            <a:r>
              <a:rPr lang="hu-HU" dirty="0" err="1" smtClean="0"/>
              <a:t>spindles</a:t>
            </a:r>
            <a:r>
              <a:rPr lang="hu-HU" dirty="0"/>
              <a:t> </a:t>
            </a:r>
            <a:r>
              <a:rPr lang="hu-HU" dirty="0" smtClean="0"/>
              <a:t>-&gt; </a:t>
            </a:r>
            <a:r>
              <a:rPr lang="hu-HU" dirty="0" err="1" smtClean="0"/>
              <a:t>faster</a:t>
            </a:r>
            <a:endParaRPr lang="hu-HU" dirty="0" smtClean="0"/>
          </a:p>
          <a:p>
            <a:pPr lvl="1"/>
            <a:r>
              <a:rPr lang="hu-HU" dirty="0" err="1" smtClean="0"/>
              <a:t>Faster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 (10k RPM 2.5”)</a:t>
            </a:r>
          </a:p>
          <a:p>
            <a:pPr lvl="1"/>
            <a:endParaRPr lang="hu-HU" dirty="0"/>
          </a:p>
          <a:p>
            <a:r>
              <a:rPr lang="hu-HU" dirty="0" smtClean="0"/>
              <a:t>RAID </a:t>
            </a:r>
            <a:r>
              <a:rPr lang="hu-HU" dirty="0" err="1" smtClean="0"/>
              <a:t>level</a:t>
            </a:r>
            <a:endParaRPr lang="hu-HU" dirty="0" smtClean="0"/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redundancy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endParaRPr lang="hu-HU" dirty="0" smtClean="0"/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want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write</a:t>
            </a:r>
            <a:endParaRPr lang="hu-HU" dirty="0" smtClean="0"/>
          </a:p>
          <a:p>
            <a:pPr lvl="1"/>
            <a:r>
              <a:rPr lang="hu-HU" dirty="0" err="1" smtClean="0"/>
              <a:t>Multiple</a:t>
            </a:r>
            <a:r>
              <a:rPr lang="hu-HU" dirty="0" smtClean="0"/>
              <a:t> RAID </a:t>
            </a:r>
            <a:r>
              <a:rPr lang="hu-HU" dirty="0" err="1" smtClean="0"/>
              <a:t>volumes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configured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server</a:t>
            </a:r>
          </a:p>
          <a:p>
            <a:pPr lvl="2"/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cold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, </a:t>
            </a:r>
            <a:r>
              <a:rPr lang="hu-HU" dirty="0" err="1" smtClean="0"/>
              <a:t>temporary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etc.</a:t>
            </a:r>
          </a:p>
          <a:p>
            <a:pPr lvl="1"/>
            <a:r>
              <a:rPr lang="hu-HU" dirty="0" smtClean="0"/>
              <a:t>RAID cache policy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changed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operation</a:t>
            </a:r>
            <a:endParaRPr lang="hu-HU" dirty="0" smtClean="0"/>
          </a:p>
          <a:p>
            <a:pPr lvl="2"/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write-back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is </a:t>
            </a:r>
            <a:r>
              <a:rPr lang="hu-HU" dirty="0" err="1" smtClean="0"/>
              <a:t>written</a:t>
            </a:r>
            <a:r>
              <a:rPr lang="hu-HU" dirty="0" smtClean="0"/>
              <a:t>, etc.</a:t>
            </a:r>
          </a:p>
          <a:p>
            <a:pPr lvl="2"/>
            <a:endParaRPr lang="hu-HU" dirty="0"/>
          </a:p>
          <a:p>
            <a:r>
              <a:rPr lang="hu-HU" dirty="0" err="1" smtClean="0"/>
              <a:t>Size</a:t>
            </a:r>
            <a:r>
              <a:rPr lang="hu-HU" dirty="0" smtClean="0"/>
              <a:t> of </a:t>
            </a:r>
            <a:r>
              <a:rPr lang="hu-HU" dirty="0" err="1" smtClean="0"/>
              <a:t>stripes</a:t>
            </a:r>
            <a:endParaRPr lang="hu-HU" dirty="0" smtClean="0"/>
          </a:p>
          <a:p>
            <a:pPr lvl="1"/>
            <a:r>
              <a:rPr lang="hu-HU" dirty="0" err="1" smtClean="0"/>
              <a:t>Adjust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(</a:t>
            </a:r>
            <a:r>
              <a:rPr lang="hu-HU" dirty="0" err="1" smtClean="0"/>
              <a:t>see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, </a:t>
            </a:r>
            <a:r>
              <a:rPr lang="hu-HU" dirty="0" err="1" smtClean="0"/>
              <a:t>typically</a:t>
            </a:r>
            <a:r>
              <a:rPr lang="hu-HU" dirty="0" smtClean="0"/>
              <a:t> 64 kB)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050065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measure</a:t>
            </a:r>
            <a:r>
              <a:rPr lang="hu-HU" dirty="0" smtClean="0"/>
              <a:t>?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hu-HU" dirty="0" err="1" smtClean="0"/>
              <a:t>Throughput</a:t>
            </a:r>
            <a:r>
              <a:rPr lang="hu-HU" dirty="0" smtClean="0"/>
              <a:t> [MB/s]</a:t>
            </a:r>
          </a:p>
          <a:p>
            <a:r>
              <a:rPr lang="hu-HU" dirty="0" err="1" smtClean="0"/>
              <a:t>Latency</a:t>
            </a:r>
            <a:r>
              <a:rPr lang="hu-HU" dirty="0" smtClean="0"/>
              <a:t> [s]</a:t>
            </a:r>
          </a:p>
          <a:p>
            <a:r>
              <a:rPr lang="hu-HU" dirty="0" smtClean="0"/>
              <a:t>I/O </a:t>
            </a:r>
            <a:r>
              <a:rPr lang="hu-HU" dirty="0" err="1" smtClean="0"/>
              <a:t>operations</a:t>
            </a:r>
            <a:r>
              <a:rPr lang="hu-HU" dirty="0" smtClean="0"/>
              <a:t> [1/s]</a:t>
            </a:r>
          </a:p>
          <a:p>
            <a:r>
              <a:rPr lang="hu-HU" dirty="0" smtClean="0"/>
              <a:t>CPU </a:t>
            </a:r>
            <a:r>
              <a:rPr lang="hu-HU" dirty="0" err="1" smtClean="0"/>
              <a:t>use</a:t>
            </a:r>
            <a:endParaRPr lang="hu-HU" dirty="0" smtClean="0"/>
          </a:p>
          <a:p>
            <a:r>
              <a:rPr lang="hu-HU" dirty="0" err="1" smtClean="0"/>
              <a:t>Outstanding</a:t>
            </a:r>
            <a:r>
              <a:rPr lang="hu-HU" dirty="0" smtClean="0"/>
              <a:t> I/O </a:t>
            </a:r>
            <a:r>
              <a:rPr lang="hu-HU" dirty="0" err="1" smtClean="0"/>
              <a:t>jobs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hu-HU" dirty="0" err="1" smtClean="0"/>
              <a:t>Parameters</a:t>
            </a:r>
            <a:endParaRPr lang="hu-HU" dirty="0" smtClean="0"/>
          </a:p>
          <a:p>
            <a:pPr lvl="1"/>
            <a:r>
              <a:rPr lang="hu-HU" dirty="0" smtClean="0"/>
              <a:t>Read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write</a:t>
            </a:r>
            <a:endParaRPr lang="hu-HU" dirty="0" smtClean="0"/>
          </a:p>
          <a:p>
            <a:pPr lvl="1"/>
            <a:r>
              <a:rPr lang="hu-HU" dirty="0" err="1" smtClean="0"/>
              <a:t>Sequential</a:t>
            </a:r>
            <a:r>
              <a:rPr lang="hu-HU" dirty="0" smtClean="0"/>
              <a:t> / random</a:t>
            </a:r>
          </a:p>
          <a:p>
            <a:pPr lvl="1"/>
            <a:r>
              <a:rPr lang="hu-HU" dirty="0" err="1" smtClean="0"/>
              <a:t>Buffered</a:t>
            </a:r>
            <a:r>
              <a:rPr lang="hu-HU" dirty="0" smtClean="0"/>
              <a:t>/</a:t>
            </a:r>
            <a:r>
              <a:rPr lang="hu-HU" dirty="0" err="1" smtClean="0"/>
              <a:t>unbuffered</a:t>
            </a:r>
            <a:endParaRPr lang="hu-HU" dirty="0" smtClean="0"/>
          </a:p>
          <a:p>
            <a:pPr lvl="1"/>
            <a:r>
              <a:rPr lang="hu-HU" dirty="0" err="1"/>
              <a:t>Cold</a:t>
            </a:r>
            <a:r>
              <a:rPr lang="hu-HU" dirty="0"/>
              <a:t>/Hot </a:t>
            </a:r>
            <a:r>
              <a:rPr lang="hu-HU" dirty="0" err="1" smtClean="0"/>
              <a:t>buffer</a:t>
            </a:r>
            <a:endParaRPr lang="hu-HU" dirty="0" smtClean="0"/>
          </a:p>
          <a:p>
            <a:pPr lvl="1"/>
            <a:r>
              <a:rPr lang="hu-HU" dirty="0" smtClean="0"/>
              <a:t>Read/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block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endParaRPr lang="hu-HU" dirty="0" smtClean="0"/>
          </a:p>
          <a:p>
            <a:pPr lvl="1"/>
            <a:r>
              <a:rPr lang="hu-HU" dirty="0" err="1" smtClean="0"/>
              <a:t>Stripe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endParaRPr lang="hu-HU" dirty="0" smtClean="0"/>
          </a:p>
          <a:p>
            <a:pPr lvl="1"/>
            <a:r>
              <a:rPr lang="hu-HU" dirty="0" err="1" smtClean="0"/>
              <a:t>Outstanding</a:t>
            </a:r>
            <a:r>
              <a:rPr lang="hu-HU" dirty="0" smtClean="0"/>
              <a:t> </a:t>
            </a:r>
            <a:r>
              <a:rPr lang="hu-HU" dirty="0" err="1" smtClean="0"/>
              <a:t>jobs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Typical</a:t>
            </a:r>
            <a:r>
              <a:rPr lang="hu-HU" dirty="0" smtClean="0"/>
              <a:t> test </a:t>
            </a:r>
            <a:r>
              <a:rPr lang="hu-HU" dirty="0" err="1" smtClean="0"/>
              <a:t>load</a:t>
            </a:r>
            <a:endParaRPr lang="hu-HU" dirty="0" smtClean="0"/>
          </a:p>
          <a:p>
            <a:pPr lvl="1"/>
            <a:r>
              <a:rPr lang="hu-HU" dirty="0" err="1" smtClean="0"/>
              <a:t>Combination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above</a:t>
            </a:r>
            <a:endParaRPr lang="hu-HU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4221088"/>
            <a:ext cx="1872208" cy="185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6159341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Measurement</a:t>
            </a:r>
            <a:r>
              <a:rPr lang="hu-HU" dirty="0" smtClean="0"/>
              <a:t> </a:t>
            </a:r>
            <a:r>
              <a:rPr lang="hu-HU" dirty="0" err="1" smtClean="0"/>
              <a:t>method</a:t>
            </a:r>
            <a:endParaRPr lang="hu-HU" dirty="0"/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Flush</a:t>
            </a:r>
            <a:r>
              <a:rPr lang="hu-HU" dirty="0" smtClean="0"/>
              <a:t> </a:t>
            </a:r>
            <a:r>
              <a:rPr lang="hu-HU" dirty="0" err="1" smtClean="0"/>
              <a:t>buffers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/>
              <a:t> </a:t>
            </a:r>
            <a:r>
              <a:rPr lang="hu-HU" dirty="0" err="1" smtClean="0"/>
              <a:t>necessary</a:t>
            </a:r>
            <a:endParaRPr lang="hu-HU" dirty="0" smtClean="0"/>
          </a:p>
          <a:p>
            <a:r>
              <a:rPr lang="hu-HU" dirty="0" err="1" smtClean="0"/>
              <a:t>Repeat</a:t>
            </a:r>
            <a:r>
              <a:rPr lang="hu-HU" dirty="0" smtClean="0"/>
              <a:t> </a:t>
            </a:r>
            <a:r>
              <a:rPr lang="hu-HU" dirty="0" err="1" smtClean="0"/>
              <a:t>measurements</a:t>
            </a:r>
            <a:endParaRPr lang="hu-HU" dirty="0"/>
          </a:p>
          <a:p>
            <a:r>
              <a:rPr lang="hu-HU" dirty="0" err="1" smtClean="0"/>
              <a:t>Evaluate</a:t>
            </a:r>
            <a:r>
              <a:rPr lang="hu-HU" dirty="0" smtClean="0"/>
              <a:t> </a:t>
            </a:r>
            <a:r>
              <a:rPr lang="hu-HU" dirty="0" err="1" smtClean="0"/>
              <a:t>distribution</a:t>
            </a:r>
            <a:r>
              <a:rPr lang="hu-HU" dirty="0" smtClean="0"/>
              <a:t> of </a:t>
            </a:r>
            <a:r>
              <a:rPr lang="hu-HU" dirty="0" err="1" smtClean="0"/>
              <a:t>results</a:t>
            </a:r>
            <a:endParaRPr lang="hu-HU" dirty="0" smtClean="0"/>
          </a:p>
          <a:p>
            <a:pPr lvl="1"/>
            <a:r>
              <a:rPr lang="hu-HU" dirty="0" smtClean="0"/>
              <a:t>Is </a:t>
            </a:r>
            <a:r>
              <a:rPr lang="hu-HU" dirty="0" err="1" smtClean="0"/>
              <a:t>it</a:t>
            </a:r>
            <a:r>
              <a:rPr lang="hu-HU" dirty="0" smtClean="0"/>
              <a:t> Gaussian?</a:t>
            </a:r>
          </a:p>
          <a:p>
            <a:pPr lvl="1"/>
            <a:r>
              <a:rPr lang="hu-HU" dirty="0" smtClean="0"/>
              <a:t>Is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something</a:t>
            </a:r>
            <a:r>
              <a:rPr lang="hu-HU" dirty="0" smtClean="0"/>
              <a:t> </a:t>
            </a:r>
            <a:r>
              <a:rPr lang="hu-HU" dirty="0" err="1" smtClean="0"/>
              <a:t>else</a:t>
            </a:r>
            <a:r>
              <a:rPr lang="hu-HU" dirty="0" smtClean="0"/>
              <a:t>? </a:t>
            </a:r>
            <a:r>
              <a:rPr lang="hu-HU" dirty="0" err="1" smtClean="0"/>
              <a:t>Why</a:t>
            </a:r>
            <a:r>
              <a:rPr lang="hu-HU" dirty="0" smtClean="0"/>
              <a:t>?</a:t>
            </a:r>
          </a:p>
          <a:p>
            <a:pPr lvl="1"/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correlate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something</a:t>
            </a:r>
            <a:r>
              <a:rPr lang="hu-HU" dirty="0" smtClean="0"/>
              <a:t>?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143422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9. </a:t>
            </a:r>
            <a:r>
              <a:rPr lang="hu-HU" dirty="0" err="1" smtClean="0"/>
              <a:t>Networks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briefly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975791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Network </a:t>
            </a:r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layer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Medium</a:t>
            </a:r>
            <a:r>
              <a:rPr lang="hu-HU" dirty="0" smtClean="0"/>
              <a:t> </a:t>
            </a:r>
            <a:r>
              <a:rPr lang="hu-HU" dirty="0" err="1" smtClean="0"/>
              <a:t>type</a:t>
            </a:r>
            <a:endParaRPr lang="hu-HU" dirty="0" smtClean="0"/>
          </a:p>
          <a:p>
            <a:pPr lvl="1"/>
            <a:r>
              <a:rPr lang="hu-HU" dirty="0" err="1" smtClean="0"/>
              <a:t>Optical</a:t>
            </a:r>
            <a:endParaRPr lang="hu-HU" dirty="0"/>
          </a:p>
          <a:p>
            <a:pPr lvl="2"/>
            <a:r>
              <a:rPr lang="hu-HU" dirty="0" smtClean="0"/>
              <a:t>Long </a:t>
            </a:r>
            <a:r>
              <a:rPr lang="hu-HU" dirty="0" err="1" smtClean="0"/>
              <a:t>distance</a:t>
            </a:r>
            <a:r>
              <a:rPr lang="hu-HU" dirty="0" smtClean="0"/>
              <a:t>, </a:t>
            </a:r>
            <a:r>
              <a:rPr lang="hu-HU" dirty="0" err="1" smtClean="0"/>
              <a:t>low</a:t>
            </a:r>
            <a:r>
              <a:rPr lang="hu-HU" dirty="0" smtClean="0"/>
              <a:t> </a:t>
            </a:r>
            <a:r>
              <a:rPr lang="hu-HU" dirty="0" err="1" smtClean="0"/>
              <a:t>noise</a:t>
            </a:r>
            <a:r>
              <a:rPr lang="hu-HU" dirty="0" smtClean="0"/>
              <a:t>, </a:t>
            </a:r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bandwidth</a:t>
            </a:r>
            <a:endParaRPr lang="hu-HU" dirty="0" smtClean="0"/>
          </a:p>
          <a:p>
            <a:pPr lvl="2"/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core</a:t>
            </a:r>
            <a:r>
              <a:rPr lang="hu-HU" dirty="0"/>
              <a:t> </a:t>
            </a:r>
            <a:r>
              <a:rPr lang="hu-HU" dirty="0" err="1" smtClean="0"/>
              <a:t>networks</a:t>
            </a:r>
            <a:r>
              <a:rPr lang="hu-HU" dirty="0" smtClean="0"/>
              <a:t> </a:t>
            </a:r>
            <a:r>
              <a:rPr lang="hu-HU" dirty="0" err="1" smtClean="0"/>
              <a:t>between</a:t>
            </a:r>
            <a:r>
              <a:rPr lang="hu-HU" dirty="0" smtClean="0"/>
              <a:t> </a:t>
            </a:r>
            <a:r>
              <a:rPr lang="hu-HU" dirty="0" err="1" smtClean="0"/>
              <a:t>datacenters</a:t>
            </a:r>
            <a:endParaRPr lang="hu-HU" dirty="0" smtClean="0"/>
          </a:p>
          <a:p>
            <a:pPr lvl="1"/>
            <a:r>
              <a:rPr lang="hu-HU" dirty="0" err="1" smtClean="0"/>
              <a:t>Copper</a:t>
            </a:r>
            <a:endParaRPr lang="hu-HU" dirty="0" smtClean="0"/>
          </a:p>
          <a:p>
            <a:pPr lvl="2"/>
            <a:r>
              <a:rPr lang="hu-HU" dirty="0" err="1" smtClean="0"/>
              <a:t>Short</a:t>
            </a:r>
            <a:r>
              <a:rPr lang="hu-HU" dirty="0" smtClean="0"/>
              <a:t> </a:t>
            </a:r>
            <a:r>
              <a:rPr lang="hu-HU" dirty="0" err="1" smtClean="0"/>
              <a:t>distance</a:t>
            </a:r>
            <a:r>
              <a:rPr lang="hu-HU" dirty="0" smtClean="0"/>
              <a:t>, </a:t>
            </a:r>
            <a:r>
              <a:rPr lang="hu-HU" dirty="0" err="1" smtClean="0"/>
              <a:t>medium</a:t>
            </a:r>
            <a:r>
              <a:rPr lang="hu-HU" dirty="0" smtClean="0"/>
              <a:t> </a:t>
            </a:r>
            <a:r>
              <a:rPr lang="hu-HU" dirty="0" err="1" smtClean="0"/>
              <a:t>bandwidth</a:t>
            </a:r>
            <a:endParaRPr lang="hu-HU" dirty="0" smtClean="0"/>
          </a:p>
          <a:p>
            <a:pPr lvl="2"/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local </a:t>
            </a:r>
            <a:r>
              <a:rPr lang="hu-HU" dirty="0" err="1" smtClean="0"/>
              <a:t>networks</a:t>
            </a:r>
            <a:endParaRPr lang="hu-HU" dirty="0" smtClean="0"/>
          </a:p>
          <a:p>
            <a:pPr lvl="1"/>
            <a:r>
              <a:rPr lang="hu-HU" dirty="0" err="1" smtClean="0"/>
              <a:t>Wireless</a:t>
            </a:r>
            <a:endParaRPr lang="hu-HU" dirty="0" smtClean="0"/>
          </a:p>
          <a:p>
            <a:pPr lvl="2"/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collection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endParaRPr lang="hu-HU" dirty="0" smtClean="0"/>
          </a:p>
          <a:p>
            <a:r>
              <a:rPr lang="hu-HU" dirty="0" err="1" smtClean="0"/>
              <a:t>Bandwidth</a:t>
            </a:r>
            <a:endParaRPr lang="hu-HU" dirty="0" smtClean="0"/>
          </a:p>
          <a:p>
            <a:pPr lvl="1"/>
            <a:r>
              <a:rPr lang="hu-HU" dirty="0" smtClean="0"/>
              <a:t>1g, 10g…</a:t>
            </a:r>
          </a:p>
          <a:p>
            <a:r>
              <a:rPr lang="hu-HU" dirty="0" err="1" smtClean="0"/>
              <a:t>Latency</a:t>
            </a:r>
            <a:endParaRPr lang="hu-HU" dirty="0" smtClean="0"/>
          </a:p>
          <a:p>
            <a:r>
              <a:rPr lang="hu-HU" dirty="0" err="1" smtClean="0"/>
              <a:t>Topology</a:t>
            </a:r>
            <a:endParaRPr lang="hu-HU" dirty="0" smtClean="0"/>
          </a:p>
          <a:p>
            <a:pPr lvl="1"/>
            <a:r>
              <a:rPr lang="hu-HU" dirty="0" err="1" smtClean="0"/>
              <a:t>Routed</a:t>
            </a:r>
            <a:r>
              <a:rPr lang="hu-HU" dirty="0" smtClean="0"/>
              <a:t>, </a:t>
            </a:r>
            <a:r>
              <a:rPr lang="hu-HU" dirty="0" err="1" smtClean="0"/>
              <a:t>switched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65607585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Network software </a:t>
            </a:r>
            <a:r>
              <a:rPr lang="hu-HU" dirty="0" err="1" smtClean="0"/>
              <a:t>layers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/>
              <a:t>Operating</a:t>
            </a:r>
            <a:r>
              <a:rPr lang="hu-HU" dirty="0"/>
              <a:t> </a:t>
            </a:r>
            <a:r>
              <a:rPr lang="hu-HU" dirty="0" err="1"/>
              <a:t>system</a:t>
            </a:r>
            <a:r>
              <a:rPr lang="hu-HU" dirty="0"/>
              <a:t> </a:t>
            </a:r>
            <a:r>
              <a:rPr lang="hu-HU" dirty="0" err="1"/>
              <a:t>network</a:t>
            </a:r>
            <a:r>
              <a:rPr lang="hu-HU" dirty="0"/>
              <a:t> </a:t>
            </a:r>
            <a:r>
              <a:rPr lang="hu-HU" dirty="0" err="1" smtClean="0"/>
              <a:t>stack</a:t>
            </a:r>
            <a:endParaRPr lang="hu-HU" dirty="0" smtClean="0"/>
          </a:p>
          <a:p>
            <a:r>
              <a:rPr lang="hu-HU" dirty="0" smtClean="0"/>
              <a:t>Network </a:t>
            </a:r>
            <a:r>
              <a:rPr lang="hu-HU" dirty="0" err="1" smtClean="0"/>
              <a:t>card</a:t>
            </a:r>
            <a:r>
              <a:rPr lang="hu-HU" dirty="0" smtClean="0"/>
              <a:t> driver</a:t>
            </a:r>
          </a:p>
          <a:p>
            <a:r>
              <a:rPr lang="hu-HU" dirty="0" smtClean="0"/>
              <a:t>Software </a:t>
            </a:r>
            <a:r>
              <a:rPr lang="hu-HU" dirty="0" err="1" smtClean="0"/>
              <a:t>protocol</a:t>
            </a:r>
            <a:r>
              <a:rPr lang="hu-HU" dirty="0" smtClean="0"/>
              <a:t> </a:t>
            </a:r>
            <a:r>
              <a:rPr lang="hu-HU" dirty="0" err="1" smtClean="0"/>
              <a:t>layer</a:t>
            </a:r>
            <a:endParaRPr lang="hu-HU" dirty="0" smtClean="0"/>
          </a:p>
          <a:p>
            <a:pPr lvl="1"/>
            <a:r>
              <a:rPr lang="hu-HU" dirty="0" smtClean="0"/>
              <a:t>Most </a:t>
            </a:r>
            <a:r>
              <a:rPr lang="hu-HU" dirty="0" err="1" smtClean="0"/>
              <a:t>often</a:t>
            </a:r>
            <a:r>
              <a:rPr lang="hu-HU" dirty="0" smtClean="0"/>
              <a:t> TCP/IP</a:t>
            </a:r>
          </a:p>
          <a:p>
            <a:r>
              <a:rPr lang="hu-HU" dirty="0" smtClean="0"/>
              <a:t>Network API</a:t>
            </a:r>
          </a:p>
          <a:p>
            <a:pPr lvl="1"/>
            <a:r>
              <a:rPr lang="hu-HU" dirty="0" err="1" smtClean="0"/>
              <a:t>Programming</a:t>
            </a:r>
            <a:r>
              <a:rPr lang="hu-HU" dirty="0" smtClean="0"/>
              <a:t> </a:t>
            </a:r>
            <a:r>
              <a:rPr lang="hu-HU" dirty="0" err="1" smtClean="0"/>
              <a:t>interface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stack</a:t>
            </a:r>
            <a:endParaRPr lang="hu-HU" dirty="0" smtClean="0"/>
          </a:p>
          <a:p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 smtClean="0"/>
              <a:t>optimized</a:t>
            </a:r>
            <a:r>
              <a:rPr lang="hu-HU" dirty="0" smtClean="0"/>
              <a:t> OS </a:t>
            </a:r>
            <a:r>
              <a:rPr lang="hu-HU" dirty="0" err="1" smtClean="0"/>
              <a:t>support</a:t>
            </a:r>
            <a:endParaRPr lang="hu-HU" dirty="0" smtClean="0"/>
          </a:p>
          <a:p>
            <a:pPr lvl="1"/>
            <a:r>
              <a:rPr lang="hu-HU" dirty="0" smtClean="0"/>
              <a:t>File </a:t>
            </a:r>
            <a:r>
              <a:rPr lang="hu-HU" dirty="0" err="1" smtClean="0"/>
              <a:t>copy</a:t>
            </a:r>
            <a:r>
              <a:rPr lang="hu-HU" dirty="0" smtClean="0"/>
              <a:t> over </a:t>
            </a:r>
            <a:r>
              <a:rPr lang="hu-HU" dirty="0" err="1" smtClean="0"/>
              <a:t>network</a:t>
            </a:r>
            <a:endParaRPr lang="hu-HU" dirty="0" smtClean="0"/>
          </a:p>
          <a:p>
            <a:pPr lvl="1"/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Server’s</a:t>
            </a:r>
            <a:r>
              <a:rPr lang="hu-HU" dirty="0" smtClean="0"/>
              <a:t> </a:t>
            </a:r>
            <a:r>
              <a:rPr lang="hu-HU" dirty="0" err="1" smtClean="0"/>
              <a:t>own</a:t>
            </a:r>
            <a:r>
              <a:rPr lang="hu-HU" dirty="0" smtClean="0"/>
              <a:t> </a:t>
            </a:r>
            <a:r>
              <a:rPr lang="hu-HU" dirty="0" err="1" smtClean="0"/>
              <a:t>protocol</a:t>
            </a:r>
            <a:r>
              <a:rPr lang="hu-HU" dirty="0" smtClean="0"/>
              <a:t> </a:t>
            </a:r>
            <a:r>
              <a:rPr lang="hu-HU" dirty="0" err="1" smtClean="0"/>
              <a:t>optimized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networking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960529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Local </a:t>
            </a:r>
            <a:r>
              <a:rPr lang="hu-HU" dirty="0" err="1" smtClean="0"/>
              <a:t>network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smtClean="0"/>
              <a:t>Ethernet</a:t>
            </a:r>
          </a:p>
          <a:p>
            <a:pPr lvl="1"/>
            <a:r>
              <a:rPr lang="hu-HU" dirty="0" smtClean="0"/>
              <a:t>1 </a:t>
            </a:r>
            <a:r>
              <a:rPr lang="hu-HU" dirty="0" err="1" smtClean="0"/>
              <a:t>Gb</a:t>
            </a:r>
            <a:r>
              <a:rPr lang="hu-HU" dirty="0" smtClean="0"/>
              <a:t>/s, 10 </a:t>
            </a:r>
            <a:r>
              <a:rPr lang="hu-HU" dirty="0" err="1" smtClean="0"/>
              <a:t>Gb</a:t>
            </a:r>
            <a:r>
              <a:rPr lang="hu-HU" dirty="0" smtClean="0"/>
              <a:t>/s</a:t>
            </a:r>
          </a:p>
          <a:p>
            <a:pPr lvl="1"/>
            <a:r>
              <a:rPr lang="hu-HU" dirty="0" err="1" smtClean="0"/>
              <a:t>Copper</a:t>
            </a:r>
            <a:r>
              <a:rPr lang="hu-HU" dirty="0" smtClean="0"/>
              <a:t> UTP </a:t>
            </a:r>
            <a:r>
              <a:rPr lang="hu-HU" dirty="0" err="1" smtClean="0"/>
              <a:t>cabel</a:t>
            </a:r>
            <a:endParaRPr lang="hu-HU" dirty="0" smtClean="0"/>
          </a:p>
          <a:p>
            <a:pPr lvl="1"/>
            <a:r>
              <a:rPr lang="hu-HU" dirty="0" smtClean="0"/>
              <a:t>o(10 m)</a:t>
            </a:r>
          </a:p>
          <a:p>
            <a:pPr lvl="1"/>
            <a:r>
              <a:rPr lang="hu-HU" dirty="0" smtClean="0"/>
              <a:t>Most </a:t>
            </a:r>
            <a:r>
              <a:rPr lang="hu-HU" dirty="0" err="1" smtClean="0"/>
              <a:t>often</a:t>
            </a:r>
            <a:r>
              <a:rPr lang="hu-HU" dirty="0" smtClean="0"/>
              <a:t> TCP/IP</a:t>
            </a:r>
          </a:p>
          <a:p>
            <a:pPr lvl="1"/>
            <a:r>
              <a:rPr lang="hu-HU" dirty="0" err="1" smtClean="0"/>
              <a:t>Switched</a:t>
            </a:r>
            <a:r>
              <a:rPr lang="hu-HU" dirty="0" smtClean="0"/>
              <a:t> / </a:t>
            </a:r>
            <a:r>
              <a:rPr lang="hu-HU" dirty="0" err="1" smtClean="0"/>
              <a:t>routed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 err="1" smtClean="0"/>
              <a:t>InifiniBand</a:t>
            </a:r>
            <a:endParaRPr lang="hu-HU" dirty="0" smtClean="0"/>
          </a:p>
          <a:p>
            <a:pPr lvl="1"/>
            <a:r>
              <a:rPr lang="hu-HU" dirty="0" err="1" smtClean="0"/>
              <a:t>At</a:t>
            </a:r>
            <a:r>
              <a:rPr lang="hu-HU" dirty="0" smtClean="0"/>
              <a:t> most 96 </a:t>
            </a:r>
            <a:r>
              <a:rPr lang="hu-HU" dirty="0" err="1" smtClean="0"/>
              <a:t>Gb</a:t>
            </a:r>
            <a:r>
              <a:rPr lang="hu-HU" dirty="0" smtClean="0"/>
              <a:t>/s</a:t>
            </a:r>
          </a:p>
          <a:p>
            <a:pPr lvl="1"/>
            <a:r>
              <a:rPr lang="hu-HU" dirty="0" smtClean="0"/>
              <a:t>Max 15 m </a:t>
            </a:r>
            <a:r>
              <a:rPr lang="hu-HU" dirty="0" err="1" smtClean="0"/>
              <a:t>distance</a:t>
            </a:r>
            <a:endParaRPr lang="hu-HU" dirty="0" smtClean="0"/>
          </a:p>
          <a:p>
            <a:pPr lvl="1"/>
            <a:r>
              <a:rPr lang="hu-HU" dirty="0" err="1" smtClean="0"/>
              <a:t>Own</a:t>
            </a:r>
            <a:r>
              <a:rPr lang="hu-HU" dirty="0" smtClean="0"/>
              <a:t> software </a:t>
            </a:r>
            <a:r>
              <a:rPr lang="hu-HU" dirty="0" err="1" smtClean="0"/>
              <a:t>stack</a:t>
            </a:r>
            <a:endParaRPr lang="hu-HU" dirty="0" smtClean="0"/>
          </a:p>
          <a:p>
            <a:pPr lvl="1"/>
            <a:r>
              <a:rPr lang="hu-HU" dirty="0" smtClean="0"/>
              <a:t>TCP over IB</a:t>
            </a:r>
          </a:p>
          <a:p>
            <a:pPr lvl="1"/>
            <a:r>
              <a:rPr lang="hu-HU" dirty="0" err="1" smtClean="0"/>
              <a:t>Switched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346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628650" y="3047366"/>
            <a:ext cx="7886700" cy="1325563"/>
          </a:xfrm>
        </p:spPr>
        <p:txBody>
          <a:bodyPr/>
          <a:lstStyle/>
          <a:p>
            <a:r>
              <a:rPr lang="en-US" noProof="0" dirty="0" smtClean="0"/>
              <a:t>Biology and medicine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4066903"/>
            <a:ext cx="7886700" cy="2110060"/>
          </a:xfrm>
        </p:spPr>
        <p:txBody>
          <a:bodyPr/>
          <a:lstStyle/>
          <a:p>
            <a:r>
              <a:rPr lang="en-US" noProof="0" dirty="0" smtClean="0"/>
              <a:t>DNA sequences</a:t>
            </a:r>
          </a:p>
          <a:p>
            <a:r>
              <a:rPr lang="en-US" noProof="0" dirty="0" smtClean="0"/>
              <a:t>Protein networks</a:t>
            </a:r>
          </a:p>
          <a:p>
            <a:r>
              <a:rPr lang="en-US" noProof="0" dirty="0" smtClean="0"/>
              <a:t>Sensor networks in </a:t>
            </a:r>
            <a:r>
              <a:rPr lang="en-US" noProof="0" dirty="0" err="1" smtClean="0"/>
              <a:t>oceonography</a:t>
            </a:r>
            <a:r>
              <a:rPr lang="en-US" noProof="0" dirty="0" smtClean="0"/>
              <a:t>, ecology</a:t>
            </a:r>
          </a:p>
          <a:p>
            <a:r>
              <a:rPr lang="en-US" noProof="0" dirty="0" smtClean="0"/>
              <a:t>Cancer research: disease </a:t>
            </a:r>
          </a:p>
          <a:p>
            <a:endParaRPr lang="en-US" noProof="0" dirty="0"/>
          </a:p>
        </p:txBody>
      </p:sp>
      <p:sp>
        <p:nvSpPr>
          <p:cNvPr id="4" name="Cím 1"/>
          <p:cNvSpPr txBox="1">
            <a:spLocks/>
          </p:cNvSpPr>
          <p:nvPr/>
        </p:nvSpPr>
        <p:spPr>
          <a:xfrm>
            <a:off x="781050" y="5175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Mechanics</a:t>
            </a:r>
            <a:endParaRPr lang="en-US" dirty="0"/>
          </a:p>
        </p:txBody>
      </p:sp>
      <p:sp>
        <p:nvSpPr>
          <p:cNvPr id="5" name="Tartalom helye 2"/>
          <p:cNvSpPr txBox="1">
            <a:spLocks/>
          </p:cNvSpPr>
          <p:nvPr/>
        </p:nvSpPr>
        <p:spPr>
          <a:xfrm>
            <a:off x="781050" y="19780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Turbulent flows</a:t>
            </a:r>
          </a:p>
          <a:p>
            <a:r>
              <a:rPr lang="en-US" smtClean="0"/>
              <a:t>MHD, plasma physics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837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Internet </a:t>
            </a:r>
            <a:r>
              <a:rPr lang="hu-HU" dirty="0" err="1" smtClean="0"/>
              <a:t>connection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smtClean="0"/>
              <a:t>Almost </a:t>
            </a:r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slower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local </a:t>
            </a:r>
            <a:r>
              <a:rPr lang="hu-HU" dirty="0" err="1" smtClean="0"/>
              <a:t>network</a:t>
            </a:r>
            <a:endParaRPr lang="hu-HU" dirty="0" smtClean="0"/>
          </a:p>
          <a:p>
            <a:r>
              <a:rPr lang="hu-HU" dirty="0" smtClean="0"/>
              <a:t>TCP/IP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it’s</a:t>
            </a:r>
            <a:r>
              <a:rPr lang="hu-HU" dirty="0" smtClean="0"/>
              <a:t> </a:t>
            </a:r>
            <a:r>
              <a:rPr lang="hu-HU" dirty="0" err="1" smtClean="0"/>
              <a:t>own</a:t>
            </a:r>
            <a:r>
              <a:rPr lang="hu-HU" dirty="0" smtClean="0"/>
              <a:t> </a:t>
            </a:r>
            <a:r>
              <a:rPr lang="hu-HU" dirty="0" err="1" smtClean="0"/>
              <a:t>limitations</a:t>
            </a:r>
            <a:endParaRPr lang="hu-HU" dirty="0" smtClean="0"/>
          </a:p>
          <a:p>
            <a:pPr lvl="1"/>
            <a:r>
              <a:rPr lang="hu-HU" dirty="0" smtClean="0"/>
              <a:t>Network </a:t>
            </a:r>
            <a:r>
              <a:rPr lang="hu-HU" dirty="0" err="1" smtClean="0"/>
              <a:t>latency</a:t>
            </a:r>
            <a:r>
              <a:rPr lang="hu-HU" dirty="0"/>
              <a:t> </a:t>
            </a:r>
            <a:r>
              <a:rPr lang="hu-HU" dirty="0" err="1" smtClean="0"/>
              <a:t>affects</a:t>
            </a:r>
            <a:r>
              <a:rPr lang="hu-HU" dirty="0" smtClean="0"/>
              <a:t> TCP </a:t>
            </a:r>
            <a:r>
              <a:rPr lang="hu-HU" dirty="0" err="1" smtClean="0"/>
              <a:t>transport</a:t>
            </a:r>
            <a:r>
              <a:rPr lang="hu-HU" dirty="0" smtClean="0"/>
              <a:t> </a:t>
            </a:r>
            <a:r>
              <a:rPr lang="hu-HU" dirty="0" err="1" smtClean="0"/>
              <a:t>badly</a:t>
            </a:r>
            <a:endParaRPr lang="hu-HU" dirty="0" smtClean="0"/>
          </a:p>
          <a:p>
            <a:r>
              <a:rPr lang="hu-HU" dirty="0" err="1" smtClean="0"/>
              <a:t>Special</a:t>
            </a:r>
            <a:r>
              <a:rPr lang="hu-HU" dirty="0" smtClean="0"/>
              <a:t> </a:t>
            </a:r>
            <a:r>
              <a:rPr lang="hu-HU" dirty="0" err="1" smtClean="0"/>
              <a:t>protocols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hide</a:t>
            </a:r>
            <a:r>
              <a:rPr lang="hu-HU" dirty="0" smtClean="0"/>
              <a:t> </a:t>
            </a:r>
            <a:r>
              <a:rPr lang="hu-HU" dirty="0" err="1" smtClean="0"/>
              <a:t>latency</a:t>
            </a:r>
            <a:endParaRPr lang="hu-HU" dirty="0" smtClean="0"/>
          </a:p>
          <a:p>
            <a:pPr lvl="1"/>
            <a:r>
              <a:rPr lang="hu-HU" dirty="0" smtClean="0"/>
              <a:t>UDT</a:t>
            </a:r>
          </a:p>
          <a:p>
            <a:pPr lvl="2"/>
            <a:r>
              <a:rPr lang="hu-HU" dirty="0" err="1" smtClean="0"/>
              <a:t>based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UDP, </a:t>
            </a:r>
            <a:r>
              <a:rPr lang="hu-HU" dirty="0" err="1" smtClean="0"/>
              <a:t>hides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latency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async</a:t>
            </a:r>
            <a:r>
              <a:rPr lang="hu-HU" dirty="0" smtClean="0"/>
              <a:t> </a:t>
            </a:r>
            <a:r>
              <a:rPr lang="hu-HU" dirty="0" err="1" smtClean="0"/>
              <a:t>messaging</a:t>
            </a:r>
            <a:endParaRPr lang="hu-HU" dirty="0" smtClean="0"/>
          </a:p>
          <a:p>
            <a:pPr lvl="2"/>
            <a:r>
              <a:rPr lang="hu-HU" dirty="0" err="1" smtClean="0"/>
              <a:t>large</a:t>
            </a:r>
            <a:r>
              <a:rPr lang="hu-HU" dirty="0" smtClean="0"/>
              <a:t> software </a:t>
            </a:r>
            <a:r>
              <a:rPr lang="hu-HU" dirty="0" err="1" smtClean="0"/>
              <a:t>buffers</a:t>
            </a:r>
            <a:r>
              <a:rPr lang="hu-HU" dirty="0" smtClean="0"/>
              <a:t> and </a:t>
            </a:r>
            <a:r>
              <a:rPr lang="hu-HU" dirty="0" err="1" smtClean="0"/>
              <a:t>adaptive</a:t>
            </a:r>
            <a:r>
              <a:rPr lang="hu-HU" dirty="0" smtClean="0"/>
              <a:t> flow </a:t>
            </a:r>
            <a:r>
              <a:rPr lang="hu-HU" dirty="0" err="1" smtClean="0"/>
              <a:t>control</a:t>
            </a:r>
            <a:endParaRPr lang="hu-HU" dirty="0" smtClean="0"/>
          </a:p>
          <a:p>
            <a:pPr lvl="1"/>
            <a:r>
              <a:rPr lang="hu-HU" dirty="0" smtClean="0"/>
              <a:t>FDT</a:t>
            </a:r>
          </a:p>
          <a:p>
            <a:pPr lvl="2"/>
            <a:r>
              <a:rPr lang="hu-HU" dirty="0" err="1" smtClean="0"/>
              <a:t>Developed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CERN, </a:t>
            </a:r>
            <a:r>
              <a:rPr lang="hu-HU" dirty="0" err="1" smtClean="0"/>
              <a:t>written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Java, </a:t>
            </a:r>
            <a:r>
              <a:rPr lang="hu-HU" dirty="0" err="1" smtClean="0"/>
              <a:t>cross</a:t>
            </a:r>
            <a:r>
              <a:rPr lang="hu-HU" dirty="0" smtClean="0"/>
              <a:t> platform</a:t>
            </a:r>
          </a:p>
          <a:p>
            <a:pPr lvl="2"/>
            <a:r>
              <a:rPr lang="hu-HU" dirty="0" err="1" smtClean="0"/>
              <a:t>Multi-tread</a:t>
            </a:r>
            <a:r>
              <a:rPr lang="hu-HU" dirty="0" smtClean="0"/>
              <a:t> </a:t>
            </a:r>
            <a:r>
              <a:rPr lang="hu-HU" dirty="0" err="1" smtClean="0"/>
              <a:t>transfer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hide</a:t>
            </a:r>
            <a:r>
              <a:rPr lang="hu-HU" dirty="0" smtClean="0"/>
              <a:t> </a:t>
            </a:r>
            <a:r>
              <a:rPr lang="hu-HU" dirty="0" err="1" smtClean="0"/>
              <a:t>latency</a:t>
            </a:r>
            <a:endParaRPr lang="hu-HU" dirty="0" smtClean="0"/>
          </a:p>
          <a:p>
            <a:pPr lvl="2"/>
            <a:r>
              <a:rPr lang="hu-HU" dirty="0" err="1" smtClean="0"/>
              <a:t>Unbuffered</a:t>
            </a:r>
            <a:r>
              <a:rPr lang="hu-HU" dirty="0" smtClean="0"/>
              <a:t> IO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best</a:t>
            </a:r>
            <a:r>
              <a:rPr lang="hu-HU" dirty="0" smtClean="0"/>
              <a:t> performance</a:t>
            </a:r>
          </a:p>
          <a:p>
            <a:pPr lvl="1"/>
            <a:r>
              <a:rPr lang="hu-HU" dirty="0" err="1"/>
              <a:t>BitTorrent</a:t>
            </a:r>
            <a:endParaRPr lang="hu-HU" dirty="0"/>
          </a:p>
          <a:p>
            <a:pPr lvl="2"/>
            <a:r>
              <a:rPr lang="hu-HU" dirty="0" err="1"/>
              <a:t>Fast</a:t>
            </a:r>
            <a:r>
              <a:rPr lang="hu-HU" dirty="0"/>
              <a:t> </a:t>
            </a:r>
            <a:r>
              <a:rPr lang="hu-HU" dirty="0" err="1"/>
              <a:t>even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peers</a:t>
            </a:r>
            <a:endParaRPr lang="hu-HU" dirty="0"/>
          </a:p>
          <a:p>
            <a:pPr lvl="2"/>
            <a:r>
              <a:rPr lang="hu-HU" dirty="0" err="1"/>
              <a:t>Hashing</a:t>
            </a:r>
            <a:r>
              <a:rPr lang="hu-HU" dirty="0"/>
              <a:t> </a:t>
            </a:r>
            <a:r>
              <a:rPr lang="hu-HU" dirty="0" err="1"/>
              <a:t>large</a:t>
            </a:r>
            <a:r>
              <a:rPr lang="hu-HU" dirty="0"/>
              <a:t> </a:t>
            </a:r>
            <a:r>
              <a:rPr lang="hu-HU" dirty="0" err="1"/>
              <a:t>files</a:t>
            </a:r>
            <a:r>
              <a:rPr lang="hu-HU" dirty="0"/>
              <a:t> </a:t>
            </a:r>
            <a:r>
              <a:rPr lang="hu-HU" dirty="0" err="1"/>
              <a:t>takes</a:t>
            </a:r>
            <a:r>
              <a:rPr lang="hu-HU" dirty="0"/>
              <a:t> </a:t>
            </a:r>
            <a:r>
              <a:rPr lang="hu-HU" dirty="0" err="1" smtClean="0"/>
              <a:t>forever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47642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Dedicated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Guaranteed</a:t>
            </a:r>
            <a:r>
              <a:rPr lang="hu-HU" dirty="0" smtClean="0"/>
              <a:t> </a:t>
            </a:r>
            <a:r>
              <a:rPr lang="hu-HU" dirty="0" err="1" smtClean="0"/>
              <a:t>bandwidth</a:t>
            </a:r>
            <a:r>
              <a:rPr lang="hu-HU" dirty="0" smtClean="0"/>
              <a:t> </a:t>
            </a:r>
            <a:r>
              <a:rPr lang="hu-HU" dirty="0" err="1" smtClean="0"/>
              <a:t>long</a:t>
            </a:r>
            <a:r>
              <a:rPr lang="hu-HU" dirty="0" smtClean="0"/>
              <a:t> </a:t>
            </a:r>
            <a:r>
              <a:rPr lang="hu-HU" dirty="0" err="1" smtClean="0"/>
              <a:t>distance</a:t>
            </a:r>
            <a:r>
              <a:rPr lang="hu-HU" dirty="0" smtClean="0"/>
              <a:t> link</a:t>
            </a:r>
          </a:p>
          <a:p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expensive</a:t>
            </a:r>
            <a:endParaRPr lang="hu-HU" dirty="0" smtClean="0"/>
          </a:p>
          <a:p>
            <a:r>
              <a:rPr lang="hu-HU" dirty="0" err="1" smtClean="0"/>
              <a:t>Hard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utilize</a:t>
            </a:r>
            <a:r>
              <a:rPr lang="hu-HU" dirty="0" smtClean="0"/>
              <a:t> </a:t>
            </a:r>
            <a:r>
              <a:rPr lang="hu-HU" dirty="0" err="1" smtClean="0"/>
              <a:t>optimally</a:t>
            </a:r>
            <a:endParaRPr lang="hu-HU" dirty="0" smtClean="0"/>
          </a:p>
          <a:p>
            <a:r>
              <a:rPr lang="hu-HU" dirty="0" err="1" smtClean="0"/>
              <a:t>Often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own</a:t>
            </a:r>
            <a:r>
              <a:rPr lang="hu-HU" dirty="0" smtClean="0"/>
              <a:t> </a:t>
            </a:r>
            <a:r>
              <a:rPr lang="hu-HU" dirty="0" err="1" smtClean="0"/>
              <a:t>protocol</a:t>
            </a:r>
            <a:r>
              <a:rPr lang="hu-HU" dirty="0" smtClean="0"/>
              <a:t> (</a:t>
            </a:r>
            <a:r>
              <a:rPr lang="hu-HU" dirty="0" err="1" smtClean="0"/>
              <a:t>not</a:t>
            </a:r>
            <a:r>
              <a:rPr lang="hu-HU" dirty="0" smtClean="0"/>
              <a:t> limited </a:t>
            </a:r>
            <a:r>
              <a:rPr lang="hu-HU" dirty="0" err="1" smtClean="0"/>
              <a:t>to</a:t>
            </a:r>
            <a:r>
              <a:rPr lang="hu-HU" dirty="0" smtClean="0"/>
              <a:t> TCP/IP)</a:t>
            </a:r>
          </a:p>
          <a:p>
            <a:endParaRPr lang="hu-HU" dirty="0"/>
          </a:p>
          <a:p>
            <a:r>
              <a:rPr lang="hu-HU" dirty="0" smtClean="0"/>
              <a:t>Software </a:t>
            </a:r>
            <a:r>
              <a:rPr lang="hu-HU" dirty="0" err="1" smtClean="0"/>
              <a:t>defined</a:t>
            </a:r>
            <a:r>
              <a:rPr lang="hu-HU" dirty="0" smtClean="0"/>
              <a:t> </a:t>
            </a:r>
            <a:r>
              <a:rPr lang="hu-HU" dirty="0" err="1" smtClean="0"/>
              <a:t>networks</a:t>
            </a:r>
            <a:endParaRPr lang="hu-HU" dirty="0" smtClean="0"/>
          </a:p>
          <a:p>
            <a:pPr lvl="1"/>
            <a:r>
              <a:rPr lang="hu-HU" dirty="0" err="1" smtClean="0"/>
              <a:t>Configure</a:t>
            </a:r>
            <a:r>
              <a:rPr lang="hu-HU" dirty="0" smtClean="0"/>
              <a:t> </a:t>
            </a:r>
            <a:r>
              <a:rPr lang="hu-HU" dirty="0" err="1" smtClean="0"/>
              <a:t>virtual</a:t>
            </a:r>
            <a:r>
              <a:rPr lang="hu-HU" dirty="0" smtClean="0"/>
              <a:t> </a:t>
            </a:r>
            <a:r>
              <a:rPr lang="hu-HU" dirty="0" err="1" smtClean="0"/>
              <a:t>dedicated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on-demand</a:t>
            </a:r>
            <a:endParaRPr lang="hu-HU" dirty="0" smtClean="0"/>
          </a:p>
          <a:p>
            <a:pPr lvl="1"/>
            <a:r>
              <a:rPr lang="hu-HU" dirty="0" err="1" smtClean="0"/>
              <a:t>Uses</a:t>
            </a:r>
            <a:r>
              <a:rPr lang="hu-HU" dirty="0" smtClean="0"/>
              <a:t> </a:t>
            </a:r>
            <a:r>
              <a:rPr lang="hu-HU" dirty="0" err="1" smtClean="0"/>
              <a:t>existing</a:t>
            </a:r>
            <a:r>
              <a:rPr lang="hu-HU" dirty="0" smtClean="0"/>
              <a:t> </a:t>
            </a:r>
            <a:r>
              <a:rPr lang="hu-HU" dirty="0" err="1" smtClean="0"/>
              <a:t>infrastructure</a:t>
            </a:r>
            <a:endParaRPr lang="hu-HU" dirty="0" smtClean="0"/>
          </a:p>
          <a:p>
            <a:pPr lvl="1"/>
            <a:r>
              <a:rPr lang="hu-HU" dirty="0" err="1" smtClean="0"/>
              <a:t>Share</a:t>
            </a:r>
            <a:r>
              <a:rPr lang="hu-HU" dirty="0" smtClean="0"/>
              <a:t> hardware, </a:t>
            </a:r>
            <a:r>
              <a:rPr lang="hu-HU" dirty="0" err="1" smtClean="0"/>
              <a:t>still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dedicated</a:t>
            </a:r>
            <a:r>
              <a:rPr lang="hu-HU" dirty="0" smtClean="0"/>
              <a:t> </a:t>
            </a:r>
            <a:r>
              <a:rPr lang="hu-HU" dirty="0" err="1" smtClean="0"/>
              <a:t>bandwitdth</a:t>
            </a:r>
            <a:r>
              <a:rPr lang="hu-HU" dirty="0" smtClean="0"/>
              <a:t> and </a:t>
            </a:r>
            <a:r>
              <a:rPr lang="hu-HU" dirty="0" err="1" smtClean="0"/>
              <a:t>low</a:t>
            </a:r>
            <a:r>
              <a:rPr lang="hu-HU" dirty="0" smtClean="0"/>
              <a:t> </a:t>
            </a:r>
            <a:r>
              <a:rPr lang="hu-HU" dirty="0" err="1" smtClean="0"/>
              <a:t>latency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284987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Problems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TCP/IP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Designed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low</a:t>
            </a:r>
            <a:r>
              <a:rPr lang="hu-HU" dirty="0" smtClean="0"/>
              <a:t> </a:t>
            </a:r>
            <a:r>
              <a:rPr lang="hu-HU" dirty="0" err="1" smtClean="0"/>
              <a:t>speed</a:t>
            </a:r>
            <a:r>
              <a:rPr lang="hu-HU" dirty="0" smtClean="0"/>
              <a:t> and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/>
          </a:p>
          <a:p>
            <a:r>
              <a:rPr lang="hu-HU" dirty="0" err="1" smtClean="0"/>
              <a:t>Bandwidth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equal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throughput</a:t>
            </a:r>
            <a:endParaRPr lang="hu-HU" dirty="0" smtClean="0"/>
          </a:p>
          <a:p>
            <a:pPr lvl="1"/>
            <a:r>
              <a:rPr lang="hu-HU" dirty="0" err="1" smtClean="0"/>
              <a:t>Latency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degrade</a:t>
            </a:r>
            <a:r>
              <a:rPr lang="hu-HU" dirty="0" smtClean="0"/>
              <a:t> performance</a:t>
            </a:r>
          </a:p>
          <a:p>
            <a:pPr lvl="1"/>
            <a:r>
              <a:rPr lang="hu-HU" dirty="0" smtClean="0"/>
              <a:t>TCP </a:t>
            </a:r>
            <a:r>
              <a:rPr lang="hu-HU" dirty="0" err="1" smtClean="0"/>
              <a:t>uses</a:t>
            </a:r>
            <a:r>
              <a:rPr lang="hu-HU" dirty="0" smtClean="0"/>
              <a:t> </a:t>
            </a:r>
            <a:r>
              <a:rPr lang="hu-HU" dirty="0" err="1" smtClean="0"/>
              <a:t>handshaking</a:t>
            </a:r>
            <a:endParaRPr lang="hu-HU" dirty="0" smtClean="0"/>
          </a:p>
          <a:p>
            <a:pPr lvl="1"/>
            <a:r>
              <a:rPr lang="hu-HU" dirty="0" err="1" smtClean="0"/>
              <a:t>Sender</a:t>
            </a:r>
            <a:r>
              <a:rPr lang="hu-HU" dirty="0" smtClean="0"/>
              <a:t> has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wait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acknowledgement</a:t>
            </a:r>
            <a:endParaRPr lang="hu-HU" dirty="0" smtClean="0"/>
          </a:p>
          <a:p>
            <a:pPr lvl="1"/>
            <a:r>
              <a:rPr lang="hu-HU" dirty="0" err="1" smtClean="0"/>
              <a:t>Roundtrip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100+ </a:t>
            </a:r>
            <a:r>
              <a:rPr lang="hu-HU" dirty="0" err="1" smtClean="0"/>
              <a:t>ms</a:t>
            </a:r>
            <a:r>
              <a:rPr lang="hu-HU" dirty="0" smtClean="0"/>
              <a:t> </a:t>
            </a:r>
            <a:r>
              <a:rPr lang="hu-HU" dirty="0" err="1" smtClean="0"/>
              <a:t>across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Atlantic</a:t>
            </a:r>
            <a:endParaRPr lang="hu-HU" dirty="0" smtClean="0"/>
          </a:p>
          <a:p>
            <a:pPr lvl="1"/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buffer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increase</a:t>
            </a:r>
            <a:r>
              <a:rPr lang="hu-HU" dirty="0" smtClean="0"/>
              <a:t> net </a:t>
            </a:r>
            <a:r>
              <a:rPr lang="hu-HU" dirty="0" err="1" smtClean="0"/>
              <a:t>througput</a:t>
            </a:r>
            <a:endParaRPr lang="hu-HU" dirty="0" smtClean="0"/>
          </a:p>
          <a:p>
            <a:pPr lvl="1"/>
            <a:r>
              <a:rPr lang="hu-HU" dirty="0" err="1" smtClean="0"/>
              <a:t>Avoid</a:t>
            </a:r>
            <a:r>
              <a:rPr lang="hu-HU" dirty="0" smtClean="0"/>
              <a:t> </a:t>
            </a:r>
            <a:r>
              <a:rPr lang="hu-HU" dirty="0" err="1" smtClean="0"/>
              <a:t>handshakes</a:t>
            </a:r>
            <a:r>
              <a:rPr lang="hu-HU" dirty="0" smtClean="0"/>
              <a:t> (UDT)</a:t>
            </a:r>
          </a:p>
          <a:p>
            <a:pPr lvl="1"/>
            <a:r>
              <a:rPr lang="hu-HU" dirty="0" err="1" smtClean="0"/>
              <a:t>Use</a:t>
            </a:r>
            <a:r>
              <a:rPr lang="hu-HU" dirty="0" smtClean="0"/>
              <a:t> parallel </a:t>
            </a:r>
            <a:r>
              <a:rPr lang="hu-HU" dirty="0" err="1" smtClean="0"/>
              <a:t>transfer</a:t>
            </a:r>
            <a:r>
              <a:rPr lang="hu-HU" dirty="0" smtClean="0"/>
              <a:t> </a:t>
            </a:r>
            <a:r>
              <a:rPr lang="hu-HU" dirty="0" err="1" smtClean="0"/>
              <a:t>threads</a:t>
            </a:r>
            <a:endParaRPr lang="hu-HU" dirty="0" smtClean="0"/>
          </a:p>
          <a:p>
            <a:r>
              <a:rPr lang="hu-HU" dirty="0" err="1" smtClean="0"/>
              <a:t>Error</a:t>
            </a:r>
            <a:r>
              <a:rPr lang="hu-HU" dirty="0" smtClean="0"/>
              <a:t> </a:t>
            </a:r>
            <a:r>
              <a:rPr lang="hu-HU" dirty="0" err="1" smtClean="0"/>
              <a:t>correction</a:t>
            </a:r>
            <a:r>
              <a:rPr lang="hu-HU" dirty="0" smtClean="0"/>
              <a:t> </a:t>
            </a:r>
            <a:r>
              <a:rPr lang="hu-HU" dirty="0" err="1" smtClean="0"/>
              <a:t>code</a:t>
            </a:r>
            <a:r>
              <a:rPr lang="hu-HU" dirty="0" smtClean="0"/>
              <a:t> is </a:t>
            </a:r>
            <a:r>
              <a:rPr lang="hu-HU" dirty="0" err="1" smtClean="0"/>
              <a:t>weak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fail</a:t>
            </a:r>
            <a:r>
              <a:rPr lang="hu-HU" dirty="0" smtClean="0"/>
              <a:t> </a:t>
            </a:r>
            <a:r>
              <a:rPr lang="hu-HU" dirty="0" err="1" smtClean="0"/>
              <a:t>easily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transfering</a:t>
            </a:r>
            <a:r>
              <a:rPr lang="hu-HU" dirty="0" smtClean="0"/>
              <a:t> </a:t>
            </a:r>
            <a:r>
              <a:rPr lang="hu-HU" dirty="0" err="1" smtClean="0"/>
              <a:t>terabytes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endParaRPr lang="hu-HU" dirty="0" smtClean="0"/>
          </a:p>
          <a:p>
            <a:r>
              <a:rPr lang="hu-HU" dirty="0" err="1" smtClean="0"/>
              <a:t>Database</a:t>
            </a:r>
            <a:r>
              <a:rPr lang="hu-HU" dirty="0" smtClean="0"/>
              <a:t> servers </a:t>
            </a:r>
            <a:r>
              <a:rPr lang="hu-HU" dirty="0" err="1" smtClean="0"/>
              <a:t>don’t</a:t>
            </a:r>
            <a:r>
              <a:rPr lang="hu-HU" dirty="0" smtClean="0"/>
              <a:t> </a:t>
            </a:r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support</a:t>
            </a:r>
            <a:r>
              <a:rPr lang="hu-HU" dirty="0" smtClean="0"/>
              <a:t> </a:t>
            </a:r>
            <a:r>
              <a:rPr lang="hu-HU" dirty="0" err="1" smtClean="0"/>
              <a:t>special</a:t>
            </a:r>
            <a:r>
              <a:rPr lang="hu-HU" dirty="0" smtClean="0"/>
              <a:t> </a:t>
            </a:r>
            <a:r>
              <a:rPr lang="hu-HU" dirty="0" err="1" smtClean="0"/>
              <a:t>protocols</a:t>
            </a:r>
            <a:endParaRPr lang="hu-HU" dirty="0" smtClean="0"/>
          </a:p>
          <a:p>
            <a:pPr lvl="1"/>
            <a:r>
              <a:rPr lang="hu-HU" dirty="0" smtClean="0"/>
              <a:t>TCP/IP is </a:t>
            </a:r>
            <a:r>
              <a:rPr lang="hu-HU" dirty="0" err="1" smtClean="0"/>
              <a:t>still</a:t>
            </a:r>
            <a:r>
              <a:rPr lang="hu-HU" dirty="0" smtClean="0"/>
              <a:t> </a:t>
            </a:r>
            <a:r>
              <a:rPr lang="hu-HU" dirty="0" err="1" smtClean="0"/>
              <a:t>widely</a:t>
            </a:r>
            <a:r>
              <a:rPr lang="hu-HU" dirty="0" smtClean="0"/>
              <a:t>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centers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539082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Traditional</a:t>
            </a:r>
            <a:r>
              <a:rPr lang="hu-HU" dirty="0" smtClean="0"/>
              <a:t> </a:t>
            </a:r>
            <a:r>
              <a:rPr lang="hu-HU" dirty="0" err="1" smtClean="0"/>
              <a:t>clusters</a:t>
            </a:r>
            <a:r>
              <a:rPr lang="hu-HU" dirty="0" smtClean="0"/>
              <a:t> and </a:t>
            </a:r>
            <a:r>
              <a:rPr lang="hu-HU" dirty="0" err="1" smtClean="0"/>
              <a:t>clouds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 smtClean="0"/>
              <a:t>compute</a:t>
            </a:r>
            <a:r>
              <a:rPr lang="hu-HU" dirty="0" smtClean="0"/>
              <a:t> </a:t>
            </a:r>
            <a:r>
              <a:rPr lang="hu-HU" dirty="0" err="1" smtClean="0"/>
              <a:t>cluster</a:t>
            </a:r>
            <a:r>
              <a:rPr lang="hu-HU" dirty="0" smtClean="0"/>
              <a:t> (HPC, </a:t>
            </a:r>
            <a:r>
              <a:rPr lang="hu-HU" dirty="0" err="1" smtClean="0"/>
              <a:t>beowulf</a:t>
            </a:r>
            <a:r>
              <a:rPr lang="hu-HU" dirty="0" smtClean="0"/>
              <a:t>)</a:t>
            </a:r>
          </a:p>
          <a:p>
            <a:pPr lvl="1"/>
            <a:r>
              <a:rPr lang="hu-HU" dirty="0" smtClean="0"/>
              <a:t>Almost </a:t>
            </a:r>
            <a:r>
              <a:rPr lang="hu-HU" dirty="0" err="1" smtClean="0"/>
              <a:t>identical</a:t>
            </a:r>
            <a:r>
              <a:rPr lang="hu-HU" dirty="0" smtClean="0"/>
              <a:t> hardware</a:t>
            </a:r>
          </a:p>
          <a:p>
            <a:pPr lvl="1"/>
            <a:r>
              <a:rPr lang="hu-HU" dirty="0" err="1" smtClean="0"/>
              <a:t>Nodes</a:t>
            </a:r>
            <a:r>
              <a:rPr lang="hu-HU" dirty="0" smtClean="0"/>
              <a:t> </a:t>
            </a:r>
            <a:r>
              <a:rPr lang="hu-HU" dirty="0" err="1" smtClean="0"/>
              <a:t>optimized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CPU, no IO </a:t>
            </a:r>
            <a:r>
              <a:rPr lang="hu-HU" dirty="0" err="1" smtClean="0"/>
              <a:t>system</a:t>
            </a:r>
            <a:endParaRPr lang="hu-HU" dirty="0" smtClean="0"/>
          </a:p>
          <a:p>
            <a:pPr lvl="1"/>
            <a:r>
              <a:rPr lang="hu-HU" dirty="0" err="1" smtClean="0"/>
              <a:t>Centralized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available</a:t>
            </a:r>
            <a:r>
              <a:rPr lang="hu-HU" dirty="0" smtClean="0"/>
              <a:t> over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endParaRPr lang="hu-HU" dirty="0" smtClean="0"/>
          </a:p>
          <a:p>
            <a:pPr lvl="1"/>
            <a:r>
              <a:rPr lang="hu-HU" dirty="0" err="1" smtClean="0"/>
              <a:t>Often</a:t>
            </a:r>
            <a:r>
              <a:rPr lang="hu-HU" dirty="0" smtClean="0"/>
              <a:t> </a:t>
            </a:r>
            <a:r>
              <a:rPr lang="hu-HU" dirty="0" err="1" smtClean="0"/>
              <a:t>blade</a:t>
            </a:r>
            <a:r>
              <a:rPr lang="hu-HU" dirty="0" smtClean="0"/>
              <a:t> servers</a:t>
            </a:r>
          </a:p>
          <a:p>
            <a:pPr lvl="1"/>
            <a:r>
              <a:rPr lang="hu-HU" dirty="0" err="1" smtClean="0"/>
              <a:t>High</a:t>
            </a:r>
            <a:r>
              <a:rPr lang="hu-HU" dirty="0" smtClean="0"/>
              <a:t> performance local </a:t>
            </a:r>
            <a:r>
              <a:rPr lang="hu-HU" dirty="0" err="1" smtClean="0"/>
              <a:t>network</a:t>
            </a:r>
            <a:r>
              <a:rPr lang="hu-HU" dirty="0" smtClean="0"/>
              <a:t>, MPI</a:t>
            </a:r>
          </a:p>
          <a:p>
            <a:pPr lvl="1"/>
            <a:endParaRPr lang="hu-HU" dirty="0"/>
          </a:p>
          <a:p>
            <a:r>
              <a:rPr lang="hu-HU" dirty="0" err="1" smtClean="0"/>
              <a:t>Compute</a:t>
            </a:r>
            <a:r>
              <a:rPr lang="hu-HU" dirty="0" smtClean="0"/>
              <a:t> </a:t>
            </a:r>
            <a:r>
              <a:rPr lang="hu-HU" dirty="0" err="1" smtClean="0"/>
              <a:t>cloud</a:t>
            </a:r>
            <a:endParaRPr lang="hu-HU" dirty="0" smtClean="0"/>
          </a:p>
          <a:p>
            <a:pPr lvl="1"/>
            <a:r>
              <a:rPr lang="hu-HU" dirty="0" err="1" smtClean="0"/>
              <a:t>Loose</a:t>
            </a:r>
            <a:r>
              <a:rPr lang="hu-HU" dirty="0" smtClean="0"/>
              <a:t> </a:t>
            </a:r>
            <a:r>
              <a:rPr lang="hu-HU" dirty="0" err="1" smtClean="0"/>
              <a:t>array</a:t>
            </a:r>
            <a:r>
              <a:rPr lang="hu-HU" dirty="0" smtClean="0"/>
              <a:t> of </a:t>
            </a:r>
            <a:r>
              <a:rPr lang="hu-HU" dirty="0" err="1" smtClean="0"/>
              <a:t>host</a:t>
            </a:r>
            <a:r>
              <a:rPr lang="hu-HU" dirty="0" smtClean="0"/>
              <a:t> </a:t>
            </a:r>
            <a:r>
              <a:rPr lang="hu-HU" dirty="0" err="1" smtClean="0"/>
              <a:t>machines</a:t>
            </a:r>
            <a:r>
              <a:rPr lang="hu-HU" dirty="0" smtClean="0"/>
              <a:t> </a:t>
            </a:r>
            <a:r>
              <a:rPr lang="hu-HU" dirty="0" err="1" smtClean="0"/>
              <a:t>serving</a:t>
            </a:r>
            <a:r>
              <a:rPr lang="hu-HU" dirty="0" smtClean="0"/>
              <a:t> </a:t>
            </a:r>
            <a:r>
              <a:rPr lang="hu-HU" dirty="0" err="1" smtClean="0"/>
              <a:t>virtual</a:t>
            </a:r>
            <a:r>
              <a:rPr lang="hu-HU" dirty="0" smtClean="0"/>
              <a:t> </a:t>
            </a:r>
            <a:r>
              <a:rPr lang="hu-HU" dirty="0" err="1" smtClean="0"/>
              <a:t>machines</a:t>
            </a:r>
            <a:endParaRPr lang="hu-HU" dirty="0" smtClean="0"/>
          </a:p>
          <a:p>
            <a:pPr lvl="1"/>
            <a:r>
              <a:rPr lang="hu-HU" dirty="0" err="1" smtClean="0"/>
              <a:t>Users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r>
              <a:rPr lang="hu-HU" dirty="0" smtClean="0"/>
              <a:t> </a:t>
            </a:r>
            <a:r>
              <a:rPr lang="hu-HU" dirty="0" err="1" smtClean="0"/>
              <a:t>virtual</a:t>
            </a:r>
            <a:r>
              <a:rPr lang="hu-HU" dirty="0" smtClean="0"/>
              <a:t> </a:t>
            </a:r>
            <a:r>
              <a:rPr lang="hu-HU" dirty="0" err="1" smtClean="0"/>
              <a:t>machines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endParaRPr lang="hu-HU" dirty="0" smtClean="0"/>
          </a:p>
          <a:p>
            <a:pPr lvl="1"/>
            <a:r>
              <a:rPr lang="hu-HU" dirty="0" smtClean="0"/>
              <a:t>VM image </a:t>
            </a:r>
            <a:r>
              <a:rPr lang="hu-HU" dirty="0" err="1" smtClean="0"/>
              <a:t>customized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every</a:t>
            </a:r>
            <a:r>
              <a:rPr lang="hu-HU" dirty="0" smtClean="0"/>
              <a:t> </a:t>
            </a:r>
            <a:r>
              <a:rPr lang="hu-HU" dirty="0" err="1" smtClean="0"/>
              <a:t>user</a:t>
            </a:r>
            <a:endParaRPr lang="hu-HU" dirty="0" smtClean="0"/>
          </a:p>
          <a:p>
            <a:pPr lvl="1"/>
            <a:r>
              <a:rPr lang="hu-HU" dirty="0" smtClean="0"/>
              <a:t>5% </a:t>
            </a:r>
            <a:r>
              <a:rPr lang="hu-HU" dirty="0" err="1" smtClean="0"/>
              <a:t>overhead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virtualization</a:t>
            </a:r>
            <a:endParaRPr lang="hu-HU" dirty="0" smtClean="0"/>
          </a:p>
          <a:p>
            <a:pPr lvl="1"/>
            <a:r>
              <a:rPr lang="hu-HU" dirty="0" err="1" smtClean="0"/>
              <a:t>Virtual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among</a:t>
            </a:r>
            <a:r>
              <a:rPr lang="hu-HU" dirty="0" smtClean="0"/>
              <a:t> VM </a:t>
            </a:r>
            <a:r>
              <a:rPr lang="hu-HU" dirty="0" err="1" smtClean="0"/>
              <a:t>nodes</a:t>
            </a:r>
            <a:endParaRPr lang="hu-HU" dirty="0" smtClean="0"/>
          </a:p>
          <a:p>
            <a:pPr lvl="1"/>
            <a:r>
              <a:rPr lang="hu-HU" dirty="0" err="1" smtClean="0"/>
              <a:t>Centralized</a:t>
            </a:r>
            <a:r>
              <a:rPr lang="hu-HU" dirty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, </a:t>
            </a:r>
            <a:r>
              <a:rPr lang="hu-HU" dirty="0" err="1" smtClean="0"/>
              <a:t>available</a:t>
            </a:r>
            <a:r>
              <a:rPr lang="hu-HU" dirty="0" smtClean="0"/>
              <a:t> over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8915660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Data </a:t>
            </a:r>
            <a:r>
              <a:rPr lang="hu-HU" dirty="0" err="1" smtClean="0"/>
              <a:t>intensive</a:t>
            </a:r>
            <a:r>
              <a:rPr lang="hu-HU" dirty="0" smtClean="0"/>
              <a:t> </a:t>
            </a:r>
            <a:r>
              <a:rPr lang="hu-HU" dirty="0" err="1" smtClean="0"/>
              <a:t>cloud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smtClean="0"/>
              <a:t>Data is </a:t>
            </a:r>
            <a:r>
              <a:rPr lang="hu-HU" dirty="0" err="1" smtClean="0"/>
              <a:t>already</a:t>
            </a:r>
            <a:r>
              <a:rPr lang="hu-HU" dirty="0" smtClean="0"/>
              <a:t> </a:t>
            </a:r>
            <a:r>
              <a:rPr lang="hu-HU" dirty="0" err="1" smtClean="0"/>
              <a:t>somewhere</a:t>
            </a:r>
            <a:endParaRPr lang="hu-HU" dirty="0" smtClean="0"/>
          </a:p>
          <a:p>
            <a:r>
              <a:rPr lang="hu-HU" dirty="0" smtClean="0"/>
              <a:t>Servers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optimized</a:t>
            </a:r>
            <a:r>
              <a:rPr lang="hu-HU" dirty="0" smtClean="0"/>
              <a:t> IO </a:t>
            </a:r>
            <a:r>
              <a:rPr lang="hu-HU" dirty="0" err="1" smtClean="0"/>
              <a:t>system</a:t>
            </a:r>
            <a:r>
              <a:rPr lang="hu-HU" dirty="0" smtClean="0"/>
              <a:t> and </a:t>
            </a:r>
            <a:r>
              <a:rPr lang="hu-HU" dirty="0" err="1" smtClean="0"/>
              <a:t>network</a:t>
            </a:r>
            <a:endParaRPr lang="hu-HU" dirty="0" smtClean="0"/>
          </a:p>
          <a:p>
            <a:r>
              <a:rPr lang="hu-HU" dirty="0" err="1"/>
              <a:t>Move</a:t>
            </a:r>
            <a:r>
              <a:rPr lang="hu-HU" dirty="0"/>
              <a:t> </a:t>
            </a:r>
            <a:r>
              <a:rPr lang="hu-HU" dirty="0" err="1"/>
              <a:t>computation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, 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smtClean="0"/>
              <a:t>CPU!</a:t>
            </a:r>
          </a:p>
          <a:p>
            <a:endParaRPr lang="hu-HU" dirty="0" smtClean="0"/>
          </a:p>
          <a:p>
            <a:r>
              <a:rPr lang="hu-HU" dirty="0" smtClean="0"/>
              <a:t>SQL </a:t>
            </a:r>
            <a:r>
              <a:rPr lang="hu-HU" dirty="0" err="1" smtClean="0"/>
              <a:t>databases</a:t>
            </a:r>
            <a:endParaRPr lang="hu-HU" dirty="0" smtClean="0"/>
          </a:p>
          <a:p>
            <a:pPr lvl="1"/>
            <a:r>
              <a:rPr lang="hu-HU" dirty="0" err="1" smtClean="0"/>
              <a:t>Formulate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analysis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SQL </a:t>
            </a:r>
            <a:r>
              <a:rPr lang="hu-HU" dirty="0" err="1" smtClean="0"/>
              <a:t>language</a:t>
            </a:r>
            <a:endParaRPr lang="hu-HU" dirty="0"/>
          </a:p>
          <a:p>
            <a:pPr lvl="1"/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run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remote</a:t>
            </a:r>
            <a:r>
              <a:rPr lang="hu-HU" dirty="0" smtClean="0"/>
              <a:t> server</a:t>
            </a:r>
          </a:p>
          <a:p>
            <a:r>
              <a:rPr lang="hu-HU" dirty="0" err="1" smtClean="0"/>
              <a:t>Virtual</a:t>
            </a:r>
            <a:r>
              <a:rPr lang="hu-HU" dirty="0" smtClean="0"/>
              <a:t> </a:t>
            </a:r>
            <a:r>
              <a:rPr lang="hu-HU" dirty="0" err="1" smtClean="0"/>
              <a:t>Machines</a:t>
            </a:r>
            <a:r>
              <a:rPr lang="hu-HU" dirty="0" smtClean="0"/>
              <a:t>, </a:t>
            </a:r>
            <a:r>
              <a:rPr lang="hu-HU" dirty="0" err="1" smtClean="0"/>
              <a:t>Docker</a:t>
            </a:r>
            <a:r>
              <a:rPr lang="hu-HU" dirty="0" smtClean="0"/>
              <a:t> </a:t>
            </a:r>
            <a:r>
              <a:rPr lang="hu-HU" dirty="0" err="1" smtClean="0"/>
              <a:t>containers</a:t>
            </a:r>
            <a:endParaRPr lang="hu-HU" dirty="0" smtClean="0"/>
          </a:p>
          <a:p>
            <a:pPr lvl="1"/>
            <a:r>
              <a:rPr lang="hu-HU" dirty="0" err="1" smtClean="0"/>
              <a:t>Move</a:t>
            </a:r>
            <a:r>
              <a:rPr lang="hu-HU" dirty="0" smtClean="0"/>
              <a:t> </a:t>
            </a:r>
            <a:r>
              <a:rPr lang="hu-HU" dirty="0" err="1" smtClean="0"/>
              <a:t>any</a:t>
            </a:r>
            <a:r>
              <a:rPr lang="hu-HU" dirty="0" smtClean="0"/>
              <a:t> </a:t>
            </a:r>
            <a:r>
              <a:rPr lang="hu-HU" dirty="0" err="1" smtClean="0"/>
              <a:t>computation</a:t>
            </a:r>
            <a:r>
              <a:rPr lang="hu-HU" dirty="0" smtClean="0"/>
              <a:t> </a:t>
            </a:r>
            <a:r>
              <a:rPr lang="hu-HU" dirty="0" err="1" smtClean="0"/>
              <a:t>next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r>
              <a:rPr lang="hu-HU" dirty="0" err="1" smtClean="0"/>
              <a:t>Ipython</a:t>
            </a:r>
            <a:r>
              <a:rPr lang="hu-HU" dirty="0" smtClean="0"/>
              <a:t> </a:t>
            </a:r>
            <a:r>
              <a:rPr lang="hu-HU" dirty="0" err="1" smtClean="0"/>
              <a:t>notebooks</a:t>
            </a:r>
            <a:endParaRPr lang="hu-HU" dirty="0" smtClean="0"/>
          </a:p>
          <a:p>
            <a:pPr lvl="1"/>
            <a:r>
              <a:rPr lang="hu-HU" dirty="0" err="1" smtClean="0"/>
              <a:t>Run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docker</a:t>
            </a:r>
            <a:r>
              <a:rPr lang="hu-HU" dirty="0" smtClean="0"/>
              <a:t> </a:t>
            </a:r>
            <a:r>
              <a:rPr lang="hu-HU" dirty="0" err="1" smtClean="0"/>
              <a:t>containers</a:t>
            </a:r>
            <a:endParaRPr lang="hu-HU" dirty="0" smtClean="0"/>
          </a:p>
          <a:p>
            <a:pPr lvl="1"/>
            <a:r>
              <a:rPr lang="hu-HU" dirty="0" err="1" smtClean="0"/>
              <a:t>Lightweight</a:t>
            </a:r>
            <a:r>
              <a:rPr lang="hu-HU" dirty="0" smtClean="0"/>
              <a:t> </a:t>
            </a:r>
            <a:r>
              <a:rPr lang="hu-HU" dirty="0" err="1" smtClean="0"/>
              <a:t>virtualization</a:t>
            </a:r>
            <a:r>
              <a:rPr lang="hu-HU" dirty="0" smtClean="0"/>
              <a:t> and </a:t>
            </a:r>
            <a:r>
              <a:rPr lang="hu-HU" dirty="0" err="1" smtClean="0"/>
              <a:t>direct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endParaRPr lang="hu-HU" dirty="0" smtClean="0"/>
          </a:p>
          <a:p>
            <a:pPr lvl="1"/>
            <a:endParaRPr lang="hu-HU" dirty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9201782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Power</a:t>
            </a:r>
            <a:r>
              <a:rPr lang="hu-HU" dirty="0" smtClean="0"/>
              <a:t> </a:t>
            </a:r>
            <a:r>
              <a:rPr lang="hu-HU" dirty="0" err="1" smtClean="0"/>
              <a:t>consumption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 smtClean="0"/>
              <a:t>power</a:t>
            </a:r>
            <a:r>
              <a:rPr lang="hu-HU" dirty="0" smtClean="0"/>
              <a:t> </a:t>
            </a:r>
            <a:r>
              <a:rPr lang="hu-HU" dirty="0" err="1" smtClean="0"/>
              <a:t>consumption</a:t>
            </a:r>
            <a:r>
              <a:rPr lang="hu-HU" dirty="0" smtClean="0"/>
              <a:t> of </a:t>
            </a:r>
            <a:r>
              <a:rPr lang="hu-HU" dirty="0" err="1" smtClean="0"/>
              <a:t>components</a:t>
            </a:r>
            <a:endParaRPr lang="hu-HU" dirty="0" smtClean="0"/>
          </a:p>
          <a:p>
            <a:pPr lvl="1"/>
            <a:r>
              <a:rPr lang="hu-HU" dirty="0" err="1" smtClean="0"/>
              <a:t>Base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: 	50-100 W</a:t>
            </a:r>
          </a:p>
          <a:p>
            <a:pPr lvl="1"/>
            <a:r>
              <a:rPr lang="hu-HU" dirty="0" smtClean="0"/>
              <a:t>CPU:		80-150 W </a:t>
            </a:r>
            <a:r>
              <a:rPr lang="hu-HU" dirty="0" err="1" smtClean="0"/>
              <a:t>each</a:t>
            </a:r>
            <a:endParaRPr lang="hu-HU" dirty="0" smtClean="0"/>
          </a:p>
          <a:p>
            <a:pPr lvl="1"/>
            <a:r>
              <a:rPr lang="hu-HU" dirty="0" smtClean="0"/>
              <a:t>HDD:		15 W </a:t>
            </a:r>
            <a:r>
              <a:rPr lang="hu-HU" dirty="0" err="1" smtClean="0"/>
              <a:t>each</a:t>
            </a:r>
            <a:endParaRPr lang="hu-HU" dirty="0" smtClean="0"/>
          </a:p>
          <a:p>
            <a:pPr lvl="1"/>
            <a:r>
              <a:rPr lang="hu-HU" dirty="0" smtClean="0"/>
              <a:t>SSD:		1-2 W </a:t>
            </a:r>
            <a:r>
              <a:rPr lang="hu-HU" dirty="0" err="1" smtClean="0"/>
              <a:t>each</a:t>
            </a:r>
            <a:endParaRPr lang="hu-HU" dirty="0" smtClean="0"/>
          </a:p>
          <a:p>
            <a:pPr lvl="1"/>
            <a:r>
              <a:rPr lang="hu-HU" dirty="0" smtClean="0"/>
              <a:t>GPU:		50-150 W </a:t>
            </a:r>
            <a:r>
              <a:rPr lang="hu-HU" dirty="0" err="1" smtClean="0"/>
              <a:t>each</a:t>
            </a:r>
            <a:endParaRPr lang="hu-HU" dirty="0" smtClean="0"/>
          </a:p>
          <a:p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server:		1.2 – 2 kW </a:t>
            </a:r>
            <a:r>
              <a:rPr lang="hu-HU" dirty="0" err="1" smtClean="0"/>
              <a:t>each</a:t>
            </a:r>
            <a:endParaRPr lang="hu-HU" dirty="0" smtClean="0"/>
          </a:p>
          <a:p>
            <a:r>
              <a:rPr lang="hu-HU" dirty="0" err="1" smtClean="0"/>
              <a:t>Dissipated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heat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92881074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Further</a:t>
            </a:r>
            <a:r>
              <a:rPr lang="hu-HU" dirty="0" smtClean="0"/>
              <a:t> </a:t>
            </a:r>
            <a:r>
              <a:rPr lang="hu-HU" dirty="0" err="1" smtClean="0"/>
              <a:t>problems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/>
              <a:t>Cooling</a:t>
            </a:r>
            <a:r>
              <a:rPr lang="hu-HU" dirty="0"/>
              <a:t> </a:t>
            </a:r>
            <a:r>
              <a:rPr lang="hu-HU" dirty="0" err="1"/>
              <a:t>system</a:t>
            </a:r>
            <a:endParaRPr lang="hu-HU" dirty="0" smtClean="0"/>
          </a:p>
          <a:p>
            <a:pPr lvl="1"/>
            <a:r>
              <a:rPr lang="hu-HU" dirty="0" err="1" smtClean="0"/>
              <a:t>Power</a:t>
            </a:r>
            <a:r>
              <a:rPr lang="hu-HU" dirty="0" smtClean="0"/>
              <a:t> </a:t>
            </a:r>
            <a:r>
              <a:rPr lang="hu-HU" dirty="0" err="1"/>
              <a:t>consumption</a:t>
            </a:r>
            <a:r>
              <a:rPr lang="hu-HU" dirty="0"/>
              <a:t> </a:t>
            </a:r>
            <a:r>
              <a:rPr lang="hu-HU" dirty="0" err="1"/>
              <a:t>equal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smtClean="0"/>
              <a:t>servers</a:t>
            </a:r>
          </a:p>
          <a:p>
            <a:pPr lvl="1"/>
            <a:r>
              <a:rPr lang="hu-HU" dirty="0" err="1" smtClean="0"/>
              <a:t>Noisy</a:t>
            </a:r>
            <a:r>
              <a:rPr lang="hu-HU" dirty="0" smtClean="0"/>
              <a:t>, server </a:t>
            </a:r>
            <a:r>
              <a:rPr lang="hu-HU" dirty="0" err="1" smtClean="0"/>
              <a:t>room</a:t>
            </a:r>
            <a:r>
              <a:rPr lang="hu-HU" dirty="0" smtClean="0"/>
              <a:t> </a:t>
            </a:r>
            <a:r>
              <a:rPr lang="hu-HU" dirty="0" err="1" smtClean="0"/>
              <a:t>requires</a:t>
            </a:r>
            <a:r>
              <a:rPr lang="hu-HU" dirty="0" smtClean="0"/>
              <a:t> </a:t>
            </a:r>
            <a:r>
              <a:rPr lang="hu-HU" dirty="0" err="1" smtClean="0"/>
              <a:t>acoustic</a:t>
            </a:r>
            <a:r>
              <a:rPr lang="hu-HU" dirty="0" smtClean="0"/>
              <a:t> </a:t>
            </a:r>
            <a:r>
              <a:rPr lang="hu-HU" dirty="0" err="1" smtClean="0"/>
              <a:t>isolation</a:t>
            </a:r>
            <a:endParaRPr lang="hu-HU" dirty="0"/>
          </a:p>
          <a:p>
            <a:pPr lvl="1"/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cooling</a:t>
            </a:r>
            <a:r>
              <a:rPr lang="hu-HU" dirty="0" smtClean="0"/>
              <a:t> </a:t>
            </a:r>
            <a:r>
              <a:rPr lang="hu-HU" dirty="0" err="1" smtClean="0"/>
              <a:t>solutions</a:t>
            </a:r>
            <a:endParaRPr lang="hu-HU" dirty="0" smtClean="0"/>
          </a:p>
          <a:p>
            <a:pPr lvl="2"/>
            <a:r>
              <a:rPr lang="hu-HU" dirty="0" err="1" smtClean="0"/>
              <a:t>Liquid</a:t>
            </a:r>
            <a:r>
              <a:rPr lang="hu-HU" dirty="0" smtClean="0"/>
              <a:t> </a:t>
            </a:r>
            <a:r>
              <a:rPr lang="hu-HU" dirty="0" err="1" smtClean="0"/>
              <a:t>cooling</a:t>
            </a:r>
            <a:endParaRPr lang="hu-HU" dirty="0" smtClean="0"/>
          </a:p>
          <a:p>
            <a:pPr lvl="2"/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cooling</a:t>
            </a:r>
            <a:r>
              <a:rPr lang="hu-HU" dirty="0" smtClean="0"/>
              <a:t> </a:t>
            </a:r>
            <a:r>
              <a:rPr lang="hu-HU" dirty="0" err="1" smtClean="0"/>
              <a:t>water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heating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winter</a:t>
            </a:r>
            <a:endParaRPr lang="hu-HU" dirty="0" smtClean="0"/>
          </a:p>
          <a:p>
            <a:pPr lvl="2"/>
            <a:r>
              <a:rPr lang="hu-HU" dirty="0" err="1" smtClean="0"/>
              <a:t>Green</a:t>
            </a:r>
            <a:r>
              <a:rPr lang="hu-HU" dirty="0" smtClean="0"/>
              <a:t> servers</a:t>
            </a:r>
          </a:p>
          <a:p>
            <a:pPr lvl="2"/>
            <a:endParaRPr lang="hu-HU" dirty="0"/>
          </a:p>
          <a:p>
            <a:r>
              <a:rPr lang="hu-HU" dirty="0" err="1" smtClean="0"/>
              <a:t>Environmental</a:t>
            </a:r>
            <a:r>
              <a:rPr lang="hu-HU" dirty="0" smtClean="0"/>
              <a:t> </a:t>
            </a:r>
            <a:r>
              <a:rPr lang="hu-HU" dirty="0" err="1" smtClean="0"/>
              <a:t>impact</a:t>
            </a:r>
            <a:endParaRPr lang="hu-HU" dirty="0" smtClean="0"/>
          </a:p>
          <a:p>
            <a:pPr lvl="1"/>
            <a:r>
              <a:rPr lang="hu-HU" dirty="0" err="1" smtClean="0"/>
              <a:t>Typical</a:t>
            </a:r>
            <a:r>
              <a:rPr lang="hu-HU" dirty="0" smtClean="0"/>
              <a:t> server life </a:t>
            </a:r>
            <a:r>
              <a:rPr lang="hu-HU" dirty="0" err="1" smtClean="0"/>
              <a:t>span</a:t>
            </a:r>
            <a:r>
              <a:rPr lang="hu-HU" dirty="0" smtClean="0"/>
              <a:t>: 5 </a:t>
            </a:r>
            <a:r>
              <a:rPr lang="hu-HU" dirty="0" err="1" smtClean="0"/>
              <a:t>years</a:t>
            </a:r>
            <a:endParaRPr lang="hu-HU" dirty="0" smtClean="0"/>
          </a:p>
          <a:p>
            <a:pPr lvl="1"/>
            <a:r>
              <a:rPr lang="hu-HU" dirty="0" err="1" smtClean="0"/>
              <a:t>After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r>
              <a:rPr lang="hu-HU" dirty="0" smtClean="0"/>
              <a:t> a computer is </a:t>
            </a:r>
            <a:r>
              <a:rPr lang="hu-HU" dirty="0" err="1" smtClean="0"/>
              <a:t>hazardous</a:t>
            </a:r>
            <a:r>
              <a:rPr lang="hu-HU" dirty="0" smtClean="0"/>
              <a:t> </a:t>
            </a:r>
            <a:r>
              <a:rPr lang="hu-HU" dirty="0" err="1" smtClean="0"/>
              <a:t>waste</a:t>
            </a:r>
            <a:endParaRPr lang="hu-HU" dirty="0" smtClean="0"/>
          </a:p>
          <a:p>
            <a:pPr lvl="1"/>
            <a:r>
              <a:rPr lang="hu-HU" dirty="0" err="1" smtClean="0"/>
              <a:t>Abundant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rare</a:t>
            </a:r>
            <a:r>
              <a:rPr lang="hu-HU" dirty="0" smtClean="0"/>
              <a:t> </a:t>
            </a:r>
            <a:r>
              <a:rPr lang="hu-HU" dirty="0" err="1" smtClean="0"/>
              <a:t>materials</a:t>
            </a:r>
            <a:endParaRPr lang="hu-HU" dirty="0" smtClean="0"/>
          </a:p>
          <a:p>
            <a:pPr lvl="1"/>
            <a:r>
              <a:rPr lang="hu-HU" dirty="0" err="1" smtClean="0"/>
              <a:t>Batteries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1463459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10. </a:t>
            </a:r>
            <a:r>
              <a:rPr lang="hu-HU" dirty="0" err="1" smtClean="0"/>
              <a:t>Databases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/>
              <a:t>Relational</a:t>
            </a:r>
            <a:r>
              <a:rPr lang="hu-HU" dirty="0"/>
              <a:t> </a:t>
            </a:r>
            <a:r>
              <a:rPr lang="hu-HU" dirty="0" err="1"/>
              <a:t>Database</a:t>
            </a:r>
            <a:r>
              <a:rPr lang="hu-HU" dirty="0"/>
              <a:t>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319248846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Database</a:t>
            </a:r>
            <a:r>
              <a:rPr lang="hu-HU" dirty="0" smtClean="0"/>
              <a:t> Server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Dedicated</a:t>
            </a:r>
            <a:r>
              <a:rPr lang="hu-HU" dirty="0" smtClean="0"/>
              <a:t> Server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 smtClean="0"/>
          </a:p>
          <a:p>
            <a:pPr lvl="1"/>
            <a:r>
              <a:rPr lang="hu-HU" dirty="0" err="1" smtClean="0"/>
              <a:t>Optimized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, IO,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configuration</a:t>
            </a:r>
            <a:endParaRPr lang="hu-HU" dirty="0" smtClean="0"/>
          </a:p>
          <a:p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purpose</a:t>
            </a:r>
            <a:endParaRPr lang="hu-HU" dirty="0" smtClean="0"/>
          </a:p>
          <a:p>
            <a:pPr lvl="1"/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operating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+ </a:t>
            </a:r>
            <a:r>
              <a:rPr lang="hu-HU" dirty="0" err="1" smtClean="0"/>
              <a:t>database</a:t>
            </a:r>
            <a:endParaRPr lang="hu-HU" dirty="0" smtClean="0"/>
          </a:p>
          <a:p>
            <a:pPr lvl="1"/>
            <a:r>
              <a:rPr lang="hu-HU" dirty="0" err="1" smtClean="0"/>
              <a:t>Database</a:t>
            </a:r>
            <a:r>
              <a:rPr lang="hu-HU" dirty="0" smtClean="0"/>
              <a:t> server </a:t>
            </a:r>
            <a:r>
              <a:rPr lang="hu-HU" dirty="0" err="1" smtClean="0"/>
              <a:t>manages</a:t>
            </a:r>
            <a:r>
              <a:rPr lang="hu-HU" dirty="0" smtClean="0"/>
              <a:t> </a:t>
            </a:r>
            <a:r>
              <a:rPr lang="hu-HU" dirty="0" err="1" smtClean="0"/>
              <a:t>entire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endParaRPr lang="hu-HU" dirty="0" smtClean="0"/>
          </a:p>
          <a:p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purpose</a:t>
            </a:r>
            <a:r>
              <a:rPr lang="hu-HU" dirty="0" smtClean="0"/>
              <a:t> -&gt; </a:t>
            </a:r>
            <a:r>
              <a:rPr lang="hu-HU" dirty="0" err="1" smtClean="0"/>
              <a:t>virtual</a:t>
            </a:r>
            <a:r>
              <a:rPr lang="hu-HU" dirty="0" smtClean="0"/>
              <a:t> </a:t>
            </a:r>
            <a:r>
              <a:rPr lang="hu-HU" dirty="0" err="1" smtClean="0"/>
              <a:t>host</a:t>
            </a:r>
            <a:endParaRPr lang="hu-HU" dirty="0" smtClean="0"/>
          </a:p>
          <a:p>
            <a:pPr lvl="1"/>
            <a:r>
              <a:rPr lang="hu-HU" dirty="0" err="1" smtClean="0"/>
              <a:t>User</a:t>
            </a:r>
            <a:r>
              <a:rPr lang="hu-HU" dirty="0" smtClean="0"/>
              <a:t> </a:t>
            </a:r>
            <a:r>
              <a:rPr lang="hu-HU" dirty="0" err="1" smtClean="0"/>
              <a:t>processes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VM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docker</a:t>
            </a:r>
            <a:endParaRPr lang="hu-HU" dirty="0" smtClean="0"/>
          </a:p>
          <a:p>
            <a:pPr lvl="1"/>
            <a:r>
              <a:rPr lang="hu-HU" dirty="0" err="1" smtClean="0"/>
              <a:t>Move</a:t>
            </a:r>
            <a:r>
              <a:rPr lang="hu-HU" dirty="0" smtClean="0"/>
              <a:t> complex </a:t>
            </a:r>
            <a:r>
              <a:rPr lang="hu-HU" dirty="0" err="1" smtClean="0"/>
              <a:t>computations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nodes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4280851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Database</a:t>
            </a:r>
            <a:r>
              <a:rPr lang="hu-HU" dirty="0" smtClean="0"/>
              <a:t> server main </a:t>
            </a:r>
            <a:r>
              <a:rPr lang="hu-HU" dirty="0" err="1" smtClean="0"/>
              <a:t>operations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 err="1" smtClean="0"/>
              <a:t>Organized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/>
              <a:t>i</a:t>
            </a:r>
            <a:r>
              <a:rPr lang="hu-HU" dirty="0" err="1" smtClean="0"/>
              <a:t>n</a:t>
            </a:r>
            <a:r>
              <a:rPr lang="hu-HU" dirty="0" smtClean="0"/>
              <a:t> </a:t>
            </a:r>
            <a:r>
              <a:rPr lang="hu-HU" dirty="0" err="1" smtClean="0"/>
              <a:t>non-volatile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are</a:t>
            </a:r>
            <a:r>
              <a:rPr lang="hu-HU" dirty="0" smtClean="0"/>
              <a:t> indexed</a:t>
            </a:r>
          </a:p>
          <a:p>
            <a:r>
              <a:rPr lang="hu-HU" dirty="0" err="1" smtClean="0"/>
              <a:t>Execute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endParaRPr lang="hu-HU" dirty="0" smtClean="0"/>
          </a:p>
          <a:p>
            <a:pPr lvl="1"/>
            <a:r>
              <a:rPr lang="hu-HU" dirty="0" err="1" smtClean="0"/>
              <a:t>Optimize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r>
              <a:rPr lang="hu-HU" dirty="0" smtClean="0"/>
              <a:t>, IO and CPU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execution</a:t>
            </a:r>
            <a:endParaRPr lang="hu-HU" dirty="0" smtClean="0"/>
          </a:p>
          <a:p>
            <a:r>
              <a:rPr lang="hu-HU" dirty="0" smtClean="0"/>
              <a:t>Data </a:t>
            </a:r>
            <a:r>
              <a:rPr lang="hu-HU" dirty="0" err="1" smtClean="0"/>
              <a:t>modification</a:t>
            </a:r>
            <a:endParaRPr lang="hu-HU" dirty="0" smtClean="0"/>
          </a:p>
          <a:p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endParaRPr lang="hu-HU" dirty="0" smtClean="0"/>
          </a:p>
          <a:p>
            <a:pPr lvl="1"/>
            <a:r>
              <a:rPr lang="hu-HU" dirty="0" err="1" smtClean="0"/>
              <a:t>Long-running</a:t>
            </a:r>
            <a:r>
              <a:rPr lang="hu-HU" dirty="0" smtClean="0"/>
              <a:t>, </a:t>
            </a:r>
            <a:r>
              <a:rPr lang="hu-HU" dirty="0" err="1" smtClean="0"/>
              <a:t>concurrent</a:t>
            </a:r>
            <a:r>
              <a:rPr lang="hu-HU" dirty="0" smtClean="0"/>
              <a:t> </a:t>
            </a:r>
            <a:r>
              <a:rPr lang="hu-HU" dirty="0" err="1" smtClean="0"/>
              <a:t>execution</a:t>
            </a:r>
            <a:r>
              <a:rPr lang="hu-HU" dirty="0" smtClean="0"/>
              <a:t> of </a:t>
            </a:r>
            <a:r>
              <a:rPr lang="hu-HU" dirty="0" err="1" smtClean="0"/>
              <a:t>atomic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r>
              <a:rPr lang="hu-HU" dirty="0" err="1" smtClean="0"/>
              <a:t>Maintain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consistency</a:t>
            </a:r>
            <a:endParaRPr lang="hu-HU" dirty="0" smtClean="0"/>
          </a:p>
          <a:p>
            <a:r>
              <a:rPr lang="hu-HU" dirty="0" err="1" smtClean="0"/>
              <a:t>Durable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smtClean="0"/>
              <a:t>Must </a:t>
            </a:r>
            <a:r>
              <a:rPr lang="hu-HU" dirty="0" err="1" smtClean="0"/>
              <a:t>survive</a:t>
            </a:r>
            <a:r>
              <a:rPr lang="hu-HU" dirty="0" smtClean="0"/>
              <a:t> </a:t>
            </a:r>
            <a:r>
              <a:rPr lang="hu-HU" dirty="0" err="1" smtClean="0"/>
              <a:t>partial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crash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566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Geology, meteorology, </a:t>
            </a:r>
            <a:r>
              <a:rPr lang="en-US" noProof="0" dirty="0" err="1" smtClean="0"/>
              <a:t>oceonography</a:t>
            </a:r>
            <a:r>
              <a:rPr lang="en-US" noProof="0" dirty="0" smtClean="0"/>
              <a:t> etc.</a:t>
            </a:r>
            <a:endParaRPr lang="en-US" noProof="0" dirty="0"/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Geo-informatics Systems (GIS)</a:t>
            </a:r>
          </a:p>
          <a:p>
            <a:pPr lvl="1"/>
            <a:r>
              <a:rPr lang="en-US" noProof="0" dirty="0" smtClean="0"/>
              <a:t>Maps, data points on the map</a:t>
            </a:r>
          </a:p>
          <a:p>
            <a:r>
              <a:rPr lang="en-US" noProof="0" dirty="0" smtClean="0"/>
              <a:t>Raster databases</a:t>
            </a:r>
          </a:p>
          <a:p>
            <a:pPr lvl="1"/>
            <a:r>
              <a:rPr lang="en-US" noProof="0" dirty="0" smtClean="0"/>
              <a:t>Satellite images</a:t>
            </a:r>
          </a:p>
          <a:p>
            <a:pPr lvl="1"/>
            <a:endParaRPr lang="en-US" noProof="0" dirty="0" smtClean="0"/>
          </a:p>
          <a:p>
            <a:r>
              <a:rPr lang="en-US" noProof="0" dirty="0" err="1" smtClean="0"/>
              <a:t>Seizmology</a:t>
            </a:r>
            <a:endParaRPr lang="en-US" noProof="0" dirty="0" smtClean="0"/>
          </a:p>
          <a:p>
            <a:r>
              <a:rPr lang="en-US" noProof="0" dirty="0" err="1" smtClean="0"/>
              <a:t>Thunderstrike</a:t>
            </a:r>
            <a:r>
              <a:rPr lang="en-US" noProof="0" dirty="0" smtClean="0"/>
              <a:t> maps</a:t>
            </a:r>
          </a:p>
          <a:p>
            <a:r>
              <a:rPr lang="en-US" noProof="0" dirty="0" smtClean="0"/>
              <a:t>Ocean currents</a:t>
            </a:r>
          </a:p>
        </p:txBody>
      </p:sp>
    </p:spTree>
    <p:extLst>
      <p:ext uri="{BB962C8B-B14F-4D97-AF65-F5344CB8AC3E}">
        <p14:creationId xmlns:p14="http://schemas.microsoft.com/office/powerpoint/2010/main" val="217263454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Relational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Management Systems (RDBMS)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Originally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business </a:t>
            </a:r>
            <a:r>
              <a:rPr lang="hu-HU" dirty="0" err="1" smtClean="0"/>
              <a:t>applications</a:t>
            </a:r>
            <a:endParaRPr lang="hu-HU" dirty="0" smtClean="0"/>
          </a:p>
          <a:p>
            <a:r>
              <a:rPr lang="hu-HU" dirty="0" err="1" smtClean="0"/>
              <a:t>Relational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 smtClean="0"/>
          </a:p>
          <a:p>
            <a:pPr lvl="1"/>
            <a:r>
              <a:rPr lang="hu-HU" dirty="0" err="1" smtClean="0"/>
              <a:t>Tables</a:t>
            </a:r>
            <a:r>
              <a:rPr lang="hu-HU" dirty="0" smtClean="0"/>
              <a:t>, </a:t>
            </a:r>
            <a:r>
              <a:rPr lang="hu-HU" dirty="0" err="1" smtClean="0"/>
              <a:t>indices</a:t>
            </a:r>
            <a:r>
              <a:rPr lang="hu-HU" dirty="0" smtClean="0"/>
              <a:t>, </a:t>
            </a:r>
            <a:r>
              <a:rPr lang="hu-HU" dirty="0" err="1" smtClean="0"/>
              <a:t>joins</a:t>
            </a:r>
            <a:endParaRPr lang="hu-HU" dirty="0" smtClean="0"/>
          </a:p>
          <a:p>
            <a:r>
              <a:rPr lang="hu-HU" dirty="0" err="1" smtClean="0"/>
              <a:t>Data-oriented</a:t>
            </a:r>
            <a:r>
              <a:rPr lang="hu-HU" dirty="0" smtClean="0"/>
              <a:t> </a:t>
            </a:r>
            <a:r>
              <a:rPr lang="hu-HU" dirty="0" err="1" smtClean="0"/>
              <a:t>declarative</a:t>
            </a:r>
            <a:r>
              <a:rPr lang="hu-HU" dirty="0" smtClean="0"/>
              <a:t> </a:t>
            </a:r>
            <a:r>
              <a:rPr lang="hu-HU" dirty="0" err="1" smtClean="0"/>
              <a:t>language</a:t>
            </a:r>
            <a:r>
              <a:rPr lang="hu-HU" dirty="0" smtClean="0"/>
              <a:t>: SQL</a:t>
            </a:r>
          </a:p>
          <a:p>
            <a:pPr lvl="1"/>
            <a:r>
              <a:rPr lang="hu-HU" dirty="0" err="1" smtClean="0"/>
              <a:t>Structured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Language</a:t>
            </a:r>
            <a:endParaRPr lang="hu-HU" dirty="0" smtClean="0"/>
          </a:p>
          <a:p>
            <a:r>
              <a:rPr lang="hu-HU" dirty="0" smtClean="0"/>
              <a:t>Main </a:t>
            </a:r>
            <a:r>
              <a:rPr lang="hu-HU" dirty="0" err="1" smtClean="0"/>
              <a:t>product</a:t>
            </a:r>
            <a:r>
              <a:rPr lang="hu-HU" dirty="0" smtClean="0"/>
              <a:t> </a:t>
            </a:r>
            <a:r>
              <a:rPr lang="hu-HU" dirty="0" err="1" smtClean="0"/>
              <a:t>lines</a:t>
            </a:r>
            <a:endParaRPr lang="hu-HU" dirty="0" smtClean="0"/>
          </a:p>
          <a:p>
            <a:pPr lvl="1"/>
            <a:r>
              <a:rPr lang="hu-HU" dirty="0" smtClean="0"/>
              <a:t>Open </a:t>
            </a:r>
            <a:r>
              <a:rPr lang="hu-HU" dirty="0" err="1" smtClean="0"/>
              <a:t>source</a:t>
            </a:r>
            <a:r>
              <a:rPr lang="hu-HU" dirty="0" smtClean="0"/>
              <a:t>: </a:t>
            </a:r>
            <a:r>
              <a:rPr lang="hu-HU" dirty="0" err="1" smtClean="0"/>
              <a:t>MySQL</a:t>
            </a:r>
            <a:r>
              <a:rPr lang="hu-HU" dirty="0" smtClean="0"/>
              <a:t>, </a:t>
            </a:r>
            <a:r>
              <a:rPr lang="hu-HU" dirty="0" err="1" smtClean="0"/>
              <a:t>Postgres</a:t>
            </a:r>
            <a:endParaRPr lang="hu-HU" dirty="0" smtClean="0"/>
          </a:p>
          <a:p>
            <a:pPr lvl="1"/>
            <a:r>
              <a:rPr lang="hu-HU" dirty="0" smtClean="0"/>
              <a:t>Oracle</a:t>
            </a:r>
          </a:p>
          <a:p>
            <a:pPr lvl="1"/>
            <a:r>
              <a:rPr lang="hu-HU" dirty="0" smtClean="0"/>
              <a:t>Microsoft SQL Server</a:t>
            </a:r>
          </a:p>
          <a:p>
            <a:pPr lvl="1"/>
            <a:r>
              <a:rPr lang="hu-HU" dirty="0" smtClean="0"/>
              <a:t>IBM DB2</a:t>
            </a:r>
          </a:p>
          <a:p>
            <a:pPr lvl="1"/>
            <a:r>
              <a:rPr lang="hu-HU" dirty="0" smtClean="0"/>
              <a:t>SAP HANA</a:t>
            </a:r>
          </a:p>
          <a:p>
            <a:pPr lvl="1"/>
            <a:r>
              <a:rPr lang="hu-HU" dirty="0" err="1" smtClean="0"/>
              <a:t>SyBase</a:t>
            </a:r>
            <a:r>
              <a:rPr lang="hu-HU" dirty="0" smtClean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7335343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SQL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smtClean="0"/>
              <a:t>DATABASE</a:t>
            </a:r>
          </a:p>
          <a:p>
            <a:r>
              <a:rPr lang="hu-HU" dirty="0" smtClean="0"/>
              <a:t>TABLE</a:t>
            </a:r>
          </a:p>
          <a:p>
            <a:r>
              <a:rPr lang="hu-HU" dirty="0" smtClean="0"/>
              <a:t>VIEW</a:t>
            </a:r>
          </a:p>
          <a:p>
            <a:r>
              <a:rPr lang="hu-HU" dirty="0" smtClean="0"/>
              <a:t>SELECT</a:t>
            </a:r>
          </a:p>
          <a:p>
            <a:r>
              <a:rPr lang="hu-HU" dirty="0" smtClean="0"/>
              <a:t>TOP</a:t>
            </a:r>
          </a:p>
          <a:p>
            <a:r>
              <a:rPr lang="hu-HU" dirty="0" smtClean="0"/>
              <a:t>FROM</a:t>
            </a:r>
          </a:p>
          <a:p>
            <a:r>
              <a:rPr lang="hu-HU" dirty="0" smtClean="0"/>
              <a:t>INNER JOIN</a:t>
            </a:r>
          </a:p>
          <a:p>
            <a:r>
              <a:rPr lang="hu-HU" dirty="0" smtClean="0"/>
              <a:t>CROSS JOIN</a:t>
            </a:r>
          </a:p>
          <a:p>
            <a:r>
              <a:rPr lang="hu-HU" dirty="0" smtClean="0"/>
              <a:t>WHERE</a:t>
            </a:r>
          </a:p>
          <a:p>
            <a:r>
              <a:rPr lang="hu-HU" dirty="0" smtClean="0"/>
              <a:t>GROUP BY</a:t>
            </a:r>
          </a:p>
          <a:p>
            <a:r>
              <a:rPr lang="hu-HU" dirty="0" smtClean="0"/>
              <a:t>HAVING</a:t>
            </a:r>
          </a:p>
          <a:p>
            <a:r>
              <a:rPr lang="hu-HU" dirty="0" smtClean="0"/>
              <a:t>ORDER BY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smtClean="0"/>
              <a:t>INSERT, UPDATE, DELETE</a:t>
            </a:r>
          </a:p>
          <a:p>
            <a:r>
              <a:rPr lang="hu-HU" dirty="0" smtClean="0"/>
              <a:t>OUTER JOIN</a:t>
            </a:r>
          </a:p>
          <a:p>
            <a:r>
              <a:rPr lang="hu-HU" dirty="0" smtClean="0"/>
              <a:t>UNION, EXCEPT</a:t>
            </a:r>
          </a:p>
          <a:p>
            <a:r>
              <a:rPr lang="hu-HU" dirty="0" smtClean="0"/>
              <a:t>STORED PROCEDURE</a:t>
            </a:r>
          </a:p>
          <a:p>
            <a:r>
              <a:rPr lang="hu-HU" dirty="0" smtClean="0"/>
              <a:t>INDEX</a:t>
            </a:r>
          </a:p>
          <a:p>
            <a:r>
              <a:rPr lang="hu-HU" dirty="0" smtClean="0"/>
              <a:t>CLUSTERED INDEX</a:t>
            </a:r>
          </a:p>
          <a:p>
            <a:r>
              <a:rPr lang="hu-HU" dirty="0" smtClean="0"/>
              <a:t>READ UNCOMMITED</a:t>
            </a:r>
          </a:p>
          <a:p>
            <a:r>
              <a:rPr lang="hu-HU" dirty="0" smtClean="0"/>
              <a:t>SERIALIZABLE</a:t>
            </a:r>
          </a:p>
          <a:p>
            <a:r>
              <a:rPr lang="hu-HU" dirty="0" smtClean="0"/>
              <a:t>CURSOR</a:t>
            </a:r>
          </a:p>
          <a:p>
            <a:r>
              <a:rPr lang="hu-HU" dirty="0" smtClean="0"/>
              <a:t>FUNCTION</a:t>
            </a:r>
          </a:p>
          <a:p>
            <a:r>
              <a:rPr lang="hu-HU" dirty="0" smtClean="0"/>
              <a:t>CROSS APPLY</a:t>
            </a:r>
          </a:p>
          <a:p>
            <a:r>
              <a:rPr lang="hu-HU" dirty="0" smtClean="0"/>
              <a:t>FILE GROUP</a:t>
            </a:r>
          </a:p>
          <a:p>
            <a:r>
              <a:rPr lang="hu-HU" dirty="0" smtClean="0"/>
              <a:t>PARTITION FUNCTION</a:t>
            </a:r>
          </a:p>
          <a:p>
            <a:r>
              <a:rPr lang="hu-HU" dirty="0" smtClean="0"/>
              <a:t>JOIN HINT</a:t>
            </a:r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B5A2-BC10-43C1-8689-51B8E1658308}" type="slidenum">
              <a:rPr lang="hu-HU" smtClean="0"/>
              <a:pPr/>
              <a:t>121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23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Relational</a:t>
            </a:r>
            <a:r>
              <a:rPr lang="hu-HU" dirty="0" smtClean="0"/>
              <a:t> Data </a:t>
            </a:r>
            <a:r>
              <a:rPr lang="hu-HU" dirty="0" err="1" smtClean="0"/>
              <a:t>Model</a:t>
            </a:r>
            <a:endParaRPr lang="hu-HU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Set</a:t>
            </a:r>
            <a:endParaRPr lang="hu-HU" dirty="0" smtClean="0"/>
          </a:p>
          <a:p>
            <a:pPr lvl="1"/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of a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Tuple</a:t>
            </a:r>
            <a:r>
              <a:rPr lang="hu-HU" dirty="0" smtClean="0"/>
              <a:t> of </a:t>
            </a:r>
            <a:r>
              <a:rPr lang="hu-HU" dirty="0" err="1" smtClean="0"/>
              <a:t>columns</a:t>
            </a:r>
            <a:endParaRPr lang="hu-HU" dirty="0"/>
          </a:p>
          <a:p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err="1" smtClean="0"/>
              <a:t>Cartesian</a:t>
            </a:r>
            <a:r>
              <a:rPr lang="hu-HU" dirty="0" smtClean="0"/>
              <a:t> </a:t>
            </a:r>
            <a:r>
              <a:rPr lang="hu-HU" dirty="0" err="1" smtClean="0"/>
              <a:t>product</a:t>
            </a:r>
            <a:endParaRPr lang="hu-HU" dirty="0" smtClean="0"/>
          </a:p>
          <a:p>
            <a:pPr lvl="1"/>
            <a:r>
              <a:rPr lang="hu-HU" dirty="0" err="1" smtClean="0"/>
              <a:t>Selection</a:t>
            </a:r>
            <a:endParaRPr lang="hu-HU" dirty="0" smtClean="0"/>
          </a:p>
          <a:p>
            <a:pPr lvl="1"/>
            <a:r>
              <a:rPr lang="hu-HU" dirty="0" smtClean="0"/>
              <a:t>Projection</a:t>
            </a:r>
          </a:p>
          <a:p>
            <a:pPr lvl="1"/>
            <a:r>
              <a:rPr lang="hu-HU" dirty="0" smtClean="0"/>
              <a:t>Union, </a:t>
            </a:r>
            <a:r>
              <a:rPr lang="hu-HU" dirty="0" err="1" smtClean="0"/>
              <a:t>difference</a:t>
            </a:r>
            <a:endParaRPr lang="hu-HU" dirty="0" smtClean="0"/>
          </a:p>
          <a:p>
            <a:r>
              <a:rPr lang="hu-HU" dirty="0" err="1"/>
              <a:t>Schema</a:t>
            </a:r>
            <a:endParaRPr lang="hu-HU" dirty="0"/>
          </a:p>
          <a:p>
            <a:pPr lvl="1"/>
            <a:r>
              <a:rPr lang="hu-HU" dirty="0" err="1"/>
              <a:t>Constraints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which</a:t>
            </a:r>
            <a:r>
              <a:rPr lang="hu-HU" dirty="0"/>
              <a:t> </a:t>
            </a:r>
            <a:r>
              <a:rPr lang="hu-HU" dirty="0" err="1"/>
              <a:t>Cartesian</a:t>
            </a:r>
            <a:r>
              <a:rPr lang="hu-HU" dirty="0"/>
              <a:t> </a:t>
            </a:r>
            <a:r>
              <a:rPr lang="hu-HU" dirty="0" err="1"/>
              <a:t>products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sets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order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 smtClean="0"/>
              <a:t>taken</a:t>
            </a:r>
            <a:endParaRPr lang="hu-HU" dirty="0"/>
          </a:p>
          <a:p>
            <a:r>
              <a:rPr lang="hu-HU" dirty="0" err="1" smtClean="0"/>
              <a:t>Relation</a:t>
            </a:r>
            <a:endParaRPr lang="hu-HU" dirty="0" smtClean="0"/>
          </a:p>
          <a:p>
            <a:pPr lvl="1"/>
            <a:r>
              <a:rPr lang="hu-HU" dirty="0" err="1" smtClean="0"/>
              <a:t>Subset</a:t>
            </a:r>
            <a:r>
              <a:rPr lang="hu-HU" dirty="0" smtClean="0"/>
              <a:t> of a </a:t>
            </a:r>
            <a:r>
              <a:rPr lang="hu-HU" dirty="0" err="1" smtClean="0"/>
              <a:t>Cartesian</a:t>
            </a:r>
            <a:r>
              <a:rPr lang="hu-HU" dirty="0" smtClean="0"/>
              <a:t> </a:t>
            </a:r>
            <a:r>
              <a:rPr lang="hu-HU" dirty="0" err="1" smtClean="0"/>
              <a:t>product</a:t>
            </a:r>
            <a:endParaRPr lang="hu-HU" dirty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885630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Táblázat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54446"/>
              </p:ext>
            </p:extLst>
          </p:nvPr>
        </p:nvGraphicFramePr>
        <p:xfrm>
          <a:off x="3131840" y="4714885"/>
          <a:ext cx="2590019" cy="708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3829"/>
                <a:gridCol w="1078095"/>
                <a:gridCol w="1078095"/>
              </a:tblGrid>
              <a:tr h="236220">
                <a:tc>
                  <a:txBody>
                    <a:bodyPr/>
                    <a:lstStyle/>
                    <a:p>
                      <a:r>
                        <a:rPr lang="hu-HU" sz="1100" b="0" dirty="0" smtClean="0"/>
                        <a:t>R2</a:t>
                      </a:r>
                      <a:endParaRPr lang="hu-HU" sz="1100" b="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/>
                        <a:t>LastName</a:t>
                      </a:r>
                      <a:endParaRPr lang="hu-HU" sz="1100" b="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/>
                        <a:t>FirstName</a:t>
                      </a:r>
                      <a:endParaRPr lang="hu-HU" sz="1100" b="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1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Kovács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Géza</a:t>
                      </a:r>
                      <a:endParaRPr lang="hu-HU" sz="110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2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Szabó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Béla</a:t>
                      </a:r>
                      <a:endParaRPr lang="hu-HU" sz="1100" dirty="0"/>
                    </a:p>
                  </a:txBody>
                  <a:tcPr marT="34291" marB="34291"/>
                </a:tc>
              </a:tr>
            </a:tbl>
          </a:graphicData>
        </a:graphic>
      </p:graphicFrame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Relational</a:t>
            </a:r>
            <a:r>
              <a:rPr lang="hu-HU" dirty="0" smtClean="0"/>
              <a:t> algebra:</a:t>
            </a:r>
            <a:br>
              <a:rPr lang="hu-HU" dirty="0" smtClean="0"/>
            </a:b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schema</a:t>
            </a:r>
            <a:endParaRPr lang="hu-HU" dirty="0"/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236720"/>
              </p:ext>
            </p:extLst>
          </p:nvPr>
        </p:nvGraphicFramePr>
        <p:xfrm>
          <a:off x="1547664" y="2089539"/>
          <a:ext cx="1595576" cy="708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5879"/>
                <a:gridCol w="1139697"/>
              </a:tblGrid>
              <a:tr h="236220">
                <a:tc>
                  <a:txBody>
                    <a:bodyPr/>
                    <a:lstStyle/>
                    <a:p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/>
                        <a:t>LastName</a:t>
                      </a:r>
                      <a:endParaRPr lang="hu-HU" sz="1100" b="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1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Kovács</a:t>
                      </a:r>
                      <a:endParaRPr lang="hu-HU" sz="110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2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Szabó</a:t>
                      </a:r>
                      <a:endParaRPr lang="hu-HU" sz="1100" dirty="0"/>
                    </a:p>
                  </a:txBody>
                  <a:tcPr marT="34291" marB="34291"/>
                </a:tc>
              </a:tr>
            </a:tbl>
          </a:graphicData>
        </a:graphic>
      </p:graphicFrame>
      <p:graphicFrame>
        <p:nvGraphicFramePr>
          <p:cNvPr id="5" name="Tábláza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61272"/>
              </p:ext>
            </p:extLst>
          </p:nvPr>
        </p:nvGraphicFramePr>
        <p:xfrm>
          <a:off x="3714745" y="2089539"/>
          <a:ext cx="1500200" cy="708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051"/>
                <a:gridCol w="1125149"/>
              </a:tblGrid>
              <a:tr h="236220">
                <a:tc>
                  <a:txBody>
                    <a:bodyPr/>
                    <a:lstStyle/>
                    <a:p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/>
                        <a:t>FirstName</a:t>
                      </a:r>
                      <a:endParaRPr lang="hu-HU" sz="1100" b="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1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Géza</a:t>
                      </a:r>
                      <a:endParaRPr lang="hu-HU" sz="110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2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Béla</a:t>
                      </a:r>
                      <a:endParaRPr lang="hu-HU" sz="1100" dirty="0"/>
                    </a:p>
                  </a:txBody>
                  <a:tcPr marT="34291" marB="34291"/>
                </a:tc>
              </a:tr>
            </a:tbl>
          </a:graphicData>
        </a:graphic>
      </p:graphicFrame>
      <p:graphicFrame>
        <p:nvGraphicFramePr>
          <p:cNvPr id="6" name="Tábláza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91345"/>
              </p:ext>
            </p:extLst>
          </p:nvPr>
        </p:nvGraphicFramePr>
        <p:xfrm>
          <a:off x="2627783" y="3643315"/>
          <a:ext cx="3658730" cy="708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719"/>
                <a:gridCol w="1075337"/>
                <a:gridCol w="1075337"/>
                <a:gridCol w="1075337"/>
              </a:tblGrid>
              <a:tr h="236220">
                <a:tc>
                  <a:txBody>
                    <a:bodyPr/>
                    <a:lstStyle/>
                    <a:p>
                      <a:r>
                        <a:rPr lang="hu-HU" sz="1100" b="0" dirty="0" smtClean="0"/>
                        <a:t>R1</a:t>
                      </a:r>
                      <a:endParaRPr lang="hu-HU" sz="1100" b="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/>
                        <a:t>LastName</a:t>
                      </a:r>
                      <a:endParaRPr lang="hu-HU" sz="1100" b="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/>
                        <a:t>FirstName</a:t>
                      </a:r>
                      <a:endParaRPr lang="hu-HU" sz="1100" b="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/>
                        <a:t>Age</a:t>
                      </a:r>
                      <a:endParaRPr lang="hu-HU" sz="1100" b="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1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Kovács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Géza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42</a:t>
                      </a:r>
                      <a:endParaRPr lang="hu-HU" sz="110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2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Szabó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Béla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57</a:t>
                      </a:r>
                      <a:endParaRPr lang="hu-HU" sz="1100" dirty="0"/>
                    </a:p>
                  </a:txBody>
                  <a:tcPr marT="34291" marB="34291"/>
                </a:tc>
              </a:tr>
            </a:tbl>
          </a:graphicData>
        </a:graphic>
      </p:graphicFrame>
      <p:graphicFrame>
        <p:nvGraphicFramePr>
          <p:cNvPr id="8" name="Tábláza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994633"/>
              </p:ext>
            </p:extLst>
          </p:nvPr>
        </p:nvGraphicFramePr>
        <p:xfrm>
          <a:off x="5786447" y="2089539"/>
          <a:ext cx="1500200" cy="708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051"/>
                <a:gridCol w="1125149"/>
              </a:tblGrid>
              <a:tr h="236220">
                <a:tc>
                  <a:txBody>
                    <a:bodyPr/>
                    <a:lstStyle/>
                    <a:p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/>
                        <a:t>Age</a:t>
                      </a:r>
                      <a:endParaRPr lang="hu-HU" sz="1100" b="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1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42</a:t>
                      </a:r>
                      <a:endParaRPr lang="hu-HU" sz="110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2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57</a:t>
                      </a:r>
                      <a:endParaRPr lang="hu-HU" sz="1100" dirty="0"/>
                    </a:p>
                  </a:txBody>
                  <a:tcPr marT="34291" marB="34291"/>
                </a:tc>
              </a:tr>
            </a:tbl>
          </a:graphicData>
        </a:graphic>
      </p:graphicFrame>
      <p:grpSp>
        <p:nvGrpSpPr>
          <p:cNvPr id="3" name="Csoportba foglalás 49"/>
          <p:cNvGrpSpPr/>
          <p:nvPr/>
        </p:nvGrpSpPr>
        <p:grpSpPr>
          <a:xfrm>
            <a:off x="3214677" y="2303854"/>
            <a:ext cx="2500331" cy="321471"/>
            <a:chOff x="3214678" y="2143116"/>
            <a:chExt cx="2500330" cy="428628"/>
          </a:xfrm>
        </p:grpSpPr>
        <p:sp>
          <p:nvSpPr>
            <p:cNvPr id="7" name="Szorzás 6"/>
            <p:cNvSpPr/>
            <p:nvPr/>
          </p:nvSpPr>
          <p:spPr>
            <a:xfrm>
              <a:off x="3214678" y="2143116"/>
              <a:ext cx="428628" cy="428628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Szorzás 8"/>
            <p:cNvSpPr/>
            <p:nvPr/>
          </p:nvSpPr>
          <p:spPr>
            <a:xfrm>
              <a:off x="5286380" y="2143116"/>
              <a:ext cx="428628" cy="428628"/>
            </a:xfrm>
            <a:prstGeom prst="mathMultipl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0" name="Csoportba foglalás 50"/>
          <p:cNvGrpSpPr/>
          <p:nvPr/>
        </p:nvGrpSpPr>
        <p:grpSpPr>
          <a:xfrm>
            <a:off x="1571605" y="2893217"/>
            <a:ext cx="5786479" cy="696521"/>
            <a:chOff x="1571604" y="2928934"/>
            <a:chExt cx="5786478" cy="928694"/>
          </a:xfrm>
        </p:grpSpPr>
        <p:sp>
          <p:nvSpPr>
            <p:cNvPr id="11" name="Jobb oldali kapcsos zárójel 10"/>
            <p:cNvSpPr/>
            <p:nvPr/>
          </p:nvSpPr>
          <p:spPr>
            <a:xfrm rot="5400000">
              <a:off x="4214810" y="285728"/>
              <a:ext cx="500066" cy="5786478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12" name="Lefelé nyíl 11"/>
            <p:cNvSpPr/>
            <p:nvPr/>
          </p:nvSpPr>
          <p:spPr>
            <a:xfrm>
              <a:off x="4357686" y="3500438"/>
              <a:ext cx="214314" cy="3571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pSp>
        <p:nvGrpSpPr>
          <p:cNvPr id="13" name="Csoportba foglalás 51"/>
          <p:cNvGrpSpPr/>
          <p:nvPr/>
        </p:nvGrpSpPr>
        <p:grpSpPr>
          <a:xfrm>
            <a:off x="714348" y="2580855"/>
            <a:ext cx="4786347" cy="1387319"/>
            <a:chOff x="714348" y="2512454"/>
            <a:chExt cx="4786346" cy="1849757"/>
          </a:xfrm>
        </p:grpSpPr>
        <p:cxnSp>
          <p:nvCxnSpPr>
            <p:cNvPr id="14" name="Egyenes összekötő nyíllal 13"/>
            <p:cNvCxnSpPr>
              <a:stCxn id="17" idx="3"/>
            </p:cNvCxnSpPr>
            <p:nvPr/>
          </p:nvCxnSpPr>
          <p:spPr>
            <a:xfrm flipV="1">
              <a:off x="2559277" y="2512454"/>
              <a:ext cx="869715" cy="141887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Egyenes összekötő nyíllal 15"/>
            <p:cNvCxnSpPr>
              <a:stCxn id="17" idx="3"/>
            </p:cNvCxnSpPr>
            <p:nvPr/>
          </p:nvCxnSpPr>
          <p:spPr>
            <a:xfrm flipV="1">
              <a:off x="2559277" y="2512454"/>
              <a:ext cx="2941417" cy="141887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Szövegdoboz 16"/>
            <p:cNvSpPr txBox="1"/>
            <p:nvPr/>
          </p:nvSpPr>
          <p:spPr>
            <a:xfrm>
              <a:off x="714348" y="3500437"/>
              <a:ext cx="184492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hu-HU" b="1" dirty="0" err="1" smtClean="0">
                  <a:solidFill>
                    <a:schemeClr val="accent2"/>
                  </a:solidFill>
                </a:rPr>
                <a:t>Cartesian</a:t>
              </a:r>
              <a:r>
                <a:rPr lang="hu-HU" b="1" dirty="0" smtClean="0">
                  <a:solidFill>
                    <a:schemeClr val="accent2"/>
                  </a:solidFill>
                </a:rPr>
                <a:t> </a:t>
              </a:r>
              <a:r>
                <a:rPr lang="hu-HU" b="1" dirty="0" err="1" smtClean="0">
                  <a:solidFill>
                    <a:schemeClr val="accent2"/>
                  </a:solidFill>
                </a:rPr>
                <a:t>product</a:t>
              </a:r>
              <a:endParaRPr lang="hu-HU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60" name="Lefelé nyíl 59"/>
          <p:cNvSpPr/>
          <p:nvPr/>
        </p:nvSpPr>
        <p:spPr>
          <a:xfrm>
            <a:off x="4357685" y="4393414"/>
            <a:ext cx="214315" cy="267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15" name="Csoportba foglalás 67"/>
          <p:cNvGrpSpPr/>
          <p:nvPr/>
        </p:nvGrpSpPr>
        <p:grpSpPr>
          <a:xfrm>
            <a:off x="2627784" y="3643315"/>
            <a:ext cx="5621401" cy="1768091"/>
            <a:chOff x="2627784" y="3714752"/>
            <a:chExt cx="5621401" cy="2357454"/>
          </a:xfrm>
        </p:grpSpPr>
        <p:sp>
          <p:nvSpPr>
            <p:cNvPr id="25" name="Téglalap 24"/>
            <p:cNvSpPr/>
            <p:nvPr/>
          </p:nvSpPr>
          <p:spPr>
            <a:xfrm>
              <a:off x="2627784" y="3714752"/>
              <a:ext cx="3643822" cy="928694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27" name="Egyenes összekötő nyíllal 26"/>
            <p:cNvCxnSpPr>
              <a:stCxn id="35" idx="1"/>
              <a:endCxn id="25" idx="3"/>
            </p:cNvCxnSpPr>
            <p:nvPr/>
          </p:nvCxnSpPr>
          <p:spPr>
            <a:xfrm flipH="1" flipV="1">
              <a:off x="6271606" y="4179100"/>
              <a:ext cx="1000132" cy="71056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Szövegdoboz 34"/>
            <p:cNvSpPr txBox="1"/>
            <p:nvPr/>
          </p:nvSpPr>
          <p:spPr>
            <a:xfrm>
              <a:off x="7271738" y="4643445"/>
              <a:ext cx="97744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 err="1" smtClean="0">
                  <a:solidFill>
                    <a:schemeClr val="accent3"/>
                  </a:solidFill>
                </a:rPr>
                <a:t>Relation</a:t>
              </a:r>
              <a:endParaRPr lang="hu-HU" b="1" dirty="0">
                <a:solidFill>
                  <a:schemeClr val="accent3"/>
                </a:solidFill>
              </a:endParaRPr>
            </a:p>
          </p:txBody>
        </p:sp>
        <p:sp>
          <p:nvSpPr>
            <p:cNvPr id="62" name="Téglalap 61"/>
            <p:cNvSpPr/>
            <p:nvPr/>
          </p:nvSpPr>
          <p:spPr>
            <a:xfrm>
              <a:off x="3131840" y="5143512"/>
              <a:ext cx="2568262" cy="928694"/>
            </a:xfrm>
            <a:prstGeom prst="rect">
              <a:avLst/>
            </a:prstGeom>
            <a:noFill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cxnSp>
          <p:nvCxnSpPr>
            <p:cNvPr id="64" name="Egyenes összekötő nyíllal 63"/>
            <p:cNvCxnSpPr/>
            <p:nvPr/>
          </p:nvCxnSpPr>
          <p:spPr>
            <a:xfrm rot="10800000" flipV="1">
              <a:off x="5700102" y="4828112"/>
              <a:ext cx="1571636" cy="74402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8" name="Csoportba foglalás 66"/>
          <p:cNvGrpSpPr/>
          <p:nvPr/>
        </p:nvGrpSpPr>
        <p:grpSpPr>
          <a:xfrm>
            <a:off x="4572001" y="3321838"/>
            <a:ext cx="3725740" cy="369332"/>
            <a:chOff x="4572001" y="3286124"/>
            <a:chExt cx="3725739" cy="492442"/>
          </a:xfrm>
        </p:grpSpPr>
        <p:sp>
          <p:nvSpPr>
            <p:cNvPr id="19" name="Szövegdoboz 18"/>
            <p:cNvSpPr txBox="1"/>
            <p:nvPr/>
          </p:nvSpPr>
          <p:spPr>
            <a:xfrm>
              <a:off x="7237834" y="3286124"/>
              <a:ext cx="1059906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 err="1" smtClean="0">
                  <a:solidFill>
                    <a:schemeClr val="accent2"/>
                  </a:solidFill>
                </a:rPr>
                <a:t>Selection</a:t>
              </a:r>
              <a:endParaRPr lang="hu-HU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21" name="Egyenes összekötő nyíllal 20"/>
            <p:cNvCxnSpPr>
              <a:stCxn id="19" idx="1"/>
            </p:cNvCxnSpPr>
            <p:nvPr/>
          </p:nvCxnSpPr>
          <p:spPr>
            <a:xfrm flipH="1" flipV="1">
              <a:off x="4572001" y="3441150"/>
              <a:ext cx="2665833" cy="91195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0" name="Csoportba foglalás 68"/>
          <p:cNvGrpSpPr/>
          <p:nvPr/>
        </p:nvGrpSpPr>
        <p:grpSpPr>
          <a:xfrm flipH="1">
            <a:off x="714348" y="4384302"/>
            <a:ext cx="3357587" cy="369332"/>
            <a:chOff x="4870223" y="3286124"/>
            <a:chExt cx="3907381" cy="492442"/>
          </a:xfrm>
        </p:grpSpPr>
        <p:sp>
          <p:nvSpPr>
            <p:cNvPr id="70" name="Szövegdoboz 69"/>
            <p:cNvSpPr txBox="1"/>
            <p:nvPr/>
          </p:nvSpPr>
          <p:spPr>
            <a:xfrm>
              <a:off x="7422437" y="3286124"/>
              <a:ext cx="1355167" cy="492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b="1" dirty="0" smtClean="0">
                  <a:solidFill>
                    <a:schemeClr val="accent2"/>
                  </a:solidFill>
                </a:rPr>
                <a:t>Projection</a:t>
              </a:r>
              <a:endParaRPr lang="hu-HU" b="1" dirty="0">
                <a:solidFill>
                  <a:schemeClr val="accent2"/>
                </a:solidFill>
              </a:endParaRPr>
            </a:p>
          </p:txBody>
        </p:sp>
        <p:cxnSp>
          <p:nvCxnSpPr>
            <p:cNvPr id="71" name="Egyenes összekötő nyíllal 70"/>
            <p:cNvCxnSpPr/>
            <p:nvPr/>
          </p:nvCxnSpPr>
          <p:spPr>
            <a:xfrm flipH="1">
              <a:off x="4870223" y="3452542"/>
              <a:ext cx="2267219" cy="6003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76" name="Dia számának helye 7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B5A2-BC10-43C1-8689-51B8E1658308}" type="slidenum">
              <a:rPr lang="hu-HU" smtClean="0"/>
              <a:pPr/>
              <a:t>123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0462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Relational</a:t>
            </a:r>
            <a:r>
              <a:rPr lang="hu-HU" dirty="0"/>
              <a:t> algebra:</a:t>
            </a:r>
            <a:br>
              <a:rPr lang="hu-HU" dirty="0"/>
            </a:br>
            <a:r>
              <a:rPr lang="hu-HU" dirty="0" err="1"/>
              <a:t>product</a:t>
            </a:r>
            <a:r>
              <a:rPr lang="hu-HU" dirty="0"/>
              <a:t> of </a:t>
            </a:r>
            <a:r>
              <a:rPr lang="hu-HU" dirty="0" err="1"/>
              <a:t>tables</a:t>
            </a:r>
            <a:endParaRPr lang="hu-HU" dirty="0"/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077485"/>
              </p:ext>
            </p:extLst>
          </p:nvPr>
        </p:nvGraphicFramePr>
        <p:xfrm>
          <a:off x="827583" y="2364407"/>
          <a:ext cx="3672980" cy="708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405"/>
                <a:gridCol w="1079525"/>
                <a:gridCol w="1079525"/>
                <a:gridCol w="1079525"/>
              </a:tblGrid>
              <a:tr h="236220">
                <a:tc>
                  <a:txBody>
                    <a:bodyPr/>
                    <a:lstStyle/>
                    <a:p>
                      <a:r>
                        <a:rPr lang="hu-HU" sz="1100" b="0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u-HU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>
                          <a:solidFill>
                            <a:schemeClr val="bg1"/>
                          </a:solidFill>
                        </a:rPr>
                        <a:t>LastName</a:t>
                      </a:r>
                      <a:endParaRPr lang="hu-HU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>
                          <a:solidFill>
                            <a:schemeClr val="bg1"/>
                          </a:solidFill>
                        </a:rPr>
                        <a:t>FirstName</a:t>
                      </a:r>
                      <a:endParaRPr lang="hu-HU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hu-HU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1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Kovács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Géza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42</a:t>
                      </a:r>
                      <a:endParaRPr lang="hu-HU" sz="110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2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Szabó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Béla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57</a:t>
                      </a:r>
                      <a:endParaRPr lang="hu-HU" sz="1100" dirty="0"/>
                    </a:p>
                  </a:txBody>
                  <a:tcPr marT="34291" marB="34291"/>
                </a:tc>
              </a:tr>
            </a:tbl>
          </a:graphicData>
        </a:graphic>
      </p:graphicFrame>
      <p:graphicFrame>
        <p:nvGraphicFramePr>
          <p:cNvPr id="5" name="Tábláza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5065169"/>
              </p:ext>
            </p:extLst>
          </p:nvPr>
        </p:nvGraphicFramePr>
        <p:xfrm>
          <a:off x="5500695" y="2314395"/>
          <a:ext cx="2522085" cy="94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2451"/>
                <a:gridCol w="1049817"/>
                <a:gridCol w="1049817"/>
              </a:tblGrid>
              <a:tr h="236220">
                <a:tc>
                  <a:txBody>
                    <a:bodyPr/>
                    <a:lstStyle/>
                    <a:p>
                      <a:r>
                        <a:rPr lang="hu-HU" sz="1100" b="0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u-HU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hu-HU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100" b="0" dirty="0" err="1" smtClean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hu-HU" sz="1100" b="0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1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1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Könyv 1</a:t>
                      </a:r>
                      <a:endParaRPr lang="hu-HU" sz="110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2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1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Könyv 2</a:t>
                      </a:r>
                      <a:endParaRPr lang="hu-HU" sz="110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3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2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Könyv 3</a:t>
                      </a:r>
                      <a:endParaRPr lang="hu-HU" sz="1100" dirty="0"/>
                    </a:p>
                  </a:txBody>
                  <a:tcPr marT="34291" marB="34291"/>
                </a:tc>
              </a:tr>
            </a:tbl>
          </a:graphicData>
        </a:graphic>
      </p:graphicFrame>
      <p:sp>
        <p:nvSpPr>
          <p:cNvPr id="6" name="Szorzás 5"/>
          <p:cNvSpPr/>
          <p:nvPr/>
        </p:nvSpPr>
        <p:spPr>
          <a:xfrm>
            <a:off x="4786315" y="2582287"/>
            <a:ext cx="428628" cy="321471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pSp>
        <p:nvGrpSpPr>
          <p:cNvPr id="3" name="Csoportba foglalás 6"/>
          <p:cNvGrpSpPr/>
          <p:nvPr/>
        </p:nvGrpSpPr>
        <p:grpSpPr>
          <a:xfrm>
            <a:off x="857225" y="3385965"/>
            <a:ext cx="7215239" cy="696521"/>
            <a:chOff x="857224" y="2928934"/>
            <a:chExt cx="7215238" cy="928694"/>
          </a:xfrm>
        </p:grpSpPr>
        <p:sp>
          <p:nvSpPr>
            <p:cNvPr id="8" name="Jobb oldali kapcsos zárójel 7"/>
            <p:cNvSpPr/>
            <p:nvPr/>
          </p:nvSpPr>
          <p:spPr>
            <a:xfrm rot="5400000">
              <a:off x="4214810" y="-428652"/>
              <a:ext cx="500066" cy="7215238"/>
            </a:xfrm>
            <a:prstGeom prst="rightBrac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sp>
          <p:nvSpPr>
            <p:cNvPr id="9" name="Lefelé nyíl 8"/>
            <p:cNvSpPr/>
            <p:nvPr/>
          </p:nvSpPr>
          <p:spPr>
            <a:xfrm>
              <a:off x="4357686" y="3500438"/>
              <a:ext cx="214314" cy="3571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</p:grpSp>
      <p:graphicFrame>
        <p:nvGraphicFramePr>
          <p:cNvPr id="10" name="Tábláza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907658"/>
              </p:ext>
            </p:extLst>
          </p:nvPr>
        </p:nvGraphicFramePr>
        <p:xfrm>
          <a:off x="2285985" y="4296799"/>
          <a:ext cx="4357719" cy="94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2573"/>
                <a:gridCol w="1452573"/>
                <a:gridCol w="1452573"/>
              </a:tblGrid>
              <a:tr h="236220">
                <a:tc>
                  <a:txBody>
                    <a:bodyPr/>
                    <a:lstStyle/>
                    <a:p>
                      <a:r>
                        <a:rPr lang="hu-HU" sz="1100" b="1" dirty="0" err="1" smtClean="0">
                          <a:solidFill>
                            <a:schemeClr val="bg1"/>
                          </a:solidFill>
                        </a:rPr>
                        <a:t>LastName</a:t>
                      </a:r>
                      <a:endParaRPr lang="hu-HU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100" b="1" dirty="0" err="1" smtClean="0">
                          <a:solidFill>
                            <a:schemeClr val="bg1"/>
                          </a:solidFill>
                        </a:rPr>
                        <a:t>FirstName</a:t>
                      </a:r>
                      <a:endParaRPr lang="hu-HU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100" b="1" dirty="0" err="1" smtClean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hu-HU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Kovács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Géza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Könyv</a:t>
                      </a:r>
                      <a:r>
                        <a:rPr lang="hu-HU" sz="1100" baseline="0" dirty="0" smtClean="0"/>
                        <a:t> 1</a:t>
                      </a:r>
                      <a:endParaRPr lang="hu-HU" sz="110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Kovács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Géza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Könyv 2</a:t>
                      </a:r>
                      <a:endParaRPr lang="hu-HU" sz="110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Szabó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Béla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Könyv</a:t>
                      </a:r>
                      <a:r>
                        <a:rPr lang="hu-HU" sz="1100" baseline="0" dirty="0" smtClean="0"/>
                        <a:t> 3</a:t>
                      </a:r>
                      <a:endParaRPr lang="hu-HU" sz="1100" dirty="0"/>
                    </a:p>
                  </a:txBody>
                  <a:tcPr marT="34291" marB="34291"/>
                </a:tc>
              </a:tr>
            </a:tbl>
          </a:graphicData>
        </a:graphic>
      </p:graphicFrame>
      <p:sp>
        <p:nvSpPr>
          <p:cNvPr id="13" name="Dia számának hely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B5A2-BC10-43C1-8689-51B8E1658308}" type="slidenum">
              <a:rPr lang="hu-HU" smtClean="0"/>
              <a:pPr/>
              <a:t>124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3222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Tables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3161108"/>
            <a:ext cx="8229600" cy="3195243"/>
          </a:xfrm>
        </p:spPr>
        <p:txBody>
          <a:bodyPr>
            <a:normAutofit fontScale="77500" lnSpcReduction="20000"/>
          </a:bodyPr>
          <a:lstStyle/>
          <a:p>
            <a:r>
              <a:rPr lang="hu-HU" dirty="0" err="1" smtClean="0"/>
              <a:t>Table</a:t>
            </a:r>
            <a:r>
              <a:rPr lang="hu-HU" dirty="0" smtClean="0"/>
              <a:t> is </a:t>
            </a:r>
            <a:r>
              <a:rPr lang="hu-HU" dirty="0" err="1" smtClean="0"/>
              <a:t>the</a:t>
            </a:r>
            <a:r>
              <a:rPr lang="hu-HU" dirty="0"/>
              <a:t> </a:t>
            </a:r>
            <a:r>
              <a:rPr lang="hu-HU" dirty="0" err="1" smtClean="0"/>
              <a:t>fundamental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entity</a:t>
            </a:r>
            <a:r>
              <a:rPr lang="hu-HU" dirty="0" smtClean="0"/>
              <a:t> of a </a:t>
            </a:r>
            <a:r>
              <a:rPr lang="hu-HU" dirty="0" err="1" smtClean="0"/>
              <a:t>database</a:t>
            </a:r>
            <a:endParaRPr lang="hu-HU" dirty="0" smtClean="0"/>
          </a:p>
          <a:p>
            <a:pPr lvl="1"/>
            <a:r>
              <a:rPr lang="hu-HU" dirty="0" err="1"/>
              <a:t>Predefined</a:t>
            </a:r>
            <a:r>
              <a:rPr lang="hu-HU" dirty="0"/>
              <a:t> </a:t>
            </a:r>
            <a:r>
              <a:rPr lang="hu-HU" dirty="0" err="1"/>
              <a:t>set</a:t>
            </a:r>
            <a:r>
              <a:rPr lang="hu-HU" dirty="0"/>
              <a:t> of </a:t>
            </a:r>
            <a:r>
              <a:rPr lang="hu-HU" dirty="0" err="1"/>
              <a:t>columns</a:t>
            </a:r>
            <a:endParaRPr lang="hu-HU" dirty="0"/>
          </a:p>
          <a:p>
            <a:pPr lvl="1"/>
            <a:r>
              <a:rPr lang="hu-HU" dirty="0" err="1" smtClean="0"/>
              <a:t>Any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rows</a:t>
            </a:r>
            <a:endParaRPr lang="hu-HU" dirty="0" smtClean="0"/>
          </a:p>
          <a:p>
            <a:r>
              <a:rPr lang="hu-HU" dirty="0" err="1" smtClean="0"/>
              <a:t>Column</a:t>
            </a:r>
            <a:endParaRPr lang="hu-HU" dirty="0" smtClean="0"/>
          </a:p>
          <a:p>
            <a:pPr lvl="1"/>
            <a:r>
              <a:rPr lang="hu-HU" dirty="0" err="1" smtClean="0"/>
              <a:t>Name</a:t>
            </a:r>
            <a:endParaRPr lang="hu-HU" dirty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type</a:t>
            </a:r>
            <a:r>
              <a:rPr lang="hu-HU" dirty="0" smtClean="0"/>
              <a:t>: </a:t>
            </a:r>
            <a:r>
              <a:rPr lang="hu-HU" dirty="0" err="1" smtClean="0"/>
              <a:t>number</a:t>
            </a:r>
            <a:r>
              <a:rPr lang="hu-HU" dirty="0" smtClean="0"/>
              <a:t>, text, etc.</a:t>
            </a:r>
          </a:p>
          <a:p>
            <a:pPr lvl="1"/>
            <a:r>
              <a:rPr lang="hu-HU" dirty="0" err="1" smtClean="0"/>
              <a:t>Variable</a:t>
            </a:r>
            <a:r>
              <a:rPr lang="hu-HU" dirty="0" smtClean="0"/>
              <a:t>/fix </a:t>
            </a:r>
            <a:r>
              <a:rPr lang="hu-HU" dirty="0" err="1" smtClean="0"/>
              <a:t>length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text</a:t>
            </a:r>
          </a:p>
          <a:p>
            <a:pPr lvl="1"/>
            <a:r>
              <a:rPr lang="hu-HU" dirty="0" err="1" smtClean="0"/>
              <a:t>Constrains</a:t>
            </a:r>
            <a:r>
              <a:rPr lang="hu-HU" dirty="0" smtClean="0"/>
              <a:t>: </a:t>
            </a:r>
            <a:r>
              <a:rPr lang="hu-HU" dirty="0" err="1" smtClean="0"/>
              <a:t>unique</a:t>
            </a:r>
            <a:r>
              <a:rPr lang="hu-HU" dirty="0" smtClean="0"/>
              <a:t>, </a:t>
            </a:r>
            <a:r>
              <a:rPr lang="hu-HU" dirty="0" err="1" smtClean="0"/>
              <a:t>interval</a:t>
            </a:r>
            <a:r>
              <a:rPr lang="hu-HU" dirty="0" smtClean="0"/>
              <a:t>, </a:t>
            </a:r>
            <a:r>
              <a:rPr lang="hu-HU" dirty="0" err="1" smtClean="0"/>
              <a:t>auto</a:t>
            </a:r>
            <a:r>
              <a:rPr lang="hu-HU" dirty="0" smtClean="0"/>
              <a:t> </a:t>
            </a:r>
            <a:r>
              <a:rPr lang="hu-HU" dirty="0" err="1" smtClean="0"/>
              <a:t>increment</a:t>
            </a:r>
            <a:r>
              <a:rPr lang="hu-HU" dirty="0" smtClean="0"/>
              <a:t> etc.</a:t>
            </a:r>
          </a:p>
          <a:p>
            <a:r>
              <a:rPr lang="hu-HU" dirty="0" err="1" smtClean="0"/>
              <a:t>Row</a:t>
            </a:r>
            <a:endParaRPr lang="hu-HU" dirty="0" smtClean="0"/>
          </a:p>
          <a:p>
            <a:pPr lvl="1"/>
            <a:r>
              <a:rPr lang="hu-HU" dirty="0" err="1" smtClean="0"/>
              <a:t>Any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structure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endParaRPr lang="hu-HU" dirty="0" smtClean="0"/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858889"/>
              </p:ext>
            </p:extLst>
          </p:nvPr>
        </p:nvGraphicFramePr>
        <p:xfrm>
          <a:off x="2483769" y="1928803"/>
          <a:ext cx="4176464" cy="944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952"/>
                <a:gridCol w="1227504"/>
                <a:gridCol w="1227504"/>
                <a:gridCol w="1227504"/>
              </a:tblGrid>
              <a:tr h="236220">
                <a:tc gridSpan="4">
                  <a:txBody>
                    <a:bodyPr/>
                    <a:lstStyle/>
                    <a:p>
                      <a:pPr algn="ctr"/>
                      <a:r>
                        <a:rPr lang="hu-HU" sz="1100" dirty="0" err="1" smtClean="0"/>
                        <a:t>Authors</a:t>
                      </a:r>
                      <a:endParaRPr lang="hu-HU" sz="1100" dirty="0"/>
                    </a:p>
                  </a:txBody>
                  <a:tcPr marT="34291" marB="34291"/>
                </a:tc>
                <a:tc hMerge="1">
                  <a:txBody>
                    <a:bodyPr/>
                    <a:lstStyle/>
                    <a:p>
                      <a:endParaRPr lang="hu-HU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sz="1400" dirty="0"/>
                    </a:p>
                  </a:txBody>
                  <a:tcPr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b="1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u-HU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100" b="1" dirty="0" err="1" smtClean="0">
                          <a:solidFill>
                            <a:schemeClr val="bg1"/>
                          </a:solidFill>
                        </a:rPr>
                        <a:t>LastName</a:t>
                      </a:r>
                      <a:endParaRPr lang="hu-HU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100" b="1" dirty="0" err="1" smtClean="0">
                          <a:solidFill>
                            <a:schemeClr val="bg1"/>
                          </a:solidFill>
                        </a:rPr>
                        <a:t>FirstName</a:t>
                      </a:r>
                      <a:endParaRPr lang="hu-HU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100" b="1" dirty="0" err="1" smtClean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hu-HU" sz="11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1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Kovács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Géza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42</a:t>
                      </a:r>
                      <a:endParaRPr lang="hu-HU" sz="1100" dirty="0"/>
                    </a:p>
                  </a:txBody>
                  <a:tcPr marT="34291" marB="34291"/>
                </a:tc>
              </a:tr>
              <a:tr h="236220"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2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Szabó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Béla</a:t>
                      </a:r>
                      <a:endParaRPr lang="hu-HU" sz="11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100" dirty="0" smtClean="0"/>
                        <a:t>57</a:t>
                      </a:r>
                      <a:endParaRPr lang="hu-HU" sz="1100" dirty="0"/>
                    </a:p>
                  </a:txBody>
                  <a:tcPr marT="34291" marB="34291"/>
                </a:tc>
              </a:tr>
            </a:tbl>
          </a:graphicData>
        </a:graphic>
      </p:graphicFrame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B5A2-BC10-43C1-8689-51B8E1658308}" type="slidenum">
              <a:rPr lang="hu-HU" smtClean="0"/>
              <a:pPr/>
              <a:t>125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1995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Contraints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Primary</a:t>
            </a:r>
            <a:r>
              <a:rPr lang="hu-HU" dirty="0" smtClean="0"/>
              <a:t> Key</a:t>
            </a:r>
          </a:p>
          <a:p>
            <a:pPr lvl="1"/>
            <a:r>
              <a:rPr lang="hu-HU" dirty="0" err="1" smtClean="0"/>
              <a:t>Unique</a:t>
            </a:r>
            <a:r>
              <a:rPr lang="hu-HU" dirty="0" smtClean="0"/>
              <a:t> </a:t>
            </a:r>
            <a:r>
              <a:rPr lang="hu-HU" dirty="0" err="1" smtClean="0"/>
              <a:t>identifier</a:t>
            </a:r>
            <a:r>
              <a:rPr lang="hu-HU" dirty="0" smtClean="0"/>
              <a:t> </a:t>
            </a:r>
            <a:r>
              <a:rPr lang="hu-HU" dirty="0" err="1" smtClean="0"/>
              <a:t>within</a:t>
            </a:r>
            <a:r>
              <a:rPr lang="hu-HU" dirty="0" smtClean="0"/>
              <a:t> a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combination</a:t>
            </a:r>
            <a:r>
              <a:rPr lang="hu-HU" dirty="0" smtClean="0"/>
              <a:t> of </a:t>
            </a:r>
            <a:r>
              <a:rPr lang="hu-HU" dirty="0" err="1" smtClean="0"/>
              <a:t>columns</a:t>
            </a:r>
            <a:endParaRPr lang="hu-HU" dirty="0" smtClean="0"/>
          </a:p>
          <a:p>
            <a:r>
              <a:rPr lang="hu-HU" dirty="0" err="1" smtClean="0"/>
              <a:t>Foreign</a:t>
            </a:r>
            <a:r>
              <a:rPr lang="hu-HU" dirty="0" smtClean="0"/>
              <a:t> Key</a:t>
            </a:r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value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an ID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/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1568252"/>
              </p:ext>
            </p:extLst>
          </p:nvPr>
        </p:nvGraphicFramePr>
        <p:xfrm>
          <a:off x="1853796" y="4927602"/>
          <a:ext cx="3132348" cy="708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0464"/>
                <a:gridCol w="920628"/>
                <a:gridCol w="920628"/>
                <a:gridCol w="920628"/>
              </a:tblGrid>
              <a:tr h="177165">
                <a:tc gridSpan="4">
                  <a:txBody>
                    <a:bodyPr/>
                    <a:lstStyle/>
                    <a:p>
                      <a:pPr algn="ctr"/>
                      <a:r>
                        <a:rPr lang="hu-HU" sz="800" dirty="0" err="1" smtClean="0"/>
                        <a:t>Authors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 hMerge="1">
                  <a:txBody>
                    <a:bodyPr/>
                    <a:lstStyle/>
                    <a:p>
                      <a:endParaRPr lang="hu-HU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sz="1400" dirty="0"/>
                    </a:p>
                  </a:txBody>
                  <a:tcPr/>
                </a:tc>
              </a:tr>
              <a:tr h="177165">
                <a:tc>
                  <a:txBody>
                    <a:bodyPr/>
                    <a:lstStyle/>
                    <a:p>
                      <a:r>
                        <a:rPr lang="hu-HU" sz="800" b="1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u-HU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25718" marB="25718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800" b="1" dirty="0" err="1" smtClean="0">
                          <a:solidFill>
                            <a:schemeClr val="bg1"/>
                          </a:solidFill>
                        </a:rPr>
                        <a:t>LastName</a:t>
                      </a:r>
                      <a:endParaRPr lang="hu-HU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25718" marB="25718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800" b="1" dirty="0" err="1" smtClean="0">
                          <a:solidFill>
                            <a:schemeClr val="bg1"/>
                          </a:solidFill>
                        </a:rPr>
                        <a:t>FirstName</a:t>
                      </a:r>
                      <a:endParaRPr lang="hu-HU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25718" marB="25718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800" b="1" dirty="0" err="1" smtClean="0">
                          <a:solidFill>
                            <a:schemeClr val="bg1"/>
                          </a:solidFill>
                        </a:rPr>
                        <a:t>Age</a:t>
                      </a:r>
                      <a:endParaRPr lang="hu-HU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25718" marB="25718">
                    <a:solidFill>
                      <a:schemeClr val="accent1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1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Kovács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Géza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42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</a:tr>
              <a:tr h="177165"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2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Szabó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Béla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57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</a:tr>
            </a:tbl>
          </a:graphicData>
        </a:graphic>
      </p:graphicFrame>
      <p:graphicFrame>
        <p:nvGraphicFramePr>
          <p:cNvPr id="5" name="Táblázat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4723616"/>
              </p:ext>
            </p:extLst>
          </p:nvPr>
        </p:nvGraphicFramePr>
        <p:xfrm>
          <a:off x="5466642" y="4890093"/>
          <a:ext cx="1891564" cy="885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8"/>
                <a:gridCol w="787363"/>
                <a:gridCol w="787363"/>
              </a:tblGrid>
              <a:tr h="177165">
                <a:tc gridSpan="3">
                  <a:txBody>
                    <a:bodyPr/>
                    <a:lstStyle/>
                    <a:p>
                      <a:pPr algn="ctr"/>
                      <a:r>
                        <a:rPr lang="hu-HU" sz="800" dirty="0" err="1" smtClean="0"/>
                        <a:t>Books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 hMerge="1">
                  <a:txBody>
                    <a:bodyPr/>
                    <a:lstStyle/>
                    <a:p>
                      <a:endParaRPr lang="hu-HU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sz="1400" dirty="0"/>
                    </a:p>
                  </a:txBody>
                  <a:tcPr/>
                </a:tc>
              </a:tr>
              <a:tr h="177165">
                <a:tc>
                  <a:txBody>
                    <a:bodyPr/>
                    <a:lstStyle/>
                    <a:p>
                      <a:r>
                        <a:rPr lang="hu-HU" sz="800" b="1" dirty="0" smtClean="0">
                          <a:solidFill>
                            <a:schemeClr val="bg1"/>
                          </a:solidFill>
                        </a:rPr>
                        <a:t>ID</a:t>
                      </a:r>
                      <a:endParaRPr lang="hu-HU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25718" marB="25718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800" b="1" dirty="0" err="1" smtClean="0">
                          <a:solidFill>
                            <a:schemeClr val="bg1"/>
                          </a:solidFill>
                        </a:rPr>
                        <a:t>Author</a:t>
                      </a:r>
                      <a:endParaRPr lang="hu-HU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25718" marB="25718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800" b="1" dirty="0" err="1" smtClean="0">
                          <a:solidFill>
                            <a:schemeClr val="bg1"/>
                          </a:solidFill>
                        </a:rPr>
                        <a:t>Title</a:t>
                      </a:r>
                      <a:endParaRPr lang="hu-HU" sz="800" b="1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25718" marB="25718">
                    <a:solidFill>
                      <a:schemeClr val="accent1"/>
                    </a:solidFill>
                  </a:tcPr>
                </a:tc>
              </a:tr>
              <a:tr h="177165"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1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1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Könyv 1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</a:tr>
              <a:tr h="177165"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2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1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Könyv 2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</a:tr>
              <a:tr h="177165"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3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2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  <a:tc>
                  <a:txBody>
                    <a:bodyPr/>
                    <a:lstStyle/>
                    <a:p>
                      <a:r>
                        <a:rPr lang="hu-HU" sz="800" dirty="0" smtClean="0"/>
                        <a:t>Könyv 3</a:t>
                      </a:r>
                      <a:endParaRPr lang="hu-HU" sz="800" dirty="0"/>
                    </a:p>
                  </a:txBody>
                  <a:tcPr marL="68580" marR="68580" marT="25718" marB="25718"/>
                </a:tc>
              </a:tr>
            </a:tbl>
          </a:graphicData>
        </a:graphic>
      </p:graphicFrame>
      <p:sp>
        <p:nvSpPr>
          <p:cNvPr id="6" name="Szabadkézi sokszög 5"/>
          <p:cNvSpPr/>
          <p:nvPr/>
        </p:nvSpPr>
        <p:spPr>
          <a:xfrm>
            <a:off x="3041929" y="5664487"/>
            <a:ext cx="2886758" cy="362884"/>
          </a:xfrm>
          <a:custGeom>
            <a:avLst/>
            <a:gdLst>
              <a:gd name="connsiteX0" fmla="*/ 4080295 w 4080295"/>
              <a:gd name="connsiteY0" fmla="*/ 60385 h 381000"/>
              <a:gd name="connsiteX1" fmla="*/ 2372265 w 4080295"/>
              <a:gd name="connsiteY1" fmla="*/ 370936 h 381000"/>
              <a:gd name="connsiteX2" fmla="*/ 0 w 4080295"/>
              <a:gd name="connsiteY2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0295" h="381000">
                <a:moveTo>
                  <a:pt x="4080295" y="60385"/>
                </a:moveTo>
                <a:cubicBezTo>
                  <a:pt x="3566304" y="220692"/>
                  <a:pt x="3052314" y="381000"/>
                  <a:pt x="2372265" y="370936"/>
                </a:cubicBezTo>
                <a:cubicBezTo>
                  <a:pt x="1692216" y="360872"/>
                  <a:pt x="416943" y="74762"/>
                  <a:pt x="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 sz="1350"/>
          </a:p>
        </p:txBody>
      </p:sp>
      <p:cxnSp>
        <p:nvCxnSpPr>
          <p:cNvPr id="7" name="Egyenes összekötő nyíllal 6"/>
          <p:cNvCxnSpPr>
            <a:stCxn id="6" idx="2"/>
          </p:cNvCxnSpPr>
          <p:nvPr/>
        </p:nvCxnSpPr>
        <p:spPr>
          <a:xfrm flipH="1" flipV="1">
            <a:off x="2123827" y="5380955"/>
            <a:ext cx="918102" cy="2835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16592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Primary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, </a:t>
            </a:r>
            <a:r>
              <a:rPr lang="hu-HU" dirty="0" err="1" smtClean="0"/>
              <a:t>foreign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endParaRPr lang="hu-HU" dirty="0"/>
          </a:p>
        </p:txBody>
      </p:sp>
      <p:graphicFrame>
        <p:nvGraphicFramePr>
          <p:cNvPr id="4" name="Táblázat 3"/>
          <p:cNvGraphicFramePr>
            <a:graphicFrameLocks noGrp="1"/>
          </p:cNvGraphicFramePr>
          <p:nvPr/>
        </p:nvGraphicFramePr>
        <p:xfrm>
          <a:off x="1142976" y="2464587"/>
          <a:ext cx="3068985" cy="1188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555"/>
                <a:gridCol w="1388467"/>
                <a:gridCol w="1386963"/>
              </a:tblGrid>
              <a:tr h="292101">
                <a:tc gridSpan="3">
                  <a:txBody>
                    <a:bodyPr/>
                    <a:lstStyle/>
                    <a:p>
                      <a:pPr algn="ctr"/>
                      <a:r>
                        <a:rPr lang="hu-HU" sz="1500" dirty="0" smtClean="0"/>
                        <a:t>Emberek</a:t>
                      </a:r>
                      <a:endParaRPr lang="hu-HU" sz="1500" dirty="0"/>
                    </a:p>
                  </a:txBody>
                  <a:tcPr marT="34291" marB="34291"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</a:tr>
              <a:tr h="292101">
                <a:tc>
                  <a:txBody>
                    <a:bodyPr/>
                    <a:lstStyle/>
                    <a:p>
                      <a:endParaRPr lang="hu-HU" sz="150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smtClean="0"/>
                        <a:t>ID</a:t>
                      </a:r>
                      <a:endParaRPr lang="hu-HU" sz="15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smtClean="0"/>
                        <a:t>int</a:t>
                      </a:r>
                      <a:endParaRPr lang="hu-HU" sz="1500" dirty="0"/>
                    </a:p>
                  </a:txBody>
                  <a:tcPr marT="34291" marB="34291"/>
                </a:tc>
              </a:tr>
              <a:tr h="292101">
                <a:tc>
                  <a:txBody>
                    <a:bodyPr/>
                    <a:lstStyle/>
                    <a:p>
                      <a:endParaRPr lang="hu-HU" sz="150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smtClean="0"/>
                        <a:t>Vezetéknév</a:t>
                      </a:r>
                      <a:endParaRPr lang="hu-HU" sz="15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err="1" smtClean="0"/>
                        <a:t>nchar</a:t>
                      </a:r>
                      <a:r>
                        <a:rPr lang="hu-HU" sz="1500" dirty="0" smtClean="0"/>
                        <a:t>(50)</a:t>
                      </a:r>
                      <a:endParaRPr lang="hu-HU" sz="1500" dirty="0"/>
                    </a:p>
                  </a:txBody>
                  <a:tcPr marT="34291" marB="34291"/>
                </a:tc>
              </a:tr>
              <a:tr h="292101">
                <a:tc>
                  <a:txBody>
                    <a:bodyPr/>
                    <a:lstStyle/>
                    <a:p>
                      <a:endParaRPr lang="hu-HU" sz="150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smtClean="0"/>
                        <a:t>Keresztnév</a:t>
                      </a:r>
                      <a:endParaRPr lang="hu-HU" sz="15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err="1" smtClean="0"/>
                        <a:t>nchar</a:t>
                      </a:r>
                      <a:r>
                        <a:rPr lang="hu-HU" sz="1500" dirty="0" smtClean="0"/>
                        <a:t>(50)</a:t>
                      </a:r>
                      <a:endParaRPr lang="hu-HU" sz="1500" dirty="0"/>
                    </a:p>
                  </a:txBody>
                  <a:tcPr marT="34291" marB="34291"/>
                </a:tc>
              </a:tr>
            </a:tbl>
          </a:graphicData>
        </a:graphic>
      </p:graphicFrame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42976" y="2786057"/>
            <a:ext cx="285752" cy="21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Táblázat 5"/>
          <p:cNvGraphicFramePr>
            <a:graphicFrameLocks noGrp="1"/>
          </p:cNvGraphicFramePr>
          <p:nvPr/>
        </p:nvGraphicFramePr>
        <p:xfrm>
          <a:off x="5072066" y="2464587"/>
          <a:ext cx="3100335" cy="1188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159"/>
                <a:gridCol w="1438616"/>
                <a:gridCol w="1357560"/>
              </a:tblGrid>
              <a:tr h="292101">
                <a:tc gridSpan="3">
                  <a:txBody>
                    <a:bodyPr/>
                    <a:lstStyle/>
                    <a:p>
                      <a:pPr algn="ctr"/>
                      <a:r>
                        <a:rPr lang="hu-HU" sz="1500" dirty="0" smtClean="0"/>
                        <a:t>Könyvek</a:t>
                      </a:r>
                      <a:endParaRPr lang="hu-HU" sz="1500" dirty="0"/>
                    </a:p>
                  </a:txBody>
                  <a:tcPr marT="34291" marB="34291"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</a:tr>
              <a:tr h="292101">
                <a:tc>
                  <a:txBody>
                    <a:bodyPr/>
                    <a:lstStyle/>
                    <a:p>
                      <a:endParaRPr lang="hu-HU" sz="150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smtClean="0"/>
                        <a:t>ID</a:t>
                      </a:r>
                      <a:endParaRPr lang="hu-HU" sz="15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smtClean="0"/>
                        <a:t>int</a:t>
                      </a:r>
                      <a:endParaRPr lang="hu-HU" sz="1500" dirty="0"/>
                    </a:p>
                  </a:txBody>
                  <a:tcPr marT="34291" marB="34291"/>
                </a:tc>
              </a:tr>
              <a:tr h="292101">
                <a:tc>
                  <a:txBody>
                    <a:bodyPr/>
                    <a:lstStyle/>
                    <a:p>
                      <a:endParaRPr lang="hu-HU" sz="150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err="1" smtClean="0"/>
                        <a:t>SzerzőID</a:t>
                      </a:r>
                      <a:endParaRPr lang="hu-HU" sz="15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smtClean="0"/>
                        <a:t>int</a:t>
                      </a:r>
                      <a:endParaRPr lang="hu-HU" sz="1500" dirty="0"/>
                    </a:p>
                  </a:txBody>
                  <a:tcPr marT="34291" marB="34291"/>
                </a:tc>
              </a:tr>
              <a:tr h="292101">
                <a:tc>
                  <a:txBody>
                    <a:bodyPr/>
                    <a:lstStyle/>
                    <a:p>
                      <a:endParaRPr lang="hu-HU" sz="150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smtClean="0"/>
                        <a:t>Cím</a:t>
                      </a:r>
                      <a:endParaRPr lang="hu-HU" sz="15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r>
                        <a:rPr lang="hu-HU" sz="1500" dirty="0" err="1" smtClean="0"/>
                        <a:t>nchar</a:t>
                      </a:r>
                      <a:r>
                        <a:rPr lang="hu-HU" sz="1500" dirty="0" smtClean="0"/>
                        <a:t>(250)</a:t>
                      </a:r>
                      <a:endParaRPr lang="hu-HU" sz="1500" dirty="0"/>
                    </a:p>
                  </a:txBody>
                  <a:tcPr marT="34291" marB="34291"/>
                </a:tc>
              </a:tr>
            </a:tbl>
          </a:graphicData>
        </a:graphic>
      </p:graphicFrame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3F3F3"/>
              </a:clrFrom>
              <a:clrTo>
                <a:srgbClr val="F3F3F3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7" y="2786057"/>
            <a:ext cx="285752" cy="21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zabadkézi sokszög 7"/>
          <p:cNvSpPr/>
          <p:nvPr/>
        </p:nvSpPr>
        <p:spPr>
          <a:xfrm>
            <a:off x="1320924" y="2884122"/>
            <a:ext cx="3899139" cy="1357583"/>
          </a:xfrm>
          <a:custGeom>
            <a:avLst/>
            <a:gdLst>
              <a:gd name="connsiteX0" fmla="*/ 3899139 w 3899139"/>
              <a:gd name="connsiteY0" fmla="*/ 379562 h 1810109"/>
              <a:gd name="connsiteX1" fmla="*/ 3260785 w 3899139"/>
              <a:gd name="connsiteY1" fmla="*/ 396815 h 1810109"/>
              <a:gd name="connsiteX2" fmla="*/ 2320505 w 3899139"/>
              <a:gd name="connsiteY2" fmla="*/ 1621766 h 1810109"/>
              <a:gd name="connsiteX3" fmla="*/ 724619 w 3899139"/>
              <a:gd name="connsiteY3" fmla="*/ 1526875 h 1810109"/>
              <a:gd name="connsiteX4" fmla="*/ 0 w 3899139"/>
              <a:gd name="connsiteY4" fmla="*/ 0 h 181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9139" h="1810109">
                <a:moveTo>
                  <a:pt x="3899139" y="379562"/>
                </a:moveTo>
                <a:cubicBezTo>
                  <a:pt x="3711515" y="284671"/>
                  <a:pt x="3523891" y="189781"/>
                  <a:pt x="3260785" y="396815"/>
                </a:cubicBezTo>
                <a:cubicBezTo>
                  <a:pt x="2997679" y="603849"/>
                  <a:pt x="2743199" y="1433423"/>
                  <a:pt x="2320505" y="1621766"/>
                </a:cubicBezTo>
                <a:cubicBezTo>
                  <a:pt x="1897811" y="1810109"/>
                  <a:pt x="1111370" y="1797169"/>
                  <a:pt x="724619" y="1526875"/>
                </a:cubicBezTo>
                <a:cubicBezTo>
                  <a:pt x="337868" y="1256581"/>
                  <a:pt x="168934" y="628290"/>
                  <a:pt x="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2" name="Dia számának hely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2B5A2-BC10-43C1-8689-51B8E1658308}" type="slidenum">
              <a:rPr lang="hu-HU" smtClean="0"/>
              <a:pPr/>
              <a:t>127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2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11. </a:t>
            </a:r>
            <a:r>
              <a:rPr lang="hu-HU" dirty="0" err="1" smtClean="0"/>
              <a:t>Pysical</a:t>
            </a:r>
            <a:r>
              <a:rPr lang="hu-HU" dirty="0" smtClean="0"/>
              <a:t> Storage </a:t>
            </a:r>
            <a:r>
              <a:rPr lang="hu-HU" dirty="0" err="1" smtClean="0"/>
              <a:t>Schemes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layout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servers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990516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Fundamental</a:t>
            </a:r>
            <a:r>
              <a:rPr lang="hu-HU" dirty="0" smtClean="0"/>
              <a:t> </a:t>
            </a:r>
            <a:r>
              <a:rPr lang="hu-HU" dirty="0" err="1" smtClean="0"/>
              <a:t>problems</a:t>
            </a:r>
            <a:r>
              <a:rPr lang="hu-HU" dirty="0" smtClean="0"/>
              <a:t> of </a:t>
            </a:r>
            <a:r>
              <a:rPr lang="hu-HU" dirty="0" err="1" smtClean="0"/>
              <a:t>databases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Data is </a:t>
            </a:r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bigger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main </a:t>
            </a:r>
            <a:r>
              <a:rPr lang="hu-HU" dirty="0" err="1" smtClean="0"/>
              <a:t>memory</a:t>
            </a:r>
            <a:endParaRPr lang="hu-HU" dirty="0" smtClean="0"/>
          </a:p>
          <a:p>
            <a:r>
              <a:rPr lang="hu-HU" dirty="0" err="1"/>
              <a:t>Non-volatile</a:t>
            </a:r>
            <a:r>
              <a:rPr lang="hu-HU" dirty="0"/>
              <a:t> </a:t>
            </a:r>
            <a:r>
              <a:rPr lang="hu-HU" dirty="0" err="1"/>
              <a:t>storage</a:t>
            </a:r>
            <a:r>
              <a:rPr lang="hu-HU" dirty="0"/>
              <a:t> is </a:t>
            </a:r>
            <a:r>
              <a:rPr lang="hu-HU" dirty="0" err="1"/>
              <a:t>always</a:t>
            </a:r>
            <a:r>
              <a:rPr lang="hu-HU" dirty="0"/>
              <a:t> </a:t>
            </a:r>
            <a:r>
              <a:rPr lang="hu-HU" dirty="0" err="1"/>
              <a:t>much</a:t>
            </a:r>
            <a:r>
              <a:rPr lang="hu-HU" dirty="0"/>
              <a:t> </a:t>
            </a:r>
            <a:r>
              <a:rPr lang="hu-HU" dirty="0" err="1"/>
              <a:t>slower</a:t>
            </a:r>
            <a:r>
              <a:rPr lang="hu-HU" dirty="0"/>
              <a:t> </a:t>
            </a:r>
            <a:r>
              <a:rPr lang="hu-HU" dirty="0" err="1"/>
              <a:t>than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main </a:t>
            </a:r>
            <a:r>
              <a:rPr lang="hu-HU" dirty="0" err="1"/>
              <a:t>memory</a:t>
            </a:r>
            <a:r>
              <a:rPr lang="hu-HU" dirty="0"/>
              <a:t> and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smtClean="0"/>
              <a:t>CPU</a:t>
            </a:r>
          </a:p>
          <a:p>
            <a:r>
              <a:rPr lang="hu-HU" dirty="0" err="1" smtClean="0"/>
              <a:t>Sequential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r>
              <a:rPr lang="hu-HU" dirty="0" smtClean="0"/>
              <a:t> is </a:t>
            </a:r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faster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random</a:t>
            </a:r>
          </a:p>
          <a:p>
            <a:pPr lvl="1"/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r>
              <a:rPr lang="hu-HU" dirty="0" smtClean="0"/>
              <a:t>, indexed</a:t>
            </a:r>
          </a:p>
          <a:p>
            <a:r>
              <a:rPr lang="hu-HU" dirty="0" smtClean="0"/>
              <a:t>Data </a:t>
            </a:r>
            <a:r>
              <a:rPr lang="hu-HU" dirty="0" err="1" smtClean="0"/>
              <a:t>processing</a:t>
            </a:r>
            <a:r>
              <a:rPr lang="hu-HU" dirty="0" smtClean="0"/>
              <a:t> </a:t>
            </a:r>
            <a:r>
              <a:rPr lang="hu-HU" dirty="0" err="1" smtClean="0"/>
              <a:t>algorithms</a:t>
            </a:r>
            <a:endParaRPr lang="hu-HU" dirty="0" smtClean="0"/>
          </a:p>
          <a:p>
            <a:pPr lvl="1"/>
            <a:r>
              <a:rPr lang="hu-HU" dirty="0" err="1" smtClean="0"/>
              <a:t>Optimize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sequential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endParaRPr lang="hu-HU" dirty="0" smtClean="0"/>
          </a:p>
          <a:p>
            <a:pPr lvl="1"/>
            <a:r>
              <a:rPr lang="hu-HU" dirty="0" err="1" smtClean="0"/>
              <a:t>Optimize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, </a:t>
            </a:r>
            <a:r>
              <a:rPr lang="hu-HU" dirty="0" err="1" smtClean="0"/>
              <a:t>access</a:t>
            </a:r>
            <a:r>
              <a:rPr lang="hu-HU" dirty="0" smtClean="0"/>
              <a:t> </a:t>
            </a:r>
            <a:r>
              <a:rPr lang="hu-HU" dirty="0" err="1" smtClean="0"/>
              <a:t>pattern</a:t>
            </a:r>
            <a:r>
              <a:rPr lang="hu-HU" dirty="0" smtClean="0"/>
              <a:t> and NUMA</a:t>
            </a:r>
          </a:p>
          <a:p>
            <a:pPr lvl="1"/>
            <a:r>
              <a:rPr lang="hu-HU" dirty="0" err="1" smtClean="0"/>
              <a:t>Fast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no </a:t>
            </a:r>
            <a:r>
              <a:rPr lang="hu-HU" dirty="0" err="1" smtClean="0"/>
              <a:t>transformation</a:t>
            </a:r>
            <a:r>
              <a:rPr lang="hu-HU" dirty="0" smtClean="0"/>
              <a:t> </a:t>
            </a:r>
            <a:r>
              <a:rPr lang="hu-HU" dirty="0" err="1" smtClean="0"/>
              <a:t>between</a:t>
            </a:r>
            <a:r>
              <a:rPr lang="hu-HU" dirty="0" smtClean="0"/>
              <a:t> </a:t>
            </a:r>
            <a:r>
              <a:rPr lang="hu-HU" dirty="0" err="1" smtClean="0"/>
              <a:t>in-memory</a:t>
            </a:r>
            <a:r>
              <a:rPr lang="hu-HU" dirty="0" smtClean="0"/>
              <a:t> and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formats</a:t>
            </a:r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89778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2. Living in an exponential world</a:t>
            </a:r>
            <a:endParaRPr lang="en-US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542433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SQL servers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Importance</a:t>
            </a:r>
            <a:endParaRPr lang="hu-HU" dirty="0" smtClean="0"/>
          </a:p>
          <a:p>
            <a:pPr lvl="1"/>
            <a:r>
              <a:rPr lang="hu-HU" dirty="0" err="1" smtClean="0"/>
              <a:t>Understanding</a:t>
            </a:r>
            <a:r>
              <a:rPr lang="hu-HU" dirty="0" smtClean="0"/>
              <a:t> </a:t>
            </a:r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layout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is </a:t>
            </a:r>
            <a:r>
              <a:rPr lang="hu-HU" dirty="0" err="1" smtClean="0"/>
              <a:t>important</a:t>
            </a:r>
            <a:endParaRPr lang="hu-HU" dirty="0" smtClean="0"/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configure</a:t>
            </a:r>
            <a:r>
              <a:rPr lang="hu-HU" dirty="0" smtClean="0"/>
              <a:t> </a:t>
            </a:r>
            <a:r>
              <a:rPr lang="hu-HU" dirty="0" err="1" smtClean="0"/>
              <a:t>underlying</a:t>
            </a:r>
            <a:r>
              <a:rPr lang="hu-HU" dirty="0" smtClean="0"/>
              <a:t> hardware</a:t>
            </a:r>
          </a:p>
          <a:p>
            <a:pPr lvl="1"/>
            <a:r>
              <a:rPr lang="hu-HU" dirty="0" err="1" smtClean="0"/>
              <a:t>Significant</a:t>
            </a:r>
            <a:r>
              <a:rPr lang="hu-HU" dirty="0" smtClean="0"/>
              <a:t> </a:t>
            </a:r>
            <a:r>
              <a:rPr lang="hu-HU" dirty="0" err="1" smtClean="0"/>
              <a:t>increase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performance vs. </a:t>
            </a:r>
            <a:r>
              <a:rPr lang="hu-HU" dirty="0" err="1" smtClean="0"/>
              <a:t>naive</a:t>
            </a:r>
            <a:r>
              <a:rPr lang="hu-HU" dirty="0" smtClean="0"/>
              <a:t> </a:t>
            </a:r>
            <a:r>
              <a:rPr lang="hu-HU" dirty="0" err="1" smtClean="0"/>
              <a:t>approach</a:t>
            </a:r>
            <a:endParaRPr lang="hu-HU" dirty="0" smtClean="0"/>
          </a:p>
          <a:p>
            <a:pPr lvl="1"/>
            <a:endParaRPr lang="hu-HU" dirty="0" smtClean="0"/>
          </a:p>
          <a:p>
            <a:r>
              <a:rPr lang="hu-HU" dirty="0" err="1" smtClean="0"/>
              <a:t>Row-oriented</a:t>
            </a:r>
            <a:r>
              <a:rPr lang="hu-HU" dirty="0" smtClean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 smtClean="0"/>
              <a:t>storage</a:t>
            </a:r>
            <a:endParaRPr lang="hu-HU" dirty="0" smtClean="0"/>
          </a:p>
          <a:p>
            <a:pPr lvl="1"/>
            <a:r>
              <a:rPr lang="hu-HU" dirty="0" err="1" smtClean="0"/>
              <a:t>Original</a:t>
            </a:r>
            <a:r>
              <a:rPr lang="hu-HU" dirty="0" smtClean="0"/>
              <a:t>, </a:t>
            </a:r>
            <a:r>
              <a:rPr lang="hu-HU" dirty="0" err="1" smtClean="0"/>
              <a:t>older</a:t>
            </a:r>
            <a:r>
              <a:rPr lang="hu-HU" dirty="0" smtClean="0"/>
              <a:t> </a:t>
            </a:r>
            <a:r>
              <a:rPr lang="hu-HU" dirty="0" err="1" smtClean="0"/>
              <a:t>technology</a:t>
            </a:r>
            <a:endParaRPr lang="hu-HU" dirty="0" smtClean="0"/>
          </a:p>
          <a:p>
            <a:pPr lvl="1"/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/>
              <a:t>solution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SQL </a:t>
            </a:r>
            <a:r>
              <a:rPr lang="hu-HU" dirty="0" err="1"/>
              <a:t>systems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transaction</a:t>
            </a:r>
            <a:r>
              <a:rPr lang="hu-HU" dirty="0"/>
              <a:t> </a:t>
            </a:r>
            <a:r>
              <a:rPr lang="hu-HU" dirty="0" err="1" smtClean="0"/>
              <a:t>processing</a:t>
            </a:r>
            <a:endParaRPr lang="hu-HU" dirty="0" smtClean="0"/>
          </a:p>
          <a:p>
            <a:r>
              <a:rPr lang="hu-HU" dirty="0" err="1" smtClean="0"/>
              <a:t>Column-oriented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endParaRPr lang="hu-HU" dirty="0" smtClean="0"/>
          </a:p>
          <a:p>
            <a:pPr lvl="1"/>
            <a:r>
              <a:rPr lang="hu-HU" dirty="0" err="1" smtClean="0"/>
              <a:t>Newer</a:t>
            </a:r>
            <a:r>
              <a:rPr lang="hu-HU" dirty="0" smtClean="0"/>
              <a:t> </a:t>
            </a:r>
            <a:r>
              <a:rPr lang="hu-HU" dirty="0" err="1" smtClean="0"/>
              <a:t>technology</a:t>
            </a:r>
            <a:endParaRPr lang="hu-HU" dirty="0" smtClean="0"/>
          </a:p>
          <a:p>
            <a:pPr lvl="1"/>
            <a:r>
              <a:rPr lang="hu-HU" dirty="0" err="1" smtClean="0"/>
              <a:t>Better</a:t>
            </a:r>
            <a:r>
              <a:rPr lang="hu-HU" dirty="0" smtClean="0"/>
              <a:t> performance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don’t</a:t>
            </a:r>
            <a:r>
              <a:rPr lang="hu-HU" dirty="0" smtClean="0"/>
              <a:t> </a:t>
            </a:r>
            <a:r>
              <a:rPr lang="hu-HU" dirty="0" err="1" smtClean="0"/>
              <a:t>change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warehouses</a:t>
            </a:r>
            <a:r>
              <a:rPr lang="hu-HU" dirty="0" smtClean="0"/>
              <a:t>,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mining</a:t>
            </a:r>
            <a:endParaRPr lang="hu-HU" dirty="0"/>
          </a:p>
          <a:p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r>
              <a:rPr lang="hu-HU" dirty="0" smtClean="0"/>
              <a:t>,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clouds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93353474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Units</a:t>
            </a:r>
            <a:r>
              <a:rPr lang="hu-HU" dirty="0" smtClean="0"/>
              <a:t> of </a:t>
            </a:r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organization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Database</a:t>
            </a:r>
            <a:r>
              <a:rPr lang="hu-HU" dirty="0" smtClean="0"/>
              <a:t>: a </a:t>
            </a:r>
            <a:r>
              <a:rPr lang="hu-HU" dirty="0" err="1" smtClean="0"/>
              <a:t>collection</a:t>
            </a:r>
            <a:r>
              <a:rPr lang="hu-HU" dirty="0" smtClean="0"/>
              <a:t> of file </a:t>
            </a:r>
            <a:r>
              <a:rPr lang="hu-HU" dirty="0" err="1" smtClean="0"/>
              <a:t>groups</a:t>
            </a:r>
            <a:endParaRPr lang="hu-HU" dirty="0" smtClean="0"/>
          </a:p>
          <a:p>
            <a:r>
              <a:rPr lang="hu-HU" dirty="0" smtClean="0"/>
              <a:t>File </a:t>
            </a:r>
            <a:r>
              <a:rPr lang="hu-HU" dirty="0" err="1" smtClean="0"/>
              <a:t>group</a:t>
            </a:r>
            <a:r>
              <a:rPr lang="hu-HU" dirty="0" smtClean="0"/>
              <a:t>: a </a:t>
            </a:r>
            <a:r>
              <a:rPr lang="hu-HU" dirty="0" err="1" smtClean="0"/>
              <a:t>collection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endParaRPr lang="hu-HU" dirty="0" smtClean="0"/>
          </a:p>
          <a:p>
            <a:r>
              <a:rPr lang="hu-HU" dirty="0" smtClean="0"/>
              <a:t>Data file</a:t>
            </a:r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physical</a:t>
            </a:r>
            <a:r>
              <a:rPr lang="hu-HU" dirty="0" smtClean="0"/>
              <a:t> file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file </a:t>
            </a:r>
            <a:r>
              <a:rPr lang="hu-HU" dirty="0" err="1" smtClean="0"/>
              <a:t>systems</a:t>
            </a:r>
            <a:endParaRPr lang="hu-HU" dirty="0" smtClean="0"/>
          </a:p>
          <a:p>
            <a:pPr lvl="1"/>
            <a:r>
              <a:rPr lang="hu-HU" dirty="0" err="1" smtClean="0"/>
              <a:t>determines</a:t>
            </a:r>
            <a:r>
              <a:rPr lang="hu-HU" dirty="0" smtClean="0"/>
              <a:t> </a:t>
            </a:r>
            <a:r>
              <a:rPr lang="hu-HU" dirty="0" err="1" smtClean="0"/>
              <a:t>which</a:t>
            </a:r>
            <a:r>
              <a:rPr lang="hu-HU" dirty="0" smtClean="0"/>
              <a:t> part of </a:t>
            </a:r>
            <a:r>
              <a:rPr lang="hu-HU" dirty="0" err="1" smtClean="0"/>
              <a:t>the</a:t>
            </a:r>
            <a:r>
              <a:rPr lang="hu-HU" dirty="0" smtClean="0"/>
              <a:t> hardware is </a:t>
            </a:r>
            <a:r>
              <a:rPr lang="hu-HU" dirty="0" err="1" smtClean="0"/>
              <a:t>used</a:t>
            </a:r>
            <a:endParaRPr lang="hu-HU" dirty="0" smtClean="0"/>
          </a:p>
          <a:p>
            <a:r>
              <a:rPr lang="hu-HU" dirty="0" err="1" smtClean="0"/>
              <a:t>Extent</a:t>
            </a:r>
            <a:r>
              <a:rPr lang="hu-HU" dirty="0" smtClean="0"/>
              <a:t>: a </a:t>
            </a:r>
            <a:r>
              <a:rPr lang="hu-HU" dirty="0" err="1" smtClean="0"/>
              <a:t>collection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pages</a:t>
            </a:r>
            <a:endParaRPr lang="hu-HU" dirty="0" smtClean="0"/>
          </a:p>
          <a:p>
            <a:r>
              <a:rPr lang="hu-HU" dirty="0" smtClean="0"/>
              <a:t>Data </a:t>
            </a:r>
            <a:r>
              <a:rPr lang="hu-HU" dirty="0" err="1" smtClean="0"/>
              <a:t>page</a:t>
            </a:r>
            <a:r>
              <a:rPr lang="hu-HU" dirty="0" smtClean="0"/>
              <a:t>: an 8 kB </a:t>
            </a:r>
            <a:r>
              <a:rPr lang="hu-HU" dirty="0" err="1" smtClean="0"/>
              <a:t>block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(</a:t>
            </a:r>
            <a:r>
              <a:rPr lang="hu-HU" dirty="0" err="1" smtClean="0"/>
              <a:t>rows</a:t>
            </a:r>
            <a:r>
              <a:rPr lang="hu-HU" dirty="0" smtClean="0"/>
              <a:t>)</a:t>
            </a:r>
          </a:p>
          <a:p>
            <a:r>
              <a:rPr lang="hu-HU" dirty="0" err="1" smtClean="0"/>
              <a:t>Transaction</a:t>
            </a:r>
            <a:r>
              <a:rPr lang="hu-HU" dirty="0" smtClean="0"/>
              <a:t> log: </a:t>
            </a:r>
            <a:r>
              <a:rPr lang="hu-HU" dirty="0" err="1" smtClean="0"/>
              <a:t>see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546623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pages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smtClean="0"/>
              <a:t>Unit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endParaRPr lang="hu-HU" dirty="0" smtClean="0"/>
          </a:p>
          <a:p>
            <a:r>
              <a:rPr lang="hu-HU" dirty="0" smtClean="0"/>
              <a:t>Fixed </a:t>
            </a:r>
            <a:r>
              <a:rPr lang="hu-HU" dirty="0" err="1" smtClean="0"/>
              <a:t>size</a:t>
            </a:r>
            <a:r>
              <a:rPr lang="hu-HU" dirty="0" smtClean="0"/>
              <a:t>: 8 kB</a:t>
            </a:r>
          </a:p>
          <a:p>
            <a:r>
              <a:rPr lang="hu-HU" dirty="0" smtClean="0"/>
              <a:t>8 </a:t>
            </a:r>
            <a:r>
              <a:rPr lang="hu-HU" dirty="0" err="1" smtClean="0"/>
              <a:t>pages</a:t>
            </a:r>
            <a:r>
              <a:rPr lang="hu-HU" dirty="0" smtClean="0"/>
              <a:t> = 1 </a:t>
            </a:r>
            <a:r>
              <a:rPr lang="hu-HU" dirty="0" err="1" smtClean="0"/>
              <a:t>extent</a:t>
            </a:r>
            <a:r>
              <a:rPr lang="hu-HU" dirty="0" smtClean="0"/>
              <a:t> (64 kB)</a:t>
            </a:r>
          </a:p>
          <a:p>
            <a:r>
              <a:rPr lang="hu-HU" dirty="0" smtClean="0"/>
              <a:t>Read/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full</a:t>
            </a:r>
            <a:r>
              <a:rPr lang="hu-HU" dirty="0" smtClean="0"/>
              <a:t> </a:t>
            </a:r>
            <a:r>
              <a:rPr lang="hu-HU" dirty="0" err="1" smtClean="0"/>
              <a:t>extents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format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and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Various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types</a:t>
            </a:r>
            <a:endParaRPr lang="hu-HU" dirty="0" smtClean="0"/>
          </a:p>
          <a:p>
            <a:pPr lvl="1"/>
            <a:r>
              <a:rPr lang="hu-HU" dirty="0" smtClean="0"/>
              <a:t>Data</a:t>
            </a:r>
          </a:p>
          <a:p>
            <a:pPr lvl="1"/>
            <a:r>
              <a:rPr lang="hu-HU" dirty="0" smtClean="0"/>
              <a:t>Index, etc. (</a:t>
            </a:r>
            <a:r>
              <a:rPr lang="hu-HU" dirty="0" err="1" smtClean="0"/>
              <a:t>see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)</a:t>
            </a:r>
            <a:endParaRPr lang="hu-HU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6275" y="2365867"/>
            <a:ext cx="2794857" cy="2283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Mixed and uniform extent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22269" y="5069682"/>
            <a:ext cx="2914650" cy="1107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95769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Logical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SQL servers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collections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endParaRPr lang="hu-HU" dirty="0" smtClean="0"/>
          </a:p>
          <a:p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defines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format</a:t>
            </a:r>
            <a:endParaRPr lang="hu-HU" dirty="0"/>
          </a:p>
          <a:p>
            <a:r>
              <a:rPr lang="hu-HU" dirty="0" smtClean="0"/>
              <a:t>Data </a:t>
            </a:r>
            <a:r>
              <a:rPr lang="hu-HU" dirty="0" err="1" smtClean="0"/>
              <a:t>types</a:t>
            </a:r>
            <a:endParaRPr lang="hu-HU" dirty="0" smtClean="0"/>
          </a:p>
          <a:p>
            <a:pPr lvl="1"/>
            <a:r>
              <a:rPr lang="hu-HU" dirty="0" smtClean="0"/>
              <a:t>Fixed </a:t>
            </a:r>
            <a:r>
              <a:rPr lang="hu-HU" dirty="0" err="1" smtClean="0"/>
              <a:t>size</a:t>
            </a:r>
            <a:r>
              <a:rPr lang="hu-HU" dirty="0" smtClean="0"/>
              <a:t>:</a:t>
            </a:r>
            <a:br>
              <a:rPr lang="hu-HU" dirty="0" smtClean="0"/>
            </a:br>
            <a:r>
              <a:rPr lang="hu-HU" dirty="0" smtClean="0"/>
              <a:t>int, </a:t>
            </a:r>
            <a:r>
              <a:rPr lang="hu-HU" dirty="0" err="1" smtClean="0"/>
              <a:t>bigint</a:t>
            </a:r>
            <a:r>
              <a:rPr lang="hu-HU" dirty="0" smtClean="0"/>
              <a:t>, </a:t>
            </a:r>
            <a:r>
              <a:rPr lang="hu-HU" dirty="0" err="1" smtClean="0"/>
              <a:t>real</a:t>
            </a:r>
            <a:r>
              <a:rPr lang="hu-HU" dirty="0" smtClean="0"/>
              <a:t>, </a:t>
            </a:r>
            <a:r>
              <a:rPr lang="hu-HU" dirty="0" err="1" smtClean="0"/>
              <a:t>float</a:t>
            </a:r>
            <a:r>
              <a:rPr lang="hu-HU" dirty="0" smtClean="0"/>
              <a:t>, </a:t>
            </a:r>
            <a:r>
              <a:rPr lang="hu-HU" dirty="0" err="1" smtClean="0"/>
              <a:t>char</a:t>
            </a:r>
            <a:r>
              <a:rPr lang="hu-HU" dirty="0" smtClean="0"/>
              <a:t>(20), </a:t>
            </a:r>
            <a:r>
              <a:rPr lang="hu-HU" dirty="0" err="1" smtClean="0"/>
              <a:t>binary</a:t>
            </a:r>
            <a:r>
              <a:rPr lang="hu-HU" dirty="0" smtClean="0"/>
              <a:t>(250) etc.</a:t>
            </a:r>
          </a:p>
          <a:p>
            <a:pPr lvl="1"/>
            <a:r>
              <a:rPr lang="hu-HU" dirty="0" err="1" smtClean="0"/>
              <a:t>Variable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:</a:t>
            </a:r>
            <a:br>
              <a:rPr lang="hu-HU" dirty="0" smtClean="0"/>
            </a:br>
            <a:r>
              <a:rPr lang="hu-HU" dirty="0" err="1" smtClean="0"/>
              <a:t>varchar</a:t>
            </a:r>
            <a:r>
              <a:rPr lang="hu-HU" dirty="0" smtClean="0"/>
              <a:t>(50), </a:t>
            </a:r>
            <a:r>
              <a:rPr lang="hu-HU" dirty="0" err="1" smtClean="0"/>
              <a:t>varbinary</a:t>
            </a:r>
            <a:r>
              <a:rPr lang="hu-HU" dirty="0" smtClean="0"/>
              <a:t>(250) etc.</a:t>
            </a:r>
          </a:p>
          <a:p>
            <a:pPr lvl="1"/>
            <a:r>
              <a:rPr lang="hu-HU" dirty="0" smtClean="0"/>
              <a:t>BLOB (</a:t>
            </a:r>
            <a:r>
              <a:rPr lang="hu-HU" dirty="0" err="1" smtClean="0"/>
              <a:t>binary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object</a:t>
            </a:r>
            <a:r>
              <a:rPr lang="hu-HU" dirty="0" smtClean="0"/>
              <a:t>)</a:t>
            </a:r>
            <a:br>
              <a:rPr lang="hu-HU" dirty="0" smtClean="0"/>
            </a:br>
            <a:r>
              <a:rPr lang="hu-HU" dirty="0" smtClean="0"/>
              <a:t>text, </a:t>
            </a:r>
            <a:r>
              <a:rPr lang="hu-HU" dirty="0" err="1" smtClean="0"/>
              <a:t>ntext</a:t>
            </a:r>
            <a:r>
              <a:rPr lang="hu-HU" dirty="0" smtClean="0"/>
              <a:t>, </a:t>
            </a:r>
            <a:r>
              <a:rPr lang="hu-HU" dirty="0" err="1" smtClean="0"/>
              <a:t>varbinary</a:t>
            </a:r>
            <a:r>
              <a:rPr lang="hu-HU" dirty="0" smtClean="0"/>
              <a:t>(</a:t>
            </a:r>
            <a:r>
              <a:rPr lang="hu-HU" dirty="0" err="1" smtClean="0"/>
              <a:t>max</a:t>
            </a:r>
            <a:r>
              <a:rPr lang="hu-HU" dirty="0" smtClean="0"/>
              <a:t>), image etc.</a:t>
            </a:r>
            <a:br>
              <a:rPr lang="hu-HU" dirty="0" smtClean="0"/>
            </a:br>
            <a:r>
              <a:rPr lang="hu-HU" dirty="0" smtClean="0"/>
              <a:t>2 GB maximum</a:t>
            </a:r>
          </a:p>
          <a:p>
            <a:pPr lvl="1"/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1350477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Special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pages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 8 kB</a:t>
            </a:r>
          </a:p>
          <a:p>
            <a:r>
              <a:rPr lang="hu-HU" dirty="0" err="1" smtClean="0"/>
              <a:t>Useful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: 8000 </a:t>
            </a:r>
            <a:r>
              <a:rPr lang="hu-HU" dirty="0" err="1" smtClean="0"/>
              <a:t>bytes</a:t>
            </a:r>
            <a:endParaRPr lang="hu-HU" dirty="0" smtClean="0"/>
          </a:p>
          <a:p>
            <a:pPr lvl="1"/>
            <a:r>
              <a:rPr lang="hu-HU" dirty="0" err="1" smtClean="0"/>
              <a:t>So</a:t>
            </a:r>
            <a:r>
              <a:rPr lang="hu-HU" dirty="0" smtClean="0"/>
              <a:t> </a:t>
            </a:r>
            <a:r>
              <a:rPr lang="hu-HU" dirty="0" err="1" smtClean="0"/>
              <a:t>called</a:t>
            </a:r>
            <a:r>
              <a:rPr lang="hu-HU" dirty="0" smtClean="0"/>
              <a:t> </a:t>
            </a:r>
            <a:r>
              <a:rPr lang="hu-HU" i="1" dirty="0" err="1" smtClean="0"/>
              <a:t>in-page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smtClean="0"/>
              <a:t>Rest is </a:t>
            </a:r>
            <a:r>
              <a:rPr lang="hu-HU" dirty="0" err="1" smtClean="0"/>
              <a:t>header</a:t>
            </a:r>
            <a:r>
              <a:rPr lang="hu-HU" dirty="0" smtClean="0"/>
              <a:t>, </a:t>
            </a:r>
            <a:r>
              <a:rPr lang="hu-HU" dirty="0" err="1" smtClean="0"/>
              <a:t>footer</a:t>
            </a:r>
            <a:r>
              <a:rPr lang="hu-HU" dirty="0" smtClean="0"/>
              <a:t>, </a:t>
            </a:r>
            <a:r>
              <a:rPr lang="hu-HU" dirty="0" err="1" smtClean="0"/>
              <a:t>pointers</a:t>
            </a:r>
            <a:r>
              <a:rPr lang="hu-HU" dirty="0" smtClean="0"/>
              <a:t> etc.</a:t>
            </a:r>
          </a:p>
          <a:p>
            <a:pPr lvl="1"/>
            <a:endParaRPr lang="hu-HU" dirty="0"/>
          </a:p>
          <a:p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overflow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endParaRPr lang="hu-HU" dirty="0" smtClean="0"/>
          </a:p>
          <a:p>
            <a:pPr lvl="1"/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doesn’t</a:t>
            </a:r>
            <a:r>
              <a:rPr lang="hu-HU" dirty="0" smtClean="0"/>
              <a:t> fit </a:t>
            </a:r>
            <a:r>
              <a:rPr lang="hu-HU" dirty="0" err="1" smtClean="0"/>
              <a:t>into</a:t>
            </a:r>
            <a:r>
              <a:rPr lang="hu-HU" dirty="0" smtClean="0"/>
              <a:t> 8000 </a:t>
            </a:r>
            <a:r>
              <a:rPr lang="hu-HU" dirty="0" err="1" smtClean="0"/>
              <a:t>bytes</a:t>
            </a:r>
            <a:endParaRPr lang="hu-HU" dirty="0" smtClean="0"/>
          </a:p>
          <a:p>
            <a:pPr lvl="1"/>
            <a:r>
              <a:rPr lang="hu-HU" i="1" dirty="0" err="1" smtClean="0"/>
              <a:t>Out-of-page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err="1" smtClean="0"/>
              <a:t>Significantly</a:t>
            </a:r>
            <a:r>
              <a:rPr lang="hu-HU" dirty="0" smtClean="0"/>
              <a:t> </a:t>
            </a:r>
            <a:r>
              <a:rPr lang="hu-HU" dirty="0" err="1" smtClean="0"/>
              <a:t>slower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in-page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BLOB </a:t>
            </a:r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long</a:t>
            </a:r>
            <a:r>
              <a:rPr lang="hu-HU" dirty="0" smtClean="0"/>
              <a:t> text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binary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/>
          </a:p>
          <a:p>
            <a:pPr lvl="1"/>
            <a:r>
              <a:rPr lang="hu-HU" dirty="0" err="1" smtClean="0"/>
              <a:t>Every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stored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and </a:t>
            </a:r>
            <a:r>
              <a:rPr lang="hu-HU" dirty="0" err="1" smtClean="0"/>
              <a:t>individual</a:t>
            </a:r>
            <a:r>
              <a:rPr lang="hu-HU" dirty="0" smtClean="0"/>
              <a:t> </a:t>
            </a:r>
            <a:r>
              <a:rPr lang="hu-HU" dirty="0" err="1" smtClean="0"/>
              <a:t>B-tree</a:t>
            </a:r>
            <a:endParaRPr lang="hu-HU" dirty="0" smtClean="0"/>
          </a:p>
          <a:p>
            <a:pPr lvl="1"/>
            <a:r>
              <a:rPr lang="hu-HU" dirty="0" err="1" smtClean="0"/>
              <a:t>Faster</a:t>
            </a:r>
            <a:r>
              <a:rPr lang="hu-HU" dirty="0" smtClean="0"/>
              <a:t> </a:t>
            </a:r>
            <a:r>
              <a:rPr lang="hu-HU" dirty="0" err="1" smtClean="0"/>
              <a:t>seek</a:t>
            </a:r>
            <a:r>
              <a:rPr lang="hu-HU" dirty="0" smtClean="0"/>
              <a:t>, </a:t>
            </a:r>
            <a:r>
              <a:rPr lang="hu-HU" dirty="0" err="1" smtClean="0"/>
              <a:t>slower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ordinary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endParaRPr lang="hu-HU" dirty="0" smtClean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933001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Heap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 smtClean="0"/>
              <a:t>Non-ordered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stored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undetermined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endParaRPr lang="hu-HU" dirty="0" smtClean="0"/>
          </a:p>
          <a:p>
            <a:pPr lvl="1"/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ingestion</a:t>
            </a:r>
            <a:endParaRPr lang="hu-HU" dirty="0" smtClean="0"/>
          </a:p>
          <a:p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stored</a:t>
            </a:r>
            <a:r>
              <a:rPr lang="hu-HU" dirty="0" smtClean="0"/>
              <a:t> </a:t>
            </a:r>
            <a:r>
              <a:rPr lang="hu-HU" dirty="0" err="1" smtClean="0"/>
              <a:t>continuously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pages</a:t>
            </a:r>
            <a:endParaRPr lang="hu-HU" dirty="0" smtClean="0"/>
          </a:p>
          <a:p>
            <a:r>
              <a:rPr lang="hu-HU" dirty="0" smtClean="0"/>
              <a:t>List of </a:t>
            </a:r>
            <a:r>
              <a:rPr lang="hu-HU" dirty="0" err="1" smtClean="0"/>
              <a:t>pages</a:t>
            </a:r>
            <a:r>
              <a:rPr lang="hu-HU" dirty="0" smtClean="0"/>
              <a:t> + </a:t>
            </a:r>
            <a:r>
              <a:rPr lang="hu-HU" dirty="0" err="1" smtClean="0"/>
              <a:t>pointers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next</a:t>
            </a:r>
            <a:r>
              <a:rPr lang="hu-HU" dirty="0" smtClean="0"/>
              <a:t>/</a:t>
            </a:r>
            <a:r>
              <a:rPr lang="hu-HU" dirty="0" err="1" smtClean="0"/>
              <a:t>prev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Disadvantage</a:t>
            </a:r>
            <a:r>
              <a:rPr lang="hu-HU" dirty="0" smtClean="0"/>
              <a:t>: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whole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search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Advantages</a:t>
            </a:r>
            <a:endParaRPr lang="hu-HU" dirty="0" smtClean="0"/>
          </a:p>
          <a:p>
            <a:pPr lvl="1"/>
            <a:r>
              <a:rPr lang="hu-HU" dirty="0" err="1" smtClean="0"/>
              <a:t>Inserts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simple</a:t>
            </a:r>
            <a:r>
              <a:rPr lang="hu-HU" dirty="0" smtClean="0"/>
              <a:t>, </a:t>
            </a:r>
            <a:r>
              <a:rPr lang="hu-HU" dirty="0" err="1" smtClean="0"/>
              <a:t>append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last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endParaRPr lang="hu-HU" dirty="0" smtClean="0"/>
          </a:p>
          <a:p>
            <a:pPr lvl="1"/>
            <a:r>
              <a:rPr lang="hu-HU" dirty="0" smtClean="0"/>
              <a:t>Good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quickly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r>
              <a:rPr lang="hu-HU" dirty="0" smtClean="0"/>
              <a:t> </a:t>
            </a:r>
            <a:r>
              <a:rPr lang="hu-HU" dirty="0" err="1" smtClean="0"/>
              <a:t>lots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endParaRPr lang="hu-HU" dirty="0" smtClean="0"/>
          </a:p>
          <a:p>
            <a:endParaRPr lang="hu-HU" dirty="0"/>
          </a:p>
          <a:p>
            <a:endParaRPr lang="hu-HU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6535" y="2677484"/>
            <a:ext cx="3571429" cy="264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64023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Primary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combination</a:t>
            </a:r>
            <a:r>
              <a:rPr lang="hu-HU" dirty="0" smtClean="0"/>
              <a:t> of </a:t>
            </a:r>
            <a:r>
              <a:rPr lang="hu-HU" dirty="0" err="1" smtClean="0"/>
              <a:t>columns</a:t>
            </a:r>
            <a:endParaRPr lang="hu-HU" dirty="0" smtClean="0"/>
          </a:p>
          <a:p>
            <a:r>
              <a:rPr lang="hu-HU" dirty="0" smtClean="0"/>
              <a:t>Must be </a:t>
            </a:r>
            <a:r>
              <a:rPr lang="hu-HU" dirty="0" err="1" smtClean="0"/>
              <a:t>unique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entire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r>
              <a:rPr lang="hu-HU" dirty="0" err="1" smtClean="0"/>
              <a:t>Well-defined</a:t>
            </a:r>
            <a:r>
              <a:rPr lang="hu-HU" dirty="0" smtClean="0"/>
              <a:t> </a:t>
            </a:r>
            <a:r>
              <a:rPr lang="hu-HU" dirty="0" err="1" smtClean="0"/>
              <a:t>ordering</a:t>
            </a:r>
            <a:endParaRPr lang="hu-HU" dirty="0" smtClean="0"/>
          </a:p>
          <a:p>
            <a:pPr lvl="1"/>
            <a:r>
              <a:rPr lang="hu-HU" dirty="0" err="1" smtClean="0"/>
              <a:t>Multi-column</a:t>
            </a:r>
            <a:r>
              <a:rPr lang="hu-HU" dirty="0" smtClean="0"/>
              <a:t>: </a:t>
            </a:r>
            <a:r>
              <a:rPr lang="hu-HU" dirty="0" err="1" smtClean="0"/>
              <a:t>lexicographical</a:t>
            </a:r>
            <a:r>
              <a:rPr lang="hu-HU" dirty="0" smtClean="0"/>
              <a:t> </a:t>
            </a:r>
            <a:r>
              <a:rPr lang="hu-HU" dirty="0" err="1" smtClean="0"/>
              <a:t>ordering</a:t>
            </a:r>
            <a:endParaRPr lang="hu-HU" dirty="0" smtClean="0"/>
          </a:p>
          <a:p>
            <a:pPr lvl="1"/>
            <a:r>
              <a:rPr lang="hu-HU" dirty="0" err="1" smtClean="0"/>
              <a:t>Specify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r>
              <a:rPr lang="hu-HU" dirty="0" smtClean="0"/>
              <a:t> </a:t>
            </a:r>
            <a:r>
              <a:rPr lang="hu-HU" dirty="0" err="1" smtClean="0"/>
              <a:t>direction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independently</a:t>
            </a:r>
            <a:endParaRPr lang="hu-HU" dirty="0" smtClean="0"/>
          </a:p>
          <a:p>
            <a:pPr lvl="1"/>
            <a:r>
              <a:rPr lang="hu-HU" dirty="0" err="1" smtClean="0"/>
              <a:t>Any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keys</a:t>
            </a:r>
            <a:r>
              <a:rPr lang="hu-HU" dirty="0" smtClean="0"/>
              <a:t> </a:t>
            </a:r>
            <a:r>
              <a:rPr lang="hu-HU" dirty="0" err="1" smtClean="0"/>
              <a:t>should</a:t>
            </a:r>
            <a:r>
              <a:rPr lang="hu-HU" dirty="0" smtClean="0"/>
              <a:t> be </a:t>
            </a:r>
            <a:r>
              <a:rPr lang="hu-HU" dirty="0" err="1" smtClean="0"/>
              <a:t>comparable</a:t>
            </a:r>
            <a:r>
              <a:rPr lang="hu-HU" dirty="0" smtClean="0"/>
              <a:t>: &lt; </a:t>
            </a:r>
            <a:r>
              <a:rPr lang="hu-HU" dirty="0" err="1" smtClean="0"/>
              <a:t>or</a:t>
            </a:r>
            <a:r>
              <a:rPr lang="hu-HU" dirty="0" smtClean="0"/>
              <a:t> &gt;</a:t>
            </a:r>
          </a:p>
          <a:p>
            <a:r>
              <a:rPr lang="hu-HU" dirty="0" err="1" smtClean="0"/>
              <a:t>Simplest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: </a:t>
            </a:r>
            <a:r>
              <a:rPr lang="hu-HU" dirty="0" err="1" smtClean="0"/>
              <a:t>incrementally</a:t>
            </a:r>
            <a:r>
              <a:rPr lang="hu-HU" dirty="0" smtClean="0"/>
              <a:t> </a:t>
            </a:r>
            <a:r>
              <a:rPr lang="hu-HU" dirty="0" err="1" smtClean="0"/>
              <a:t>generated</a:t>
            </a:r>
            <a:r>
              <a:rPr lang="hu-HU" dirty="0" smtClean="0"/>
              <a:t> integer ID</a:t>
            </a:r>
          </a:p>
          <a:p>
            <a:pPr lvl="1"/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21705982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B-tree</a:t>
            </a:r>
            <a:r>
              <a:rPr lang="hu-HU" dirty="0" smtClean="0"/>
              <a:t> and B+</a:t>
            </a:r>
            <a:r>
              <a:rPr lang="hu-HU" dirty="0" err="1" smtClean="0"/>
              <a:t>-tree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smtClean="0"/>
              <a:t>Data </a:t>
            </a:r>
            <a:r>
              <a:rPr lang="hu-HU" dirty="0" err="1" smtClean="0"/>
              <a:t>structure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ordered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r>
              <a:rPr lang="hu-HU" dirty="0" err="1" smtClean="0"/>
              <a:t>Nodes</a:t>
            </a:r>
            <a:r>
              <a:rPr lang="hu-HU" dirty="0" smtClean="0"/>
              <a:t>: </a:t>
            </a:r>
            <a:r>
              <a:rPr lang="hu-HU" i="1" dirty="0" smtClean="0"/>
              <a:t>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, </a:t>
            </a:r>
            <a:r>
              <a:rPr lang="hu-HU" i="1" dirty="0" err="1" smtClean="0"/>
              <a:t>d</a:t>
            </a:r>
            <a:r>
              <a:rPr lang="hu-HU" i="1" dirty="0" smtClean="0"/>
              <a:t> </a:t>
            </a:r>
            <a:r>
              <a:rPr lang="hu-HU" dirty="0" smtClean="0"/>
              <a:t>+ 1 </a:t>
            </a:r>
            <a:r>
              <a:rPr lang="hu-HU" dirty="0" err="1" smtClean="0"/>
              <a:t>pointers</a:t>
            </a:r>
            <a:endParaRPr lang="hu-HU" dirty="0" smtClean="0"/>
          </a:p>
          <a:p>
            <a:r>
              <a:rPr lang="hu-HU" dirty="0" err="1" smtClean="0"/>
              <a:t>Pointers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endParaRPr lang="hu-HU" dirty="0" smtClean="0"/>
          </a:p>
          <a:p>
            <a:endParaRPr lang="hu-HU" dirty="0"/>
          </a:p>
          <a:p>
            <a:endParaRPr lang="hu-HU" dirty="0" smtClean="0"/>
          </a:p>
          <a:p>
            <a:pPr marL="0" indent="0">
              <a:buNone/>
            </a:pPr>
            <a:endParaRPr lang="hu-HU" dirty="0" smtClean="0"/>
          </a:p>
          <a:p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nodes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full</a:t>
            </a:r>
            <a:r>
              <a:rPr lang="hu-HU" dirty="0" smtClean="0"/>
              <a:t>,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split</a:t>
            </a:r>
            <a:r>
              <a:rPr lang="hu-HU" dirty="0" smtClean="0"/>
              <a:t> </a:t>
            </a:r>
            <a:r>
              <a:rPr lang="hu-HU" dirty="0" err="1" smtClean="0"/>
              <a:t>them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endParaRPr lang="hu-HU" dirty="0" smtClean="0"/>
          </a:p>
          <a:p>
            <a:r>
              <a:rPr lang="hu-HU" dirty="0" err="1" smtClean="0"/>
              <a:t>Tree</a:t>
            </a:r>
            <a:r>
              <a:rPr lang="hu-HU" dirty="0" smtClean="0"/>
              <a:t> </a:t>
            </a:r>
            <a:r>
              <a:rPr lang="hu-HU" dirty="0" err="1" smtClean="0"/>
              <a:t>traversal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</a:t>
            </a:r>
            <a:r>
              <a:rPr lang="hu-HU" dirty="0" err="1" smtClean="0"/>
              <a:t>recursive</a:t>
            </a:r>
            <a:r>
              <a:rPr lang="hu-HU" dirty="0" smtClean="0"/>
              <a:t> </a:t>
            </a:r>
            <a:r>
              <a:rPr lang="hu-HU" dirty="0" err="1" smtClean="0"/>
              <a:t>algorithms</a:t>
            </a:r>
            <a:endParaRPr lang="hu-HU" dirty="0" smtClean="0"/>
          </a:p>
          <a:p>
            <a:r>
              <a:rPr lang="hu-HU" dirty="0" err="1" smtClean="0"/>
              <a:t>Finding</a:t>
            </a:r>
            <a:r>
              <a:rPr lang="hu-HU" dirty="0" smtClean="0"/>
              <a:t> an </a:t>
            </a:r>
            <a:r>
              <a:rPr lang="hu-HU" dirty="0" err="1" smtClean="0"/>
              <a:t>item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: o(</a:t>
            </a:r>
            <a:r>
              <a:rPr lang="hu-HU" dirty="0" err="1" smtClean="0"/>
              <a:t>log</a:t>
            </a:r>
            <a:r>
              <a:rPr lang="hu-HU" i="1" baseline="-25000" dirty="0" err="1" smtClean="0"/>
              <a:t>d</a:t>
            </a:r>
            <a:r>
              <a:rPr lang="hu-HU" dirty="0" smtClean="0"/>
              <a:t> </a:t>
            </a:r>
            <a:r>
              <a:rPr lang="hu-HU" i="1" dirty="0" smtClean="0"/>
              <a:t>n</a:t>
            </a:r>
            <a:r>
              <a:rPr lang="hu-HU" dirty="0" smtClean="0"/>
              <a:t>)</a:t>
            </a:r>
          </a:p>
          <a:p>
            <a:r>
              <a:rPr lang="hu-HU" dirty="0" err="1" smtClean="0"/>
              <a:t>Tree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scanned</a:t>
            </a:r>
            <a:r>
              <a:rPr lang="hu-HU" dirty="0" smtClean="0"/>
              <a:t> </a:t>
            </a:r>
            <a:r>
              <a:rPr lang="hu-HU" dirty="0" err="1" smtClean="0"/>
              <a:t>according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ordering</a:t>
            </a:r>
            <a:r>
              <a:rPr lang="hu-HU" dirty="0" smtClean="0"/>
              <a:t> </a:t>
            </a:r>
            <a:r>
              <a:rPr lang="hu-HU" dirty="0" err="1" smtClean="0"/>
              <a:t>defined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(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reverse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r>
              <a:rPr lang="hu-HU" dirty="0" smtClean="0"/>
              <a:t>)</a:t>
            </a:r>
          </a:p>
          <a:p>
            <a:endParaRPr lang="hu-HU" dirty="0"/>
          </a:p>
          <a:p>
            <a:r>
              <a:rPr lang="hu-HU" dirty="0" err="1" smtClean="0"/>
              <a:t>Database</a:t>
            </a:r>
            <a:r>
              <a:rPr lang="hu-HU" dirty="0" smtClean="0"/>
              <a:t> servers: B+</a:t>
            </a:r>
            <a:r>
              <a:rPr lang="hu-HU" dirty="0" err="1" smtClean="0"/>
              <a:t>-tree</a:t>
            </a:r>
            <a:endParaRPr lang="hu-HU" dirty="0" smtClean="0"/>
          </a:p>
          <a:p>
            <a:pPr lvl="1"/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keys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intermediate</a:t>
            </a:r>
            <a:r>
              <a:rPr lang="hu-HU" dirty="0" smtClean="0"/>
              <a:t> </a:t>
            </a:r>
            <a:r>
              <a:rPr lang="hu-HU" dirty="0" err="1" smtClean="0"/>
              <a:t>nodes</a:t>
            </a:r>
            <a:endParaRPr lang="hu-HU" dirty="0" smtClean="0"/>
          </a:p>
          <a:p>
            <a:pPr lvl="1"/>
            <a:r>
              <a:rPr lang="hu-HU" dirty="0" err="1" smtClean="0"/>
              <a:t>Leaf</a:t>
            </a:r>
            <a:r>
              <a:rPr lang="hu-HU" dirty="0" smtClean="0"/>
              <a:t> </a:t>
            </a:r>
            <a:r>
              <a:rPr lang="hu-HU" dirty="0" err="1" smtClean="0"/>
              <a:t>nodes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actual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endParaRPr lang="hu-HU" dirty="0" smtClean="0"/>
          </a:p>
        </p:txBody>
      </p:sp>
      <p:pic>
        <p:nvPicPr>
          <p:cNvPr id="5" name="Picture 2" descr="http://upload.wikimedia.org/wikipedia/commons/thumb/6/65/B-tree.svg/400px-B-tree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9756" y="2798179"/>
            <a:ext cx="2214246" cy="614453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15107" y="2139389"/>
            <a:ext cx="1714286" cy="3723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4262212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clustered</a:t>
            </a:r>
            <a:r>
              <a:rPr lang="hu-HU" dirty="0" smtClean="0"/>
              <a:t> index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 sz="2400" dirty="0" err="1" smtClean="0"/>
              <a:t>Table</a:t>
            </a:r>
            <a:r>
              <a:rPr lang="hu-HU" sz="2400" dirty="0" smtClean="0"/>
              <a:t> </a:t>
            </a:r>
            <a:r>
              <a:rPr lang="hu-HU" sz="2400" dirty="0" err="1" smtClean="0"/>
              <a:t>stored</a:t>
            </a:r>
            <a:r>
              <a:rPr lang="hu-HU" sz="2400" dirty="0" smtClean="0"/>
              <a:t> </a:t>
            </a:r>
            <a:r>
              <a:rPr lang="hu-HU" sz="2400" dirty="0" err="1" smtClean="0"/>
              <a:t>as</a:t>
            </a:r>
            <a:r>
              <a:rPr lang="hu-HU" sz="2400" dirty="0" smtClean="0"/>
              <a:t> a B+</a:t>
            </a:r>
            <a:r>
              <a:rPr lang="hu-HU" sz="2400" dirty="0" err="1" smtClean="0"/>
              <a:t>-tree</a:t>
            </a:r>
            <a:endParaRPr lang="hu-HU" sz="2400" dirty="0" smtClean="0"/>
          </a:p>
          <a:p>
            <a:r>
              <a:rPr lang="hu-HU" sz="2400" dirty="0" err="1" smtClean="0"/>
              <a:t>Tree</a:t>
            </a:r>
            <a:r>
              <a:rPr lang="hu-HU" sz="2400" dirty="0" smtClean="0"/>
              <a:t> </a:t>
            </a:r>
            <a:r>
              <a:rPr lang="hu-HU" sz="2400" dirty="0" err="1" smtClean="0"/>
              <a:t>node</a:t>
            </a:r>
            <a:r>
              <a:rPr lang="hu-HU" sz="2400" dirty="0" smtClean="0"/>
              <a:t> = </a:t>
            </a:r>
            <a:r>
              <a:rPr lang="hu-HU" sz="2400" dirty="0" err="1" smtClean="0"/>
              <a:t>data</a:t>
            </a:r>
            <a:r>
              <a:rPr lang="hu-HU" sz="2400" dirty="0" smtClean="0"/>
              <a:t> </a:t>
            </a:r>
            <a:r>
              <a:rPr lang="hu-HU" sz="2400" dirty="0" err="1" smtClean="0"/>
              <a:t>page</a:t>
            </a:r>
            <a:endParaRPr lang="hu-HU" sz="2400" dirty="0" smtClean="0"/>
          </a:p>
          <a:p>
            <a:r>
              <a:rPr lang="hu-HU" sz="2400" dirty="0" err="1" smtClean="0"/>
              <a:t>Two</a:t>
            </a:r>
            <a:r>
              <a:rPr lang="hu-HU" sz="2400" dirty="0" smtClean="0"/>
              <a:t> </a:t>
            </a:r>
            <a:r>
              <a:rPr lang="hu-HU" sz="2400" dirty="0" err="1" smtClean="0"/>
              <a:t>page</a:t>
            </a:r>
            <a:r>
              <a:rPr lang="hu-HU" sz="2400" dirty="0" smtClean="0"/>
              <a:t> </a:t>
            </a:r>
            <a:r>
              <a:rPr lang="hu-HU" sz="2400" dirty="0" err="1" smtClean="0"/>
              <a:t>types</a:t>
            </a:r>
            <a:endParaRPr lang="hu-HU" sz="2400" dirty="0" smtClean="0"/>
          </a:p>
          <a:p>
            <a:pPr lvl="1"/>
            <a:r>
              <a:rPr lang="hu-HU" sz="2000" dirty="0" smtClean="0"/>
              <a:t>Index </a:t>
            </a:r>
            <a:r>
              <a:rPr lang="hu-HU" sz="2000" dirty="0" err="1" smtClean="0"/>
              <a:t>page</a:t>
            </a:r>
            <a:endParaRPr lang="hu-HU" sz="2000" dirty="0" smtClean="0"/>
          </a:p>
          <a:p>
            <a:pPr lvl="1"/>
            <a:r>
              <a:rPr lang="hu-HU" sz="2000" dirty="0" err="1" smtClean="0"/>
              <a:t>Leaf</a:t>
            </a:r>
            <a:r>
              <a:rPr lang="hu-HU" sz="2000" dirty="0" smtClean="0"/>
              <a:t> </a:t>
            </a:r>
            <a:r>
              <a:rPr lang="hu-HU" sz="2000" dirty="0" err="1" smtClean="0"/>
              <a:t>node</a:t>
            </a:r>
            <a:r>
              <a:rPr lang="hu-HU" sz="2000" dirty="0" smtClean="0"/>
              <a:t> </a:t>
            </a:r>
            <a:r>
              <a:rPr lang="hu-HU" sz="2000" dirty="0" err="1" smtClean="0"/>
              <a:t>page</a:t>
            </a:r>
            <a:r>
              <a:rPr lang="hu-HU" sz="2000" dirty="0" smtClean="0"/>
              <a:t> </a:t>
            </a:r>
            <a:r>
              <a:rPr lang="hu-HU" sz="2000" dirty="0" err="1" smtClean="0"/>
              <a:t>storing</a:t>
            </a:r>
            <a:r>
              <a:rPr lang="hu-HU" sz="2000" dirty="0" smtClean="0"/>
              <a:t> </a:t>
            </a:r>
            <a:r>
              <a:rPr lang="hu-HU" sz="2000" dirty="0" err="1" smtClean="0"/>
              <a:t>rows</a:t>
            </a:r>
            <a:endParaRPr lang="hu-HU" sz="2000" dirty="0" smtClean="0"/>
          </a:p>
          <a:p>
            <a:pPr lvl="1"/>
            <a:endParaRPr lang="hu-HU" sz="2000" dirty="0"/>
          </a:p>
          <a:p>
            <a:r>
              <a:rPr lang="hu-HU" sz="2400" dirty="0" err="1" smtClean="0"/>
              <a:t>Pointers</a:t>
            </a:r>
            <a:r>
              <a:rPr lang="hu-HU" sz="2400" dirty="0" smtClean="0"/>
              <a:t> </a:t>
            </a:r>
            <a:r>
              <a:rPr lang="hu-HU" sz="2400" dirty="0" err="1" smtClean="0"/>
              <a:t>to</a:t>
            </a:r>
            <a:r>
              <a:rPr lang="hu-HU" sz="2400" dirty="0" smtClean="0"/>
              <a:t> </a:t>
            </a:r>
            <a:r>
              <a:rPr lang="hu-HU" sz="2400" dirty="0" err="1" smtClean="0"/>
              <a:t>prev</a:t>
            </a:r>
            <a:r>
              <a:rPr lang="hu-HU" sz="2400" dirty="0" smtClean="0"/>
              <a:t>/</a:t>
            </a:r>
            <a:r>
              <a:rPr lang="hu-HU" sz="2400" dirty="0" err="1" smtClean="0"/>
              <a:t>next</a:t>
            </a:r>
            <a:r>
              <a:rPr lang="hu-HU" sz="2400" dirty="0" smtClean="0"/>
              <a:t> </a:t>
            </a:r>
            <a:r>
              <a:rPr lang="hu-HU" sz="2400" dirty="0" err="1" smtClean="0"/>
              <a:t>page</a:t>
            </a:r>
            <a:endParaRPr lang="hu-HU" sz="2400" dirty="0" smtClean="0"/>
          </a:p>
          <a:p>
            <a:pPr lvl="1"/>
            <a:r>
              <a:rPr lang="hu-HU" sz="2000" dirty="0" err="1" smtClean="0"/>
              <a:t>Support</a:t>
            </a:r>
            <a:r>
              <a:rPr lang="hu-HU" sz="2000" dirty="0" smtClean="0"/>
              <a:t> </a:t>
            </a:r>
            <a:r>
              <a:rPr lang="hu-HU" sz="2000" dirty="0" err="1" smtClean="0"/>
              <a:t>sequential</a:t>
            </a:r>
            <a:r>
              <a:rPr lang="hu-HU" sz="2000" dirty="0" smtClean="0"/>
              <a:t> </a:t>
            </a:r>
            <a:r>
              <a:rPr lang="hu-HU" sz="2000" dirty="0" err="1" smtClean="0"/>
              <a:t>scan</a:t>
            </a:r>
            <a:endParaRPr lang="hu-HU" sz="200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9150" y="1918151"/>
            <a:ext cx="3886200" cy="4166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5456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Advantage</a:t>
            </a:r>
            <a:r>
              <a:rPr lang="hu-HU" dirty="0" smtClean="0"/>
              <a:t> of </a:t>
            </a:r>
            <a:r>
              <a:rPr lang="hu-HU" dirty="0" err="1" smtClean="0"/>
              <a:t>clustered</a:t>
            </a:r>
            <a:r>
              <a:rPr lang="hu-HU" dirty="0" smtClean="0"/>
              <a:t> index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n log n </a:t>
            </a:r>
            <a:r>
              <a:rPr lang="hu-HU" dirty="0" err="1" smtClean="0"/>
              <a:t>time</a:t>
            </a:r>
            <a:endParaRPr lang="hu-HU" dirty="0" smtClean="0"/>
          </a:p>
          <a:p>
            <a:pPr lvl="1"/>
            <a:r>
              <a:rPr lang="hu-HU" dirty="0" smtClean="0"/>
              <a:t>SELECT * FROM t WHERE ID = 12</a:t>
            </a:r>
          </a:p>
          <a:p>
            <a:pPr lvl="1"/>
            <a:endParaRPr lang="hu-HU" dirty="0"/>
          </a:p>
          <a:p>
            <a:r>
              <a:rPr lang="hu-HU" dirty="0" err="1" smtClean="0"/>
              <a:t>Scan</a:t>
            </a:r>
            <a:r>
              <a:rPr lang="hu-HU" dirty="0" smtClean="0"/>
              <a:t> ID </a:t>
            </a:r>
            <a:r>
              <a:rPr lang="hu-HU" dirty="0" err="1" smtClean="0"/>
              <a:t>range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quickly</a:t>
            </a:r>
            <a:endParaRPr lang="hu-HU" dirty="0" smtClean="0"/>
          </a:p>
          <a:p>
            <a:pPr lvl="1"/>
            <a:r>
              <a:rPr lang="hu-HU" dirty="0" smtClean="0"/>
              <a:t>SELECT * FROM t</a:t>
            </a:r>
            <a:br>
              <a:rPr lang="hu-HU" dirty="0" smtClean="0"/>
            </a:br>
            <a:r>
              <a:rPr lang="hu-HU" dirty="0" smtClean="0"/>
              <a:t>WHERE ID BETWEEN 12 AND 36</a:t>
            </a:r>
          </a:p>
          <a:p>
            <a:pPr lvl="1"/>
            <a:endParaRPr lang="hu-HU" dirty="0"/>
          </a:p>
          <a:p>
            <a:r>
              <a:rPr lang="hu-HU" dirty="0" smtClean="0"/>
              <a:t>Read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(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reverse</a:t>
            </a:r>
            <a:r>
              <a:rPr lang="hu-HU" dirty="0" smtClean="0"/>
              <a:t>)</a:t>
            </a:r>
            <a:br>
              <a:rPr lang="hu-HU" dirty="0" smtClean="0"/>
            </a:br>
            <a:r>
              <a:rPr lang="hu-HU" dirty="0" err="1" smtClean="0"/>
              <a:t>Doesn’t</a:t>
            </a:r>
            <a:r>
              <a:rPr lang="hu-HU" dirty="0" smtClean="0"/>
              <a:t> </a:t>
            </a:r>
            <a:r>
              <a:rPr lang="hu-HU" dirty="0" err="1" smtClean="0"/>
              <a:t>require</a:t>
            </a:r>
            <a:r>
              <a:rPr lang="hu-HU" dirty="0" smtClean="0"/>
              <a:t> re-sorting!</a:t>
            </a:r>
          </a:p>
          <a:p>
            <a:pPr lvl="1"/>
            <a:r>
              <a:rPr lang="hu-HU" dirty="0" smtClean="0"/>
              <a:t>SELECT * FROM t ORDER BY ID</a:t>
            </a:r>
          </a:p>
        </p:txBody>
      </p:sp>
    </p:spTree>
    <p:extLst>
      <p:ext uri="{BB962C8B-B14F-4D97-AF65-F5344CB8AC3E}">
        <p14:creationId xmlns:p14="http://schemas.microsoft.com/office/powerpoint/2010/main" val="88862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Driving force: Moore’s law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The number of transistors/chip doubles every 18 months</a:t>
            </a:r>
            <a:endParaRPr lang="en-US" noProof="0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193" y="2895064"/>
            <a:ext cx="4163726" cy="3742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50" y="2895063"/>
            <a:ext cx="4163726" cy="3742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34170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File </a:t>
            </a:r>
            <a:r>
              <a:rPr lang="hu-HU" dirty="0" err="1" smtClean="0"/>
              <a:t>groups</a:t>
            </a:r>
            <a:r>
              <a:rPr lang="hu-HU" dirty="0" smtClean="0"/>
              <a:t> and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layout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Collection</a:t>
            </a:r>
            <a:r>
              <a:rPr lang="hu-HU" dirty="0" smtClean="0"/>
              <a:t> of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endParaRPr lang="hu-HU" dirty="0" smtClean="0"/>
          </a:p>
          <a:p>
            <a:pPr lvl="1"/>
            <a:r>
              <a:rPr lang="hu-HU" dirty="0" err="1" smtClean="0"/>
              <a:t>Files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endParaRPr lang="hu-HU" dirty="0" smtClean="0"/>
          </a:p>
          <a:p>
            <a:pPr lvl="1"/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err="1" smtClean="0"/>
              <a:t>Parallelization</a:t>
            </a:r>
            <a:r>
              <a:rPr lang="hu-HU" dirty="0" smtClean="0"/>
              <a:t> over </a:t>
            </a:r>
            <a:r>
              <a:rPr lang="hu-HU" dirty="0" err="1" smtClean="0"/>
              <a:t>multiple</a:t>
            </a:r>
            <a:r>
              <a:rPr lang="hu-HU" dirty="0" smtClean="0"/>
              <a:t> RAID </a:t>
            </a:r>
            <a:r>
              <a:rPr lang="hu-HU" dirty="0" err="1" smtClean="0"/>
              <a:t>cards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Tables</a:t>
            </a:r>
            <a:r>
              <a:rPr lang="hu-HU" dirty="0" smtClean="0"/>
              <a:t> and </a:t>
            </a:r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mapped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file </a:t>
            </a:r>
            <a:r>
              <a:rPr lang="hu-HU" dirty="0" err="1" smtClean="0"/>
              <a:t>groups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span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endParaRPr lang="hu-HU" dirty="0" smtClean="0"/>
          </a:p>
          <a:p>
            <a:pPr lvl="1"/>
            <a:r>
              <a:rPr lang="hu-HU" dirty="0" err="1" smtClean="0"/>
              <a:t>Pages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r>
              <a:rPr lang="hu-HU" dirty="0" smtClean="0"/>
              <a:t> </a:t>
            </a:r>
            <a:r>
              <a:rPr lang="hu-HU" dirty="0" err="1" smtClean="0"/>
              <a:t>allocated</a:t>
            </a:r>
            <a:r>
              <a:rPr lang="hu-HU" dirty="0" smtClean="0"/>
              <a:t> </a:t>
            </a:r>
            <a:r>
              <a:rPr lang="hu-HU" dirty="0" err="1" smtClean="0"/>
              <a:t>evenly</a:t>
            </a:r>
            <a:endParaRPr lang="hu-HU" dirty="0" smtClean="0"/>
          </a:p>
          <a:p>
            <a:pPr lvl="1"/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span</a:t>
            </a:r>
            <a:r>
              <a:rPr lang="hu-HU" dirty="0" smtClean="0"/>
              <a:t> RAID </a:t>
            </a:r>
            <a:r>
              <a:rPr lang="hu-HU" dirty="0" err="1" smtClean="0"/>
              <a:t>cards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smtClean="0"/>
              <a:t>File </a:t>
            </a:r>
            <a:r>
              <a:rPr lang="hu-HU" dirty="0" err="1" smtClean="0"/>
              <a:t>groups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contain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, </a:t>
            </a:r>
            <a:r>
              <a:rPr lang="hu-HU" dirty="0" err="1" smtClean="0"/>
              <a:t>indices</a:t>
            </a:r>
            <a:endParaRPr lang="hu-HU" dirty="0" smtClean="0"/>
          </a:p>
          <a:p>
            <a:pPr lvl="1"/>
            <a:r>
              <a:rPr lang="hu-HU" dirty="0" err="1" smtClean="0"/>
              <a:t>Pages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mix</a:t>
            </a:r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lead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degraded</a:t>
            </a:r>
            <a:r>
              <a:rPr lang="hu-HU" dirty="0" smtClean="0"/>
              <a:t> performance</a:t>
            </a:r>
          </a:p>
          <a:p>
            <a:pPr lvl="1"/>
            <a:endParaRPr lang="hu-HU" dirty="0"/>
          </a:p>
          <a:p>
            <a:r>
              <a:rPr lang="hu-HU" dirty="0" err="1" smtClean="0"/>
              <a:t>Optimal</a:t>
            </a:r>
            <a:r>
              <a:rPr lang="hu-HU" dirty="0" smtClean="0"/>
              <a:t> </a:t>
            </a:r>
            <a:r>
              <a:rPr lang="hu-HU" dirty="0" err="1" smtClean="0"/>
              <a:t>case</a:t>
            </a:r>
            <a:endParaRPr lang="hu-HU" dirty="0" smtClean="0"/>
          </a:p>
          <a:p>
            <a:pPr lvl="1"/>
            <a:r>
              <a:rPr lang="hu-HU" dirty="0" err="1" smtClean="0"/>
              <a:t>Pages</a:t>
            </a:r>
            <a:r>
              <a:rPr lang="hu-HU" dirty="0" smtClean="0"/>
              <a:t> of a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sequential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out-of-page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endParaRPr lang="hu-HU" dirty="0" smtClean="0"/>
          </a:p>
          <a:p>
            <a:pPr lvl="1"/>
            <a:r>
              <a:rPr lang="hu-HU" dirty="0" err="1" smtClean="0"/>
              <a:t>BLOBs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separate</a:t>
            </a:r>
            <a:r>
              <a:rPr lang="hu-HU" dirty="0" smtClean="0"/>
              <a:t> file </a:t>
            </a:r>
            <a:r>
              <a:rPr lang="hu-HU" dirty="0" err="1" smtClean="0"/>
              <a:t>group</a:t>
            </a:r>
            <a:endParaRPr lang="hu-HU" dirty="0" smtClean="0"/>
          </a:p>
          <a:p>
            <a:pPr lvl="1"/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separate</a:t>
            </a:r>
            <a:r>
              <a:rPr lang="hu-HU" dirty="0" smtClean="0"/>
              <a:t> file </a:t>
            </a:r>
            <a:r>
              <a:rPr lang="hu-HU" dirty="0" err="1" smtClean="0"/>
              <a:t>group</a:t>
            </a:r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197795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Control</a:t>
            </a:r>
            <a:r>
              <a:rPr lang="hu-HU" dirty="0" smtClean="0"/>
              <a:t> over </a:t>
            </a:r>
            <a:r>
              <a:rPr lang="hu-HU" dirty="0" err="1" smtClean="0"/>
              <a:t>location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administrator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define</a:t>
            </a:r>
            <a:r>
              <a:rPr lang="hu-HU" dirty="0" smtClean="0"/>
              <a:t> </a:t>
            </a:r>
            <a:r>
              <a:rPr lang="hu-HU" dirty="0" err="1" smtClean="0"/>
              <a:t>location</a:t>
            </a:r>
            <a:r>
              <a:rPr lang="hu-HU" dirty="0" smtClean="0"/>
              <a:t> of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endParaRPr lang="hu-HU" dirty="0" smtClean="0"/>
          </a:p>
          <a:p>
            <a:pPr lvl="1"/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file </a:t>
            </a:r>
            <a:r>
              <a:rPr lang="hu-HU" dirty="0" err="1" smtClean="0"/>
              <a:t>system</a:t>
            </a:r>
            <a:endParaRPr lang="hu-HU" dirty="0" smtClean="0"/>
          </a:p>
          <a:p>
            <a:pPr lvl="1"/>
            <a:r>
              <a:rPr lang="hu-HU" dirty="0" err="1" smtClean="0"/>
              <a:t>Determines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hardware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used</a:t>
            </a:r>
            <a:endParaRPr lang="hu-HU" dirty="0" smtClean="0"/>
          </a:p>
          <a:p>
            <a:pPr lvl="1"/>
            <a:r>
              <a:rPr lang="hu-HU" dirty="0" err="1" smtClean="0"/>
              <a:t>Certain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go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faster</a:t>
            </a:r>
            <a:r>
              <a:rPr lang="hu-HU" dirty="0" smtClean="0"/>
              <a:t>/</a:t>
            </a:r>
            <a:r>
              <a:rPr lang="hu-HU" dirty="0" err="1" smtClean="0"/>
              <a:t>slower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endParaRPr lang="hu-HU" dirty="0" smtClean="0"/>
          </a:p>
          <a:p>
            <a:pPr lvl="1"/>
            <a:r>
              <a:rPr lang="hu-HU" dirty="0" err="1" smtClean="0"/>
              <a:t>Size</a:t>
            </a:r>
            <a:r>
              <a:rPr lang="hu-HU" dirty="0" smtClean="0"/>
              <a:t> of </a:t>
            </a:r>
            <a:r>
              <a:rPr lang="hu-HU" dirty="0" err="1" smtClean="0"/>
              <a:t>files</a:t>
            </a:r>
            <a:r>
              <a:rPr lang="hu-HU" dirty="0" smtClean="0"/>
              <a:t> </a:t>
            </a:r>
            <a:r>
              <a:rPr lang="hu-HU" dirty="0" err="1" smtClean="0"/>
              <a:t>predefined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auto-grow</a:t>
            </a:r>
            <a:endParaRPr lang="hu-HU" dirty="0"/>
          </a:p>
          <a:p>
            <a:pPr lvl="1"/>
            <a:endParaRPr lang="hu-HU" dirty="0" smtClean="0"/>
          </a:p>
          <a:p>
            <a:r>
              <a:rPr lang="hu-HU" dirty="0" smtClean="0"/>
              <a:t>Data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mapped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file </a:t>
            </a:r>
            <a:r>
              <a:rPr lang="hu-HU" dirty="0" err="1" smtClean="0"/>
              <a:t>groups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across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endParaRPr lang="hu-HU" dirty="0" smtClean="0"/>
          </a:p>
          <a:p>
            <a:pPr lvl="1"/>
            <a:r>
              <a:rPr lang="hu-HU" dirty="0" err="1" smtClean="0"/>
              <a:t>Across</a:t>
            </a:r>
            <a:r>
              <a:rPr lang="hu-HU" dirty="0" smtClean="0"/>
              <a:t> </a:t>
            </a:r>
            <a:r>
              <a:rPr lang="hu-HU" dirty="0" err="1" smtClean="0"/>
              <a:t>raid</a:t>
            </a:r>
            <a:r>
              <a:rPr lang="hu-HU" dirty="0" smtClean="0"/>
              <a:t> </a:t>
            </a:r>
            <a:r>
              <a:rPr lang="hu-HU" dirty="0" err="1" smtClean="0"/>
              <a:t>volumes</a:t>
            </a:r>
            <a:endParaRPr lang="hu-HU" dirty="0" smtClean="0"/>
          </a:p>
          <a:p>
            <a:pPr lvl="1"/>
            <a:r>
              <a:rPr lang="hu-HU" dirty="0" err="1" smtClean="0"/>
              <a:t>Automatic</a:t>
            </a:r>
            <a:r>
              <a:rPr lang="hu-HU" dirty="0" smtClean="0"/>
              <a:t> parallel IO </a:t>
            </a:r>
            <a:r>
              <a:rPr lang="hu-HU" dirty="0" err="1" smtClean="0"/>
              <a:t>with</a:t>
            </a:r>
            <a:r>
              <a:rPr lang="hu-HU" dirty="0" smtClean="0"/>
              <a:t> more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RAID </a:t>
            </a:r>
            <a:r>
              <a:rPr lang="hu-HU" dirty="0" err="1" smtClean="0"/>
              <a:t>cards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17327091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Partitioned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partitioned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defining</a:t>
            </a:r>
            <a:r>
              <a:rPr lang="hu-HU" dirty="0" smtClean="0"/>
              <a:t> </a:t>
            </a:r>
            <a:r>
              <a:rPr lang="hu-HU" dirty="0" err="1" smtClean="0"/>
              <a:t>non-overlapping</a:t>
            </a:r>
            <a:r>
              <a:rPr lang="hu-HU" dirty="0" smtClean="0"/>
              <a:t> </a:t>
            </a:r>
            <a:r>
              <a:rPr lang="hu-HU" dirty="0" err="1" smtClean="0"/>
              <a:t>intervals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primary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endParaRPr lang="hu-HU" dirty="0" smtClean="0"/>
          </a:p>
          <a:p>
            <a:r>
              <a:rPr lang="hu-HU" dirty="0" err="1" smtClean="0"/>
              <a:t>Intervals</a:t>
            </a:r>
            <a:r>
              <a:rPr lang="hu-HU" dirty="0" smtClean="0"/>
              <a:t> = </a:t>
            </a:r>
            <a:r>
              <a:rPr lang="hu-HU" dirty="0" err="1" smtClean="0"/>
              <a:t>partitions</a:t>
            </a:r>
            <a:endParaRPr lang="hu-HU" dirty="0" smtClean="0"/>
          </a:p>
          <a:p>
            <a:r>
              <a:rPr lang="hu-HU" dirty="0" err="1" smtClean="0"/>
              <a:t>Partitions</a:t>
            </a:r>
            <a:r>
              <a:rPr lang="hu-HU" dirty="0" smtClean="0"/>
              <a:t> </a:t>
            </a:r>
            <a:r>
              <a:rPr lang="hu-HU" dirty="0" err="1" smtClean="0"/>
              <a:t>mapped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file </a:t>
            </a:r>
            <a:r>
              <a:rPr lang="hu-HU" dirty="0" err="1" smtClean="0"/>
              <a:t>groups</a:t>
            </a:r>
            <a:endParaRPr lang="hu-HU" dirty="0" smtClean="0"/>
          </a:p>
          <a:p>
            <a:r>
              <a:rPr lang="hu-HU" dirty="0" err="1" smtClean="0"/>
              <a:t>Partition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switched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and out</a:t>
            </a:r>
          </a:p>
          <a:p>
            <a:r>
              <a:rPr lang="hu-HU" dirty="0" err="1" smtClean="0"/>
              <a:t>Important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endParaRPr lang="hu-HU" dirty="0" smtClean="0"/>
          </a:p>
          <a:p>
            <a:r>
              <a:rPr lang="hu-HU" dirty="0" err="1" smtClean="0"/>
              <a:t>Minimal</a:t>
            </a:r>
            <a:r>
              <a:rPr lang="hu-HU" dirty="0" smtClean="0"/>
              <a:t> </a:t>
            </a:r>
            <a:r>
              <a:rPr lang="hu-HU" dirty="0" err="1" smtClean="0"/>
              <a:t>impact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performance</a:t>
            </a:r>
            <a:endParaRPr lang="hu-HU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9150" y="2819024"/>
            <a:ext cx="3886200" cy="236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480766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12. </a:t>
            </a:r>
            <a:r>
              <a:rPr lang="hu-HU" dirty="0" err="1" smtClean="0"/>
              <a:t>Indices</a:t>
            </a: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Logarithmic-time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8389235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Non-clustered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/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A </a:t>
            </a:r>
            <a:r>
              <a:rPr lang="hu-HU" dirty="0" err="1"/>
              <a:t>table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clustered</a:t>
            </a:r>
            <a:r>
              <a:rPr lang="hu-HU" dirty="0"/>
              <a:t> index</a:t>
            </a:r>
          </a:p>
          <a:p>
            <a:pPr lvl="1"/>
            <a:r>
              <a:rPr lang="hu-HU" dirty="0" err="1"/>
              <a:t>Determines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storage</a:t>
            </a:r>
            <a:r>
              <a:rPr lang="hu-HU" dirty="0"/>
              <a:t> </a:t>
            </a:r>
            <a:r>
              <a:rPr lang="hu-HU" dirty="0" err="1"/>
              <a:t>order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entire</a:t>
            </a:r>
            <a:r>
              <a:rPr lang="hu-HU" dirty="0"/>
              <a:t> </a:t>
            </a:r>
            <a:r>
              <a:rPr lang="hu-HU" dirty="0" err="1"/>
              <a:t>table</a:t>
            </a:r>
            <a:endParaRPr lang="hu-HU" dirty="0"/>
          </a:p>
          <a:p>
            <a:pPr lvl="1"/>
            <a:r>
              <a:rPr lang="hu-HU" dirty="0" err="1"/>
              <a:t>Search</a:t>
            </a:r>
            <a:r>
              <a:rPr lang="hu-HU" dirty="0"/>
              <a:t> and sort </a:t>
            </a:r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primary</a:t>
            </a:r>
            <a:r>
              <a:rPr lang="hu-HU" dirty="0"/>
              <a:t> </a:t>
            </a:r>
            <a:r>
              <a:rPr lang="hu-HU" dirty="0" err="1"/>
              <a:t>key</a:t>
            </a:r>
            <a:endParaRPr lang="hu-HU" dirty="0"/>
          </a:p>
          <a:p>
            <a:pPr lvl="1"/>
            <a:endParaRPr lang="hu-HU" dirty="0"/>
          </a:p>
          <a:p>
            <a:pPr marL="228600" lvl="1">
              <a:spcBef>
                <a:spcPts val="1000"/>
              </a:spcBef>
            </a:pPr>
            <a:r>
              <a:rPr lang="hu-HU" dirty="0" err="1"/>
              <a:t>Non-clustered</a:t>
            </a:r>
            <a:r>
              <a:rPr lang="hu-HU" dirty="0"/>
              <a:t> index</a:t>
            </a:r>
          </a:p>
          <a:p>
            <a:pPr lvl="1"/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want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columns</a:t>
            </a:r>
            <a:r>
              <a:rPr lang="hu-HU" dirty="0"/>
              <a:t>?</a:t>
            </a:r>
          </a:p>
          <a:p>
            <a:pPr lvl="1"/>
            <a:r>
              <a:rPr lang="hu-HU" dirty="0" err="1"/>
              <a:t>Additional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structure</a:t>
            </a:r>
            <a:r>
              <a:rPr lang="hu-HU" dirty="0"/>
              <a:t> </a:t>
            </a:r>
            <a:r>
              <a:rPr lang="hu-HU" dirty="0" err="1"/>
              <a:t>next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table</a:t>
            </a:r>
            <a:endParaRPr lang="hu-HU" dirty="0"/>
          </a:p>
          <a:p>
            <a:pPr lvl="1"/>
            <a:r>
              <a:rPr lang="hu-HU" dirty="0" err="1"/>
              <a:t>Built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one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more </a:t>
            </a:r>
            <a:r>
              <a:rPr lang="hu-HU" dirty="0" err="1"/>
              <a:t>columns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given</a:t>
            </a:r>
            <a:r>
              <a:rPr lang="hu-HU" dirty="0"/>
              <a:t> </a:t>
            </a:r>
            <a:r>
              <a:rPr lang="hu-HU" dirty="0" err="1"/>
              <a:t>ordering</a:t>
            </a:r>
            <a:endParaRPr lang="hu-HU" dirty="0"/>
          </a:p>
          <a:p>
            <a:pPr lvl="1"/>
            <a:r>
              <a:rPr lang="hu-HU" dirty="0" err="1"/>
              <a:t>Contains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 indexed </a:t>
            </a:r>
            <a:r>
              <a:rPr lang="hu-HU" dirty="0" err="1"/>
              <a:t>columns</a:t>
            </a:r>
            <a:endParaRPr lang="hu-HU" dirty="0"/>
          </a:p>
          <a:p>
            <a:pPr lvl="1"/>
            <a:r>
              <a:rPr lang="hu-HU" dirty="0" err="1"/>
              <a:t>Pointers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pages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clustered</a:t>
            </a:r>
            <a:r>
              <a:rPr lang="hu-HU" dirty="0"/>
              <a:t> index</a:t>
            </a:r>
          </a:p>
          <a:p>
            <a:pPr lvl="1"/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unique</a:t>
            </a:r>
            <a:endParaRPr lang="hu-HU" dirty="0"/>
          </a:p>
          <a:p>
            <a:pPr lvl="1"/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implicitly</a:t>
            </a:r>
            <a:r>
              <a:rPr lang="hu-HU" dirty="0"/>
              <a:t> </a:t>
            </a:r>
            <a:r>
              <a:rPr lang="hu-HU" dirty="0" err="1"/>
              <a:t>contain</a:t>
            </a:r>
            <a:r>
              <a:rPr lang="hu-HU" dirty="0"/>
              <a:t> non-indexed </a:t>
            </a:r>
            <a:r>
              <a:rPr lang="hu-HU" dirty="0" err="1"/>
              <a:t>columns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548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Non </a:t>
            </a:r>
            <a:r>
              <a:rPr lang="hu-HU" dirty="0" err="1" smtClean="0"/>
              <a:t>clustered</a:t>
            </a:r>
            <a:r>
              <a:rPr lang="hu-HU" dirty="0" smtClean="0"/>
              <a:t> index </a:t>
            </a:r>
            <a:r>
              <a:rPr lang="hu-HU" dirty="0" err="1" smtClean="0"/>
              <a:t>storage</a:t>
            </a:r>
            <a:endParaRPr lang="hu-HU" dirty="0"/>
          </a:p>
        </p:txBody>
      </p:sp>
      <p:sp>
        <p:nvSpPr>
          <p:cNvPr id="6" name="Szöveg hely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Clustered</a:t>
            </a:r>
            <a:r>
              <a:rPr lang="hu-HU" dirty="0" smtClean="0"/>
              <a:t> index</a:t>
            </a:r>
            <a:endParaRPr lang="hu-HU" dirty="0"/>
          </a:p>
        </p:txBody>
      </p:sp>
      <p:sp>
        <p:nvSpPr>
          <p:cNvPr id="8" name="Szöveg helye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 err="1" smtClean="0"/>
              <a:t>Non-clustered</a:t>
            </a:r>
            <a:r>
              <a:rPr lang="hu-HU" dirty="0" smtClean="0"/>
              <a:t> index</a:t>
            </a:r>
            <a:endParaRPr lang="hu-HU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164" y="2505075"/>
            <a:ext cx="3436884" cy="368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4629150" y="2569879"/>
            <a:ext cx="3887788" cy="3554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76946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Included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endParaRPr lang="hu-HU" dirty="0"/>
          </a:p>
        </p:txBody>
      </p:sp>
      <p:sp>
        <p:nvSpPr>
          <p:cNvPr id="7" name="Tartalom helye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Indexes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indexed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default</a:t>
            </a:r>
            <a:endParaRPr lang="hu-HU" dirty="0" smtClean="0"/>
          </a:p>
          <a:p>
            <a:pPr lvl="1"/>
            <a:r>
              <a:rPr lang="hu-HU" dirty="0" err="1" smtClean="0"/>
              <a:t>Pointers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clustered</a:t>
            </a:r>
            <a:r>
              <a:rPr lang="hu-HU" dirty="0" smtClean="0"/>
              <a:t> index </a:t>
            </a:r>
            <a:r>
              <a:rPr lang="hu-HU" dirty="0" err="1" smtClean="0"/>
              <a:t>leaf</a:t>
            </a:r>
            <a:r>
              <a:rPr lang="hu-HU" dirty="0" smtClean="0"/>
              <a:t> </a:t>
            </a:r>
            <a:r>
              <a:rPr lang="hu-HU" dirty="0" err="1" smtClean="0"/>
              <a:t>pages</a:t>
            </a:r>
            <a:endParaRPr lang="hu-HU" dirty="0" smtClean="0"/>
          </a:p>
          <a:p>
            <a:pPr lvl="1"/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querying</a:t>
            </a:r>
            <a:r>
              <a:rPr lang="hu-HU" dirty="0" smtClean="0"/>
              <a:t> indexed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, </a:t>
            </a:r>
            <a:r>
              <a:rPr lang="hu-HU" dirty="0" err="1" smtClean="0"/>
              <a:t>it</a:t>
            </a:r>
            <a:r>
              <a:rPr lang="hu-HU" dirty="0" smtClean="0"/>
              <a:t> is </a:t>
            </a:r>
            <a:r>
              <a:rPr lang="hu-HU" dirty="0" err="1" smtClean="0"/>
              <a:t>enough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index </a:t>
            </a:r>
            <a:r>
              <a:rPr lang="hu-HU" dirty="0" err="1" smtClean="0"/>
              <a:t>pages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endParaRPr lang="hu-HU" dirty="0" smtClean="0"/>
          </a:p>
          <a:p>
            <a:pPr lvl="1"/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needed</a:t>
            </a:r>
            <a:r>
              <a:rPr lang="hu-HU" dirty="0" smtClean="0"/>
              <a:t>: random </a:t>
            </a:r>
            <a:r>
              <a:rPr lang="hu-HU" dirty="0" err="1" smtClean="0"/>
              <a:t>reads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clustered</a:t>
            </a:r>
            <a:r>
              <a:rPr lang="hu-HU" dirty="0" smtClean="0"/>
              <a:t> index</a:t>
            </a:r>
          </a:p>
          <a:p>
            <a:pPr lvl="1"/>
            <a:endParaRPr lang="hu-HU" dirty="0"/>
          </a:p>
          <a:p>
            <a:r>
              <a:rPr lang="hu-HU" dirty="0" err="1" smtClean="0"/>
              <a:t>Included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endParaRPr lang="hu-HU" dirty="0" smtClean="0"/>
          </a:p>
          <a:p>
            <a:pPr lvl="1"/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next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pointers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go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clustered</a:t>
            </a:r>
            <a:r>
              <a:rPr lang="hu-HU" dirty="0" smtClean="0"/>
              <a:t> index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is </a:t>
            </a:r>
            <a:r>
              <a:rPr lang="hu-HU" dirty="0" err="1" smtClean="0"/>
              <a:t>needed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17456888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Properties</a:t>
            </a:r>
            <a:r>
              <a:rPr lang="hu-HU" dirty="0" smtClean="0"/>
              <a:t> of </a:t>
            </a:r>
            <a:r>
              <a:rPr lang="hu-HU" dirty="0" err="1" smtClean="0"/>
              <a:t>indices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Advantages</a:t>
            </a:r>
            <a:endParaRPr lang="hu-HU" dirty="0" smtClean="0"/>
          </a:p>
          <a:p>
            <a:pPr lvl="1"/>
            <a:r>
              <a:rPr lang="hu-HU" dirty="0" err="1" smtClean="0"/>
              <a:t>Fast</a:t>
            </a:r>
            <a:r>
              <a:rPr lang="hu-HU" dirty="0" smtClean="0"/>
              <a:t> </a:t>
            </a:r>
            <a:r>
              <a:rPr lang="hu-HU" dirty="0" err="1" smtClean="0"/>
              <a:t>search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indexed </a:t>
            </a:r>
            <a:r>
              <a:rPr lang="hu-HU" dirty="0" err="1" smtClean="0"/>
              <a:t>columns</a:t>
            </a:r>
            <a:endParaRPr lang="hu-HU" dirty="0" smtClean="0"/>
          </a:p>
          <a:p>
            <a:pPr lvl="1"/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, </a:t>
            </a:r>
            <a:r>
              <a:rPr lang="hu-HU" dirty="0" err="1" smtClean="0"/>
              <a:t>lexicographical</a:t>
            </a:r>
            <a:r>
              <a:rPr lang="hu-HU" dirty="0" smtClean="0"/>
              <a:t> </a:t>
            </a:r>
            <a:r>
              <a:rPr lang="hu-HU" dirty="0" err="1" smtClean="0"/>
              <a:t>ordering</a:t>
            </a:r>
            <a:endParaRPr lang="hu-HU" dirty="0" smtClean="0"/>
          </a:p>
          <a:p>
            <a:pPr lvl="1"/>
            <a:r>
              <a:rPr lang="hu-HU" dirty="0" smtClean="0"/>
              <a:t>Must </a:t>
            </a:r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r>
              <a:rPr lang="hu-HU" dirty="0" smtClean="0"/>
              <a:t> </a:t>
            </a:r>
            <a:r>
              <a:rPr lang="hu-HU" dirty="0" err="1" smtClean="0"/>
              <a:t>constraint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most </a:t>
            </a:r>
            <a:r>
              <a:rPr lang="hu-HU" dirty="0" err="1" smtClean="0"/>
              <a:t>significant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endParaRPr lang="hu-HU" dirty="0" smtClean="0"/>
          </a:p>
          <a:p>
            <a:pPr lvl="1"/>
            <a:r>
              <a:rPr lang="hu-HU" dirty="0" smtClean="0"/>
              <a:t>Read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sequentially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indexed </a:t>
            </a:r>
            <a:r>
              <a:rPr lang="hu-HU" dirty="0" err="1" smtClean="0"/>
              <a:t>order</a:t>
            </a:r>
            <a:r>
              <a:rPr lang="hu-HU" dirty="0" smtClean="0"/>
              <a:t> (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reverese</a:t>
            </a:r>
            <a:r>
              <a:rPr lang="hu-HU" dirty="0" smtClean="0"/>
              <a:t>)</a:t>
            </a:r>
          </a:p>
          <a:p>
            <a:pPr lvl="1"/>
            <a:endParaRPr lang="hu-HU" dirty="0"/>
          </a:p>
          <a:p>
            <a:r>
              <a:rPr lang="hu-HU" dirty="0" err="1" smtClean="0"/>
              <a:t>Disadvantages</a:t>
            </a:r>
            <a:endParaRPr lang="hu-HU" dirty="0" smtClean="0"/>
          </a:p>
          <a:p>
            <a:pPr lvl="1"/>
            <a:r>
              <a:rPr lang="hu-HU" dirty="0" err="1" smtClean="0"/>
              <a:t>Requires</a:t>
            </a:r>
            <a:r>
              <a:rPr lang="hu-HU" dirty="0" smtClean="0"/>
              <a:t> more </a:t>
            </a:r>
            <a:r>
              <a:rPr lang="hu-HU" dirty="0" err="1" smtClean="0"/>
              <a:t>storage</a:t>
            </a:r>
            <a:r>
              <a:rPr lang="hu-HU" dirty="0" smtClean="0"/>
              <a:t>, indexed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stored</a:t>
            </a:r>
            <a:r>
              <a:rPr lang="hu-HU" dirty="0" smtClean="0"/>
              <a:t> </a:t>
            </a:r>
            <a:r>
              <a:rPr lang="hu-HU" dirty="0" err="1" smtClean="0"/>
              <a:t>twice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modification</a:t>
            </a:r>
            <a:r>
              <a:rPr lang="hu-HU" dirty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insert</a:t>
            </a:r>
            <a:r>
              <a:rPr lang="hu-HU" dirty="0" smtClean="0"/>
              <a:t>, update, </a:t>
            </a:r>
            <a:r>
              <a:rPr lang="hu-HU" dirty="0" err="1" smtClean="0"/>
              <a:t>delete</a:t>
            </a:r>
            <a:r>
              <a:rPr lang="hu-HU" dirty="0" smtClean="0"/>
              <a:t>) </a:t>
            </a:r>
            <a:r>
              <a:rPr lang="hu-HU" dirty="0" err="1" smtClean="0"/>
              <a:t>requires</a:t>
            </a:r>
            <a:r>
              <a:rPr lang="hu-HU" dirty="0" smtClean="0"/>
              <a:t> </a:t>
            </a:r>
            <a:r>
              <a:rPr lang="hu-HU" dirty="0" err="1" smtClean="0"/>
              <a:t>updating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index</a:t>
            </a:r>
          </a:p>
          <a:p>
            <a:pPr lvl="1"/>
            <a:r>
              <a:rPr lang="hu-HU" dirty="0" err="1" smtClean="0"/>
              <a:t>Significant</a:t>
            </a:r>
            <a:r>
              <a:rPr lang="hu-HU" dirty="0" smtClean="0"/>
              <a:t> performance hit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change</a:t>
            </a:r>
            <a:r>
              <a:rPr lang="hu-HU" dirty="0" smtClean="0"/>
              <a:t> </a:t>
            </a:r>
            <a:r>
              <a:rPr lang="hu-HU" dirty="0" err="1" smtClean="0"/>
              <a:t>often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2870848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Insert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indexed </a:t>
            </a:r>
            <a:r>
              <a:rPr lang="hu-HU" dirty="0" err="1" smtClean="0"/>
              <a:t>table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stored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B-tree</a:t>
            </a:r>
            <a:endParaRPr lang="hu-HU" dirty="0" smtClean="0"/>
          </a:p>
          <a:p>
            <a:pPr lvl="1"/>
            <a:r>
              <a:rPr lang="hu-HU" i="1" dirty="0"/>
              <a:t>d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and </a:t>
            </a:r>
            <a:r>
              <a:rPr lang="hu-HU" i="1" dirty="0" smtClean="0"/>
              <a:t>d </a:t>
            </a:r>
            <a:r>
              <a:rPr lang="hu-HU" dirty="0" smtClean="0"/>
              <a:t>+ 1 pointer per </a:t>
            </a:r>
            <a:r>
              <a:rPr lang="hu-HU" dirty="0" err="1" smtClean="0"/>
              <a:t>page</a:t>
            </a:r>
            <a:endParaRPr lang="hu-HU" dirty="0" smtClean="0"/>
          </a:p>
          <a:p>
            <a:pPr lvl="1"/>
            <a:r>
              <a:rPr lang="hu-HU" dirty="0" err="1" smtClean="0"/>
              <a:t>If</a:t>
            </a:r>
            <a:r>
              <a:rPr lang="hu-HU" dirty="0"/>
              <a:t>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insert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(d + 1)th </a:t>
            </a:r>
            <a:r>
              <a:rPr lang="hu-HU" dirty="0" err="1" smtClean="0"/>
              <a:t>key</a:t>
            </a:r>
            <a:r>
              <a:rPr lang="hu-HU" dirty="0" smtClean="0"/>
              <a:t>: </a:t>
            </a:r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split</a:t>
            </a:r>
            <a:endParaRPr lang="hu-HU" dirty="0" smtClean="0"/>
          </a:p>
          <a:p>
            <a:r>
              <a:rPr lang="hu-HU" dirty="0" err="1" smtClean="0"/>
              <a:t>Fill</a:t>
            </a:r>
            <a:r>
              <a:rPr lang="hu-HU" dirty="0" smtClean="0"/>
              <a:t> </a:t>
            </a:r>
            <a:r>
              <a:rPr lang="hu-HU" dirty="0" err="1" smtClean="0"/>
              <a:t>factor</a:t>
            </a:r>
            <a:endParaRPr lang="hu-HU" dirty="0" smtClean="0"/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much</a:t>
            </a:r>
            <a:r>
              <a:rPr lang="hu-HU" dirty="0" smtClean="0"/>
              <a:t> a </a:t>
            </a:r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filled</a:t>
            </a:r>
            <a:r>
              <a:rPr lang="hu-HU" dirty="0" smtClean="0"/>
              <a:t> </a:t>
            </a:r>
            <a:r>
              <a:rPr lang="hu-HU" dirty="0" err="1" smtClean="0"/>
              <a:t>initially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Fill</a:t>
            </a:r>
            <a:r>
              <a:rPr lang="hu-HU" dirty="0" smtClean="0"/>
              <a:t> </a:t>
            </a:r>
            <a:r>
              <a:rPr lang="hu-HU" dirty="0" err="1" smtClean="0"/>
              <a:t>factor</a:t>
            </a:r>
            <a:r>
              <a:rPr lang="hu-HU" dirty="0" smtClean="0"/>
              <a:t> &lt; 100%</a:t>
            </a:r>
          </a:p>
          <a:p>
            <a:pPr lvl="1"/>
            <a:r>
              <a:rPr lang="hu-HU" dirty="0" err="1"/>
              <a:t>Reserve</a:t>
            </a:r>
            <a:r>
              <a:rPr lang="hu-HU" dirty="0"/>
              <a:t> </a:t>
            </a:r>
            <a:r>
              <a:rPr lang="hu-HU" dirty="0" err="1"/>
              <a:t>space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additional</a:t>
            </a:r>
            <a:r>
              <a:rPr lang="hu-HU" dirty="0"/>
              <a:t> </a:t>
            </a:r>
            <a:r>
              <a:rPr lang="hu-HU" dirty="0" err="1"/>
              <a:t>rows</a:t>
            </a:r>
            <a:endParaRPr lang="hu-HU" dirty="0"/>
          </a:p>
          <a:p>
            <a:pPr lvl="1"/>
            <a:r>
              <a:rPr lang="hu-HU" dirty="0" err="1"/>
              <a:t>Faster</a:t>
            </a:r>
            <a:r>
              <a:rPr lang="hu-HU" dirty="0"/>
              <a:t> </a:t>
            </a:r>
            <a:r>
              <a:rPr lang="hu-HU" dirty="0" err="1"/>
              <a:t>insert</a:t>
            </a:r>
            <a:r>
              <a:rPr lang="hu-HU" dirty="0"/>
              <a:t> and no </a:t>
            </a:r>
            <a:r>
              <a:rPr lang="hu-HU" dirty="0" err="1"/>
              <a:t>page</a:t>
            </a:r>
            <a:r>
              <a:rPr lang="hu-HU" dirty="0"/>
              <a:t> </a:t>
            </a:r>
            <a:r>
              <a:rPr lang="hu-HU" dirty="0" err="1"/>
              <a:t>split</a:t>
            </a:r>
            <a:r>
              <a:rPr lang="hu-HU" dirty="0"/>
              <a:t> is </a:t>
            </a:r>
            <a:r>
              <a:rPr lang="hu-HU" dirty="0" err="1" smtClean="0"/>
              <a:t>needed</a:t>
            </a:r>
            <a:endParaRPr lang="hu-HU" dirty="0" smtClean="0"/>
          </a:p>
          <a:p>
            <a:pPr lvl="1"/>
            <a:r>
              <a:rPr lang="hu-HU" dirty="0" err="1" smtClean="0"/>
              <a:t>Requires</a:t>
            </a:r>
            <a:r>
              <a:rPr lang="hu-HU" dirty="0" smtClean="0"/>
              <a:t> </a:t>
            </a:r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endParaRPr lang="hu-HU" dirty="0" smtClean="0"/>
          </a:p>
          <a:p>
            <a:pPr lvl="1"/>
            <a:r>
              <a:rPr lang="hu-HU" dirty="0" err="1" smtClean="0"/>
              <a:t>Scanning</a:t>
            </a:r>
            <a:r>
              <a:rPr lang="hu-HU" dirty="0" smtClean="0"/>
              <a:t> index </a:t>
            </a:r>
            <a:r>
              <a:rPr lang="hu-HU" dirty="0" err="1" smtClean="0"/>
              <a:t>takes</a:t>
            </a:r>
            <a:r>
              <a:rPr lang="hu-HU" dirty="0" smtClean="0"/>
              <a:t> </a:t>
            </a:r>
            <a:r>
              <a:rPr lang="hu-HU" dirty="0" err="1" smtClean="0"/>
              <a:t>longer</a:t>
            </a:r>
            <a:r>
              <a:rPr lang="hu-HU" dirty="0" smtClean="0"/>
              <a:t>,</a:t>
            </a:r>
            <a:br>
              <a:rPr lang="hu-HU" dirty="0" smtClean="0"/>
            </a:br>
            <a:r>
              <a:rPr lang="hu-HU" dirty="0" err="1" smtClean="0"/>
              <a:t>empty</a:t>
            </a:r>
            <a:r>
              <a:rPr lang="hu-HU" dirty="0" smtClean="0"/>
              <a:t> part of </a:t>
            </a:r>
            <a:r>
              <a:rPr lang="hu-HU" dirty="0" err="1" smtClean="0"/>
              <a:t>pages</a:t>
            </a:r>
            <a:r>
              <a:rPr lang="hu-HU" dirty="0" smtClean="0"/>
              <a:t> </a:t>
            </a:r>
            <a:r>
              <a:rPr lang="hu-HU" dirty="0" err="1" smtClean="0"/>
              <a:t>needs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too</a:t>
            </a:r>
            <a:endParaRPr lang="hu-HU" dirty="0"/>
          </a:p>
          <a:p>
            <a:pPr lvl="1"/>
            <a:endParaRPr lang="hu-HU" dirty="0"/>
          </a:p>
          <a:p>
            <a:r>
              <a:rPr lang="hu-HU" dirty="0" smtClean="0"/>
              <a:t>Data </a:t>
            </a:r>
            <a:r>
              <a:rPr lang="hu-HU" dirty="0" err="1" smtClean="0"/>
              <a:t>don’t</a:t>
            </a:r>
            <a:r>
              <a:rPr lang="hu-HU" dirty="0" smtClean="0"/>
              <a:t> </a:t>
            </a:r>
            <a:r>
              <a:rPr lang="hu-HU" dirty="0" err="1" smtClean="0"/>
              <a:t>change</a:t>
            </a:r>
            <a:r>
              <a:rPr lang="hu-HU" dirty="0" smtClean="0"/>
              <a:t> </a:t>
            </a:r>
            <a:r>
              <a:rPr lang="hu-HU" dirty="0" err="1" smtClean="0"/>
              <a:t>often</a:t>
            </a:r>
            <a:endParaRPr lang="hu-HU" dirty="0" smtClean="0"/>
          </a:p>
          <a:p>
            <a:pPr lvl="1"/>
            <a:r>
              <a:rPr lang="hu-HU" dirty="0" err="1" smtClean="0"/>
              <a:t>Set</a:t>
            </a:r>
            <a:r>
              <a:rPr lang="hu-HU" dirty="0" smtClean="0"/>
              <a:t> </a:t>
            </a:r>
            <a:r>
              <a:rPr lang="hu-HU" dirty="0" err="1" smtClean="0"/>
              <a:t>fill</a:t>
            </a:r>
            <a:r>
              <a:rPr lang="hu-HU" dirty="0" smtClean="0"/>
              <a:t> </a:t>
            </a:r>
            <a:r>
              <a:rPr lang="hu-HU" dirty="0" err="1" smtClean="0"/>
              <a:t>factor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100%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7690068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Index </a:t>
            </a:r>
            <a:r>
              <a:rPr lang="hu-HU" dirty="0" err="1" smtClean="0"/>
              <a:t>statistics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every</a:t>
            </a:r>
            <a:r>
              <a:rPr lang="hu-HU" dirty="0" smtClean="0"/>
              <a:t> </a:t>
            </a:r>
            <a:r>
              <a:rPr lang="hu-HU" dirty="0" err="1" smtClean="0"/>
              <a:t>clustered</a:t>
            </a:r>
            <a:r>
              <a:rPr lang="hu-HU" dirty="0" smtClean="0"/>
              <a:t> and </a:t>
            </a:r>
            <a:r>
              <a:rPr lang="hu-HU" dirty="0" err="1" smtClean="0"/>
              <a:t>non-clustered</a:t>
            </a:r>
            <a:r>
              <a:rPr lang="hu-HU" dirty="0" smtClean="0"/>
              <a:t> index</a:t>
            </a:r>
          </a:p>
          <a:p>
            <a:r>
              <a:rPr lang="hu-HU" dirty="0" err="1" smtClean="0"/>
              <a:t>Computed</a:t>
            </a:r>
            <a:r>
              <a:rPr lang="hu-HU" dirty="0" smtClean="0"/>
              <a:t> </a:t>
            </a:r>
            <a:r>
              <a:rPr lang="hu-HU" dirty="0" err="1" smtClean="0"/>
              <a:t>automatically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Histogram</a:t>
            </a:r>
            <a:r>
              <a:rPr lang="hu-HU" dirty="0" smtClean="0"/>
              <a:t> of index </a:t>
            </a:r>
            <a:r>
              <a:rPr lang="hu-HU" dirty="0" err="1" smtClean="0"/>
              <a:t>keys</a:t>
            </a:r>
            <a:endParaRPr lang="hu-HU" dirty="0" smtClean="0"/>
          </a:p>
          <a:p>
            <a:pPr lvl="1"/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row</a:t>
            </a:r>
            <a:endParaRPr lang="hu-HU" dirty="0" smtClean="0"/>
          </a:p>
          <a:p>
            <a:pPr lvl="1"/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repeating</a:t>
            </a:r>
            <a:r>
              <a:rPr lang="hu-HU" dirty="0" smtClean="0"/>
              <a:t> </a:t>
            </a:r>
            <a:r>
              <a:rPr lang="hu-HU" dirty="0" err="1" smtClean="0"/>
              <a:t>keys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Helps</a:t>
            </a:r>
            <a:r>
              <a:rPr lang="hu-HU" dirty="0" smtClean="0"/>
              <a:t> server </a:t>
            </a:r>
            <a:r>
              <a:rPr lang="hu-HU" dirty="0" err="1" smtClean="0"/>
              <a:t>choose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right index </a:t>
            </a:r>
            <a:r>
              <a:rPr lang="hu-HU" dirty="0" err="1" smtClean="0"/>
              <a:t>automatically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04749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Exponential growth</a:t>
            </a:r>
            <a:endParaRPr lang="en-US" noProof="0" dirty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0032323"/>
              </p:ext>
            </p:extLst>
          </p:nvPr>
        </p:nvGraphicFramePr>
        <p:xfrm>
          <a:off x="457200" y="3140968"/>
          <a:ext cx="8291264" cy="3888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4274" name="Picture 2" descr="http://www.sdss.org/dr5/instruments/imager/faceplat.gi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3766907" y="1975837"/>
            <a:ext cx="1584177" cy="2186248"/>
          </a:xfrm>
          <a:prstGeom prst="rect">
            <a:avLst/>
          </a:prstGeom>
          <a:noFill/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6516216" y="2276872"/>
            <a:ext cx="2160240" cy="1620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 descr="http://www.qmed.com/files/ck_images/electronics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3540" y="2276872"/>
            <a:ext cx="2184244" cy="16381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639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Designing </a:t>
            </a:r>
            <a:r>
              <a:rPr lang="hu-HU" dirty="0" err="1" smtClean="0"/>
              <a:t>indices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few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 smtClean="0"/>
          </a:p>
          <a:p>
            <a:pPr lvl="1"/>
            <a:r>
              <a:rPr lang="hu-HU" dirty="0" smtClean="0"/>
              <a:t>Less </a:t>
            </a:r>
            <a:r>
              <a:rPr lang="hu-HU" dirty="0" err="1" smtClean="0"/>
              <a:t>room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optimization</a:t>
            </a:r>
            <a:endParaRPr lang="hu-HU" dirty="0" smtClean="0"/>
          </a:p>
          <a:p>
            <a:pPr lvl="1"/>
            <a:r>
              <a:rPr lang="hu-HU" dirty="0" smtClean="0"/>
              <a:t>Most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be </a:t>
            </a:r>
            <a:r>
              <a:rPr lang="hu-HU" dirty="0" err="1" smtClean="0"/>
              <a:t>optimal</a:t>
            </a:r>
            <a:endParaRPr lang="hu-HU" dirty="0" smtClean="0"/>
          </a:p>
          <a:p>
            <a:pPr lvl="1"/>
            <a:r>
              <a:rPr lang="hu-HU" dirty="0" err="1" smtClean="0"/>
              <a:t>Problems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transactional</a:t>
            </a:r>
            <a:r>
              <a:rPr lang="hu-HU" dirty="0" smtClean="0"/>
              <a:t> </a:t>
            </a:r>
            <a:r>
              <a:rPr lang="hu-HU" dirty="0" err="1" smtClean="0"/>
              <a:t>execution</a:t>
            </a:r>
            <a:r>
              <a:rPr lang="hu-HU" dirty="0" smtClean="0"/>
              <a:t> (</a:t>
            </a:r>
            <a:r>
              <a:rPr lang="hu-HU" dirty="0" err="1" smtClean="0"/>
              <a:t>deadlocks</a:t>
            </a:r>
            <a:r>
              <a:rPr lang="hu-HU" dirty="0" smtClean="0"/>
              <a:t>)</a:t>
            </a:r>
          </a:p>
          <a:p>
            <a:pPr lvl="1"/>
            <a:endParaRPr lang="hu-HU" dirty="0"/>
          </a:p>
          <a:p>
            <a:r>
              <a:rPr lang="hu-HU" dirty="0" err="1" smtClean="0"/>
              <a:t>Too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 smtClean="0"/>
          </a:p>
          <a:p>
            <a:pPr lvl="1"/>
            <a:r>
              <a:rPr lang="hu-HU" dirty="0" err="1" smtClean="0"/>
              <a:t>Take</a:t>
            </a:r>
            <a:r>
              <a:rPr lang="hu-HU" dirty="0" smtClean="0"/>
              <a:t> </a:t>
            </a:r>
            <a:r>
              <a:rPr lang="hu-HU" dirty="0" err="1" smtClean="0"/>
              <a:t>up</a:t>
            </a:r>
            <a:r>
              <a:rPr lang="hu-HU" dirty="0" smtClean="0"/>
              <a:t> a </a:t>
            </a:r>
            <a:r>
              <a:rPr lang="hu-HU" dirty="0" err="1" smtClean="0"/>
              <a:t>lot</a:t>
            </a:r>
            <a:r>
              <a:rPr lang="hu-HU" dirty="0" smtClean="0"/>
              <a:t> of </a:t>
            </a:r>
            <a:r>
              <a:rPr lang="hu-HU" dirty="0" err="1" smtClean="0"/>
              <a:t>space</a:t>
            </a:r>
            <a:r>
              <a:rPr lang="hu-HU" dirty="0" smtClean="0"/>
              <a:t> (</a:t>
            </a:r>
            <a:r>
              <a:rPr lang="hu-HU" dirty="0" err="1" smtClean="0"/>
              <a:t>might</a:t>
            </a:r>
            <a:r>
              <a:rPr lang="hu-HU" dirty="0" smtClean="0"/>
              <a:t> be </a:t>
            </a:r>
            <a:r>
              <a:rPr lang="hu-HU" dirty="0" err="1" smtClean="0"/>
              <a:t>worth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Takes</a:t>
            </a:r>
            <a:r>
              <a:rPr lang="hu-HU" dirty="0" smtClean="0"/>
              <a:t> a </a:t>
            </a:r>
            <a:r>
              <a:rPr lang="hu-HU" dirty="0" err="1" smtClean="0"/>
              <a:t>long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build</a:t>
            </a:r>
            <a:r>
              <a:rPr lang="hu-HU" dirty="0" smtClean="0"/>
              <a:t> </a:t>
            </a:r>
            <a:r>
              <a:rPr lang="hu-HU" dirty="0" err="1" smtClean="0"/>
              <a:t>them</a:t>
            </a:r>
            <a:endParaRPr lang="hu-HU" dirty="0" smtClean="0"/>
          </a:p>
          <a:p>
            <a:pPr lvl="1"/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indexed </a:t>
            </a:r>
            <a:r>
              <a:rPr lang="hu-HU" dirty="0" err="1" smtClean="0"/>
              <a:t>table</a:t>
            </a:r>
            <a:r>
              <a:rPr lang="hu-HU" dirty="0" smtClean="0"/>
              <a:t> is </a:t>
            </a:r>
            <a:r>
              <a:rPr lang="hu-HU" dirty="0" err="1" smtClean="0"/>
              <a:t>extremely</a:t>
            </a:r>
            <a:r>
              <a:rPr lang="hu-HU" dirty="0" smtClean="0"/>
              <a:t> </a:t>
            </a:r>
            <a:r>
              <a:rPr lang="hu-HU" dirty="0" err="1" smtClean="0"/>
              <a:t>expensive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278936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13. </a:t>
            </a:r>
            <a:r>
              <a:rPr lang="hu-HU" dirty="0" err="1" smtClean="0"/>
              <a:t>Physical</a:t>
            </a:r>
            <a:r>
              <a:rPr lang="hu-HU" dirty="0" smtClean="0"/>
              <a:t> operators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Fundamental</a:t>
            </a:r>
            <a:r>
              <a:rPr lang="hu-HU" dirty="0" smtClean="0"/>
              <a:t> </a:t>
            </a:r>
            <a:r>
              <a:rPr lang="hu-HU" dirty="0" err="1" smtClean="0"/>
              <a:t>physical</a:t>
            </a:r>
            <a:r>
              <a:rPr lang="hu-HU" dirty="0" smtClean="0"/>
              <a:t> operators of SQL </a:t>
            </a:r>
            <a:r>
              <a:rPr lang="hu-HU" dirty="0" err="1" smtClean="0"/>
              <a:t>databases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0940209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Steps</a:t>
            </a:r>
            <a:r>
              <a:rPr lang="hu-HU" dirty="0" smtClean="0"/>
              <a:t> of SQL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endParaRPr lang="hu-HU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3178" y="3410818"/>
            <a:ext cx="2257143" cy="1180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rtalom helye 3"/>
          <p:cNvGraphicFramePr>
            <a:graphicFrameLocks noGrp="1"/>
          </p:cNvGraphicFramePr>
          <p:nvPr>
            <p:ph sz="half" idx="2"/>
          </p:nvPr>
        </p:nvGraphicFramePr>
        <p:xfrm>
          <a:off x="46291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2518340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plan</a:t>
            </a:r>
            <a:r>
              <a:rPr lang="hu-HU" dirty="0" smtClean="0"/>
              <a:t> </a:t>
            </a:r>
            <a:r>
              <a:rPr lang="hu-HU" dirty="0" err="1" smtClean="0"/>
              <a:t>example</a:t>
            </a:r>
            <a:endParaRPr lang="hu-HU" dirty="0"/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 cstate="print"/>
          <a:srcRect l="19537" t="64715" r="37724" b="16344"/>
          <a:stretch>
            <a:fillRect/>
          </a:stretch>
        </p:blipFill>
        <p:spPr bwMode="auto">
          <a:xfrm>
            <a:off x="285721" y="4139777"/>
            <a:ext cx="8368704" cy="2814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zövegdoboz 6"/>
          <p:cNvSpPr txBox="1"/>
          <p:nvPr/>
        </p:nvSpPr>
        <p:spPr>
          <a:xfrm>
            <a:off x="1289806" y="2124891"/>
            <a:ext cx="58686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smtClean="0">
                <a:latin typeface="Consolas" pitchFamily="49" charset="0"/>
                <a:cs typeface="Consolas" pitchFamily="49" charset="0"/>
              </a:rPr>
              <a:t>SELECT </a:t>
            </a:r>
            <a:r>
              <a:rPr lang="hu-HU" b="1" dirty="0" err="1" smtClean="0">
                <a:latin typeface="Consolas" pitchFamily="49" charset="0"/>
                <a:cs typeface="Consolas" pitchFamily="49" charset="0"/>
              </a:rPr>
              <a:t>s.SpecObjID</a:t>
            </a:r>
            <a:r>
              <a:rPr lang="hu-HU" b="1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hu-HU" b="1" dirty="0" err="1" smtClean="0">
                <a:latin typeface="Consolas" pitchFamily="49" charset="0"/>
                <a:cs typeface="Consolas" pitchFamily="49" charset="0"/>
              </a:rPr>
              <a:t>s.z</a:t>
            </a:r>
            <a:endParaRPr lang="hu-HU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hu-HU" b="1" dirty="0" smtClean="0">
                <a:latin typeface="Consolas" pitchFamily="49" charset="0"/>
                <a:cs typeface="Consolas" pitchFamily="49" charset="0"/>
              </a:rPr>
              <a:t>FROM   </a:t>
            </a:r>
            <a:r>
              <a:rPr lang="hu-HU" b="1" dirty="0" err="1" smtClean="0">
                <a:latin typeface="Consolas" pitchFamily="49" charset="0"/>
                <a:cs typeface="Consolas" pitchFamily="49" charset="0"/>
              </a:rPr>
              <a:t>PhotoObjAll</a:t>
            </a:r>
            <a:r>
              <a:rPr lang="hu-HU" b="1" dirty="0" smtClean="0">
                <a:latin typeface="Consolas" pitchFamily="49" charset="0"/>
                <a:cs typeface="Consolas" pitchFamily="49" charset="0"/>
              </a:rPr>
              <a:t> p</a:t>
            </a:r>
          </a:p>
          <a:p>
            <a:r>
              <a:rPr lang="hu-HU" b="1" dirty="0" smtClean="0">
                <a:latin typeface="Consolas" pitchFamily="49" charset="0"/>
                <a:cs typeface="Consolas" pitchFamily="49" charset="0"/>
              </a:rPr>
              <a:t>INNER JOIN </a:t>
            </a:r>
            <a:r>
              <a:rPr lang="hu-HU" b="1" dirty="0" err="1" smtClean="0">
                <a:latin typeface="Consolas" pitchFamily="49" charset="0"/>
                <a:cs typeface="Consolas" pitchFamily="49" charset="0"/>
              </a:rPr>
              <a:t>SpecObjAll</a:t>
            </a:r>
            <a:r>
              <a:rPr lang="hu-HU" b="1" dirty="0" smtClean="0">
                <a:latin typeface="Consolas" pitchFamily="49" charset="0"/>
                <a:cs typeface="Consolas" pitchFamily="49" charset="0"/>
              </a:rPr>
              <a:t> s</a:t>
            </a:r>
          </a:p>
          <a:p>
            <a:r>
              <a:rPr lang="hu-HU" b="1" dirty="0" smtClean="0">
                <a:latin typeface="Consolas" pitchFamily="49" charset="0"/>
                <a:cs typeface="Consolas" pitchFamily="49" charset="0"/>
              </a:rPr>
              <a:t>      ON </a:t>
            </a:r>
            <a:r>
              <a:rPr lang="hu-HU" b="1" dirty="0" err="1" smtClean="0">
                <a:latin typeface="Consolas" pitchFamily="49" charset="0"/>
                <a:cs typeface="Consolas" pitchFamily="49" charset="0"/>
              </a:rPr>
              <a:t>p.SpecObjID</a:t>
            </a:r>
            <a:r>
              <a:rPr lang="hu-HU" b="1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hu-HU" b="1" dirty="0" err="1" smtClean="0">
                <a:latin typeface="Consolas" pitchFamily="49" charset="0"/>
                <a:cs typeface="Consolas" pitchFamily="49" charset="0"/>
              </a:rPr>
              <a:t>s.SpecObjID</a:t>
            </a:r>
            <a:endParaRPr lang="hu-HU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hu-HU" b="1" dirty="0" smtClean="0">
                <a:latin typeface="Consolas" pitchFamily="49" charset="0"/>
                <a:cs typeface="Consolas" pitchFamily="49" charset="0"/>
              </a:rPr>
              <a:t>WHERE </a:t>
            </a:r>
            <a:r>
              <a:rPr lang="hu-HU" b="1" dirty="0" err="1" smtClean="0">
                <a:latin typeface="Consolas" pitchFamily="49" charset="0"/>
                <a:cs typeface="Consolas" pitchFamily="49" charset="0"/>
              </a:rPr>
              <a:t>p.dered</a:t>
            </a:r>
            <a:r>
              <a:rPr lang="hu-HU" b="1" dirty="0" smtClean="0">
                <a:latin typeface="Consolas" pitchFamily="49" charset="0"/>
                <a:cs typeface="Consolas" pitchFamily="49" charset="0"/>
              </a:rPr>
              <a:t>_g &lt; 17</a:t>
            </a:r>
            <a:endParaRPr lang="hu-HU" b="1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58698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Heap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without</a:t>
            </a:r>
            <a:r>
              <a:rPr lang="hu-HU" dirty="0" smtClean="0"/>
              <a:t> </a:t>
            </a:r>
            <a:r>
              <a:rPr lang="hu-HU" dirty="0" err="1" smtClean="0"/>
              <a:t>any</a:t>
            </a:r>
            <a:r>
              <a:rPr lang="hu-HU" dirty="0" smtClean="0"/>
              <a:t> index</a:t>
            </a:r>
          </a:p>
          <a:p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sequentially</a:t>
            </a:r>
            <a:endParaRPr lang="hu-HU" dirty="0" smtClean="0"/>
          </a:p>
          <a:p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entire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r>
              <a:rPr lang="hu-HU" dirty="0" smtClean="0"/>
              <a:t>No </a:t>
            </a:r>
            <a:r>
              <a:rPr lang="hu-HU" dirty="0" err="1" smtClean="0"/>
              <a:t>well-defined</a:t>
            </a:r>
            <a:r>
              <a:rPr lang="hu-HU" dirty="0" smtClean="0"/>
              <a:t> </a:t>
            </a:r>
            <a:r>
              <a:rPr lang="hu-HU" dirty="0" err="1" smtClean="0"/>
              <a:t>ordering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endParaRPr lang="hu-HU" dirty="0" smtClean="0"/>
          </a:p>
          <a:p>
            <a:pPr lvl="1"/>
            <a:r>
              <a:rPr lang="hu-HU" dirty="0" smtClean="0"/>
              <a:t>SELECT * FROM t</a:t>
            </a:r>
          </a:p>
          <a:p>
            <a:pPr lvl="1"/>
            <a:r>
              <a:rPr lang="hu-HU" dirty="0" smtClean="0"/>
              <a:t>SELECT * FROM t WHERE a = 2</a:t>
            </a:r>
            <a:endParaRPr lang="hu-HU" dirty="0"/>
          </a:p>
        </p:txBody>
      </p:sp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98968" y="365126"/>
            <a:ext cx="1816382" cy="181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001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Sort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Heap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undefined</a:t>
            </a:r>
            <a:r>
              <a:rPr lang="hu-HU" dirty="0" smtClean="0"/>
              <a:t> </a:t>
            </a:r>
            <a:r>
              <a:rPr lang="hu-HU" dirty="0" err="1" smtClean="0"/>
              <a:t>ordering</a:t>
            </a:r>
            <a:endParaRPr lang="hu-HU" dirty="0" smtClean="0"/>
          </a:p>
          <a:p>
            <a:r>
              <a:rPr lang="hu-HU" dirty="0" smtClean="0"/>
              <a:t>Output of </a:t>
            </a:r>
            <a:r>
              <a:rPr lang="hu-HU" dirty="0" err="1" smtClean="0"/>
              <a:t>another</a:t>
            </a:r>
            <a:r>
              <a:rPr lang="hu-HU" dirty="0" smtClean="0"/>
              <a:t> operator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wrong</a:t>
            </a:r>
            <a:r>
              <a:rPr lang="hu-HU" dirty="0" smtClean="0"/>
              <a:t> </a:t>
            </a:r>
            <a:r>
              <a:rPr lang="hu-HU" dirty="0" err="1" smtClean="0"/>
              <a:t>ordering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endParaRPr lang="hu-HU" dirty="0" smtClean="0"/>
          </a:p>
          <a:p>
            <a:pPr lvl="1"/>
            <a:r>
              <a:rPr lang="hu-HU" dirty="0" smtClean="0"/>
              <a:t>SELECT * FROM t ORDER BY a</a:t>
            </a:r>
          </a:p>
          <a:p>
            <a:pPr lvl="1"/>
            <a:r>
              <a:rPr lang="hu-HU" dirty="0" err="1" smtClean="0"/>
              <a:t>Table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indexed </a:t>
            </a:r>
            <a:r>
              <a:rPr lang="hu-HU" dirty="0" err="1" smtClean="0"/>
              <a:t>by</a:t>
            </a:r>
            <a:r>
              <a:rPr lang="hu-HU" dirty="0" smtClean="0"/>
              <a:t> a</a:t>
            </a:r>
          </a:p>
          <a:p>
            <a:pPr lvl="1"/>
            <a:endParaRPr lang="hu-HU" dirty="0"/>
          </a:p>
          <a:p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sort </a:t>
            </a:r>
            <a:r>
              <a:rPr lang="hu-HU" dirty="0" err="1" smtClean="0"/>
              <a:t>rows</a:t>
            </a:r>
            <a:endParaRPr lang="hu-HU" dirty="0" smtClean="0"/>
          </a:p>
          <a:p>
            <a:pPr lvl="1"/>
            <a:r>
              <a:rPr lang="hu-HU" dirty="0" smtClean="0"/>
              <a:t>Quick sort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endParaRPr lang="hu-HU" dirty="0" smtClean="0"/>
          </a:p>
          <a:p>
            <a:pPr lvl="1"/>
            <a:r>
              <a:rPr lang="hu-HU" dirty="0" err="1" smtClean="0"/>
              <a:t>Algorithm</a:t>
            </a:r>
            <a:r>
              <a:rPr lang="hu-HU" dirty="0" smtClean="0"/>
              <a:t> </a:t>
            </a:r>
            <a:r>
              <a:rPr lang="hu-HU" dirty="0" err="1" smtClean="0"/>
              <a:t>optimized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, </a:t>
            </a:r>
            <a:r>
              <a:rPr lang="hu-HU" dirty="0" err="1" smtClean="0"/>
              <a:t>still</a:t>
            </a:r>
            <a:r>
              <a:rPr lang="hu-HU" dirty="0" smtClean="0"/>
              <a:t> </a:t>
            </a:r>
            <a:r>
              <a:rPr lang="hu-HU" dirty="0" err="1" smtClean="0"/>
              <a:t>slow</a:t>
            </a:r>
            <a:endParaRPr lang="hu-HU" dirty="0" smtClean="0"/>
          </a:p>
          <a:p>
            <a:r>
              <a:rPr lang="hu-HU" dirty="0" smtClean="0"/>
              <a:t>Sort </a:t>
            </a:r>
            <a:r>
              <a:rPr lang="hu-HU" dirty="0" err="1" smtClean="0"/>
              <a:t>happens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tempdb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put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fast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(SSD, NVME)</a:t>
            </a:r>
            <a:endParaRPr lang="hu-HU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7254" y="365126"/>
            <a:ext cx="1798096" cy="1798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65720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(</a:t>
            </a:r>
            <a:r>
              <a:rPr lang="hu-HU" dirty="0" err="1" smtClean="0"/>
              <a:t>Clustered</a:t>
            </a:r>
            <a:r>
              <a:rPr lang="hu-HU" dirty="0" smtClean="0"/>
              <a:t>) index </a:t>
            </a:r>
            <a:r>
              <a:rPr lang="hu-HU" dirty="0" err="1" smtClean="0"/>
              <a:t>scan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 smtClean="0"/>
              <a:t>Given</a:t>
            </a:r>
            <a:r>
              <a:rPr lang="hu-HU" dirty="0" smtClean="0"/>
              <a:t> a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i="1" dirty="0" smtClean="0"/>
              <a:t>t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an index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i="1" dirty="0" smtClean="0"/>
              <a:t>c</a:t>
            </a:r>
          </a:p>
          <a:p>
            <a:r>
              <a:rPr lang="hu-HU" dirty="0" err="1"/>
              <a:t>Column</a:t>
            </a:r>
            <a:r>
              <a:rPr lang="hu-HU" dirty="0"/>
              <a:t> </a:t>
            </a:r>
            <a:r>
              <a:rPr lang="hu-HU" i="1" dirty="0"/>
              <a:t>c</a:t>
            </a:r>
            <a:r>
              <a:rPr lang="hu-HU" dirty="0"/>
              <a:t> </a:t>
            </a:r>
            <a:r>
              <a:rPr lang="hu-HU" dirty="0" err="1" smtClean="0"/>
              <a:t>contains</a:t>
            </a:r>
            <a:r>
              <a:rPr lang="hu-HU" dirty="0" smtClean="0"/>
              <a:t> </a:t>
            </a:r>
            <a:r>
              <a:rPr lang="hu-HU" dirty="0" err="1" smtClean="0"/>
              <a:t>unique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endParaRPr lang="hu-HU" dirty="0"/>
          </a:p>
          <a:p>
            <a:pPr marL="0" indent="0">
              <a:buNone/>
            </a:pPr>
            <a:endParaRPr lang="hu-HU" dirty="0" smtClean="0"/>
          </a:p>
          <a:p>
            <a:r>
              <a:rPr lang="hu-HU" dirty="0" err="1"/>
              <a:t>Scan</a:t>
            </a:r>
            <a:r>
              <a:rPr lang="hu-HU" dirty="0"/>
              <a:t> </a:t>
            </a:r>
            <a:r>
              <a:rPr lang="hu-HU" dirty="0" err="1"/>
              <a:t>range</a:t>
            </a:r>
            <a:r>
              <a:rPr lang="hu-HU" dirty="0"/>
              <a:t> of </a:t>
            </a:r>
            <a:r>
              <a:rPr lang="hu-HU" dirty="0" err="1"/>
              <a:t>key</a:t>
            </a:r>
            <a:r>
              <a:rPr lang="hu-HU" dirty="0"/>
              <a:t> </a:t>
            </a:r>
            <a:r>
              <a:rPr lang="hu-HU" dirty="0" err="1"/>
              <a:t>intervals</a:t>
            </a:r>
            <a:endParaRPr lang="hu-HU" dirty="0"/>
          </a:p>
          <a:p>
            <a:pPr lvl="1"/>
            <a:r>
              <a:rPr lang="hu-HU" dirty="0" smtClean="0"/>
              <a:t>SELECT c FROM t WHERE v BETWEEN 5 AND 10</a:t>
            </a:r>
          </a:p>
          <a:p>
            <a:pPr lvl="1"/>
            <a:endParaRPr lang="hu-HU" dirty="0"/>
          </a:p>
          <a:p>
            <a:r>
              <a:rPr lang="hu-HU" dirty="0" err="1"/>
              <a:t>Order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index </a:t>
            </a:r>
            <a:r>
              <a:rPr lang="hu-HU" dirty="0" err="1" smtClean="0"/>
              <a:t>keys</a:t>
            </a:r>
            <a:endParaRPr lang="hu-HU" dirty="0" smtClean="0"/>
          </a:p>
          <a:p>
            <a:pPr lvl="1"/>
            <a:r>
              <a:rPr lang="hu-HU" dirty="0" smtClean="0"/>
              <a:t>SELECT c FROM t ORDER BY c</a:t>
            </a:r>
          </a:p>
          <a:p>
            <a:pPr lvl="1"/>
            <a:r>
              <a:rPr lang="hu-HU" dirty="0"/>
              <a:t>Index </a:t>
            </a:r>
            <a:r>
              <a:rPr lang="hu-HU" dirty="0" err="1"/>
              <a:t>defines</a:t>
            </a:r>
            <a:r>
              <a:rPr lang="hu-HU" dirty="0"/>
              <a:t> an </a:t>
            </a:r>
            <a:r>
              <a:rPr lang="hu-HU" dirty="0" err="1"/>
              <a:t>ordering</a:t>
            </a:r>
            <a:endParaRPr lang="hu-HU" dirty="0"/>
          </a:p>
          <a:p>
            <a:pPr lvl="1"/>
            <a:r>
              <a:rPr lang="hu-HU" dirty="0" err="1"/>
              <a:t>Different</a:t>
            </a:r>
            <a:r>
              <a:rPr lang="hu-HU" dirty="0"/>
              <a:t> </a:t>
            </a:r>
            <a:r>
              <a:rPr lang="hu-HU" dirty="0" err="1"/>
              <a:t>ordering</a:t>
            </a:r>
            <a:r>
              <a:rPr lang="hu-HU" dirty="0"/>
              <a:t> </a:t>
            </a:r>
            <a:r>
              <a:rPr lang="hu-HU" dirty="0" err="1"/>
              <a:t>always</a:t>
            </a:r>
            <a:r>
              <a:rPr lang="hu-HU" dirty="0"/>
              <a:t> </a:t>
            </a:r>
            <a:r>
              <a:rPr lang="hu-HU" dirty="0" err="1"/>
              <a:t>requires</a:t>
            </a:r>
            <a:r>
              <a:rPr lang="hu-HU" dirty="0"/>
              <a:t> a sort</a:t>
            </a:r>
          </a:p>
          <a:p>
            <a:endParaRPr lang="hu-HU" dirty="0" smtClean="0"/>
          </a:p>
          <a:p>
            <a:r>
              <a:rPr lang="hu-HU" dirty="0" err="1" smtClean="0"/>
              <a:t>Clustered</a:t>
            </a:r>
            <a:r>
              <a:rPr lang="hu-HU" dirty="0" smtClean="0"/>
              <a:t> index: </a:t>
            </a:r>
            <a:r>
              <a:rPr lang="hu-HU" dirty="0" err="1" smtClean="0"/>
              <a:t>contains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endParaRPr lang="hu-HU" dirty="0" smtClean="0"/>
          </a:p>
          <a:p>
            <a:r>
              <a:rPr lang="hu-HU" dirty="0" smtClean="0"/>
              <a:t>Non </a:t>
            </a:r>
            <a:r>
              <a:rPr lang="hu-HU" dirty="0" err="1" smtClean="0"/>
              <a:t>clustered</a:t>
            </a:r>
            <a:r>
              <a:rPr lang="hu-HU" dirty="0" smtClean="0"/>
              <a:t> index: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and </a:t>
            </a:r>
            <a:r>
              <a:rPr lang="hu-HU" dirty="0" err="1" smtClean="0"/>
              <a:t>included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endParaRPr lang="hu-HU" dirty="0" smtClean="0"/>
          </a:p>
          <a:p>
            <a:pPr lvl="1"/>
            <a:r>
              <a:rPr lang="hu-HU" dirty="0" err="1" smtClean="0"/>
              <a:t>Querying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requires</a:t>
            </a:r>
            <a:r>
              <a:rPr lang="hu-HU" dirty="0" smtClean="0"/>
              <a:t> a </a:t>
            </a:r>
            <a:r>
              <a:rPr lang="hu-HU" dirty="0" err="1" smtClean="0"/>
              <a:t>bookmark</a:t>
            </a:r>
            <a:r>
              <a:rPr lang="hu-HU" dirty="0" smtClean="0"/>
              <a:t> </a:t>
            </a:r>
            <a:r>
              <a:rPr lang="hu-HU" dirty="0" err="1" smtClean="0"/>
              <a:t>lookup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clustered</a:t>
            </a:r>
            <a:r>
              <a:rPr lang="hu-HU" dirty="0" smtClean="0"/>
              <a:t> index</a:t>
            </a:r>
          </a:p>
          <a:p>
            <a:pPr lvl="1"/>
            <a:r>
              <a:rPr lang="hu-HU" dirty="0" err="1" smtClean="0"/>
              <a:t>Results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random </a:t>
            </a:r>
            <a:r>
              <a:rPr lang="hu-HU" dirty="0" err="1" smtClean="0"/>
              <a:t>reads</a:t>
            </a:r>
            <a:r>
              <a:rPr lang="hu-HU" dirty="0" smtClean="0"/>
              <a:t>, </a:t>
            </a:r>
            <a:r>
              <a:rPr lang="hu-HU" dirty="0" err="1" smtClean="0"/>
              <a:t>slow</a:t>
            </a:r>
            <a:endParaRPr lang="hu-HU" dirty="0" smtClean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0397" y="365126"/>
            <a:ext cx="1724953" cy="1724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441914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(</a:t>
            </a:r>
            <a:r>
              <a:rPr lang="hu-HU" dirty="0" err="1" smtClean="0"/>
              <a:t>Clustered</a:t>
            </a:r>
            <a:r>
              <a:rPr lang="hu-HU" dirty="0" smtClean="0"/>
              <a:t>) index </a:t>
            </a:r>
            <a:r>
              <a:rPr lang="hu-HU" dirty="0" err="1" smtClean="0"/>
              <a:t>seek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Given</a:t>
            </a:r>
            <a:r>
              <a:rPr lang="hu-HU" dirty="0" smtClean="0"/>
              <a:t> a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i="1" dirty="0" smtClean="0"/>
              <a:t>t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index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i="1" dirty="0" smtClean="0"/>
              <a:t>c</a:t>
            </a:r>
          </a:p>
          <a:p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i="1" dirty="0" smtClean="0"/>
              <a:t>c</a:t>
            </a:r>
            <a:r>
              <a:rPr lang="hu-HU" dirty="0" smtClean="0"/>
              <a:t> </a:t>
            </a:r>
            <a:r>
              <a:rPr lang="hu-HU" dirty="0" err="1" smtClean="0"/>
              <a:t>contains</a:t>
            </a:r>
            <a:r>
              <a:rPr lang="hu-HU" dirty="0" smtClean="0"/>
              <a:t> </a:t>
            </a:r>
            <a:r>
              <a:rPr lang="hu-HU" dirty="0" err="1" smtClean="0"/>
              <a:t>unique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endParaRPr lang="hu-HU" dirty="0" smtClean="0"/>
          </a:p>
          <a:p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endParaRPr lang="hu-HU" dirty="0" smtClean="0"/>
          </a:p>
          <a:p>
            <a:pPr lvl="1"/>
            <a:r>
              <a:rPr lang="hu-HU" dirty="0" smtClean="0"/>
              <a:t>SELECT c FROM t WHERE c = 12</a:t>
            </a:r>
          </a:p>
          <a:p>
            <a:pPr lvl="1"/>
            <a:endParaRPr lang="hu-HU" dirty="0"/>
          </a:p>
          <a:p>
            <a:r>
              <a:rPr lang="hu-HU" dirty="0" err="1" smtClean="0"/>
              <a:t>Finding</a:t>
            </a:r>
            <a:r>
              <a:rPr lang="hu-HU" dirty="0" smtClean="0"/>
              <a:t> a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ID</a:t>
            </a:r>
          </a:p>
          <a:p>
            <a:pPr lvl="1"/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:	o(N)</a:t>
            </a:r>
          </a:p>
          <a:p>
            <a:pPr lvl="1"/>
            <a:r>
              <a:rPr lang="hu-HU" dirty="0" smtClean="0"/>
              <a:t>Index </a:t>
            </a:r>
            <a:r>
              <a:rPr lang="hu-HU" dirty="0" err="1" smtClean="0"/>
              <a:t>seek</a:t>
            </a:r>
            <a:r>
              <a:rPr lang="hu-HU" dirty="0" smtClean="0"/>
              <a:t>:	o(log(N))</a:t>
            </a:r>
          </a:p>
          <a:p>
            <a:pPr lvl="1"/>
            <a:endParaRPr lang="hu-HU" dirty="0"/>
          </a:p>
          <a:p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i="1" dirty="0" smtClean="0"/>
              <a:t>c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unique</a:t>
            </a:r>
            <a:r>
              <a:rPr lang="hu-HU" dirty="0" smtClean="0"/>
              <a:t>: index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of </a:t>
            </a:r>
            <a:r>
              <a:rPr lang="hu-HU" dirty="0" err="1" smtClean="0"/>
              <a:t>seek</a:t>
            </a:r>
            <a:endParaRPr lang="hu-HU" dirty="0" smtClean="0"/>
          </a:p>
          <a:p>
            <a:r>
              <a:rPr lang="hu-HU" dirty="0" smtClean="0"/>
              <a:t>Index </a:t>
            </a:r>
            <a:r>
              <a:rPr lang="hu-HU" dirty="0" err="1" smtClean="0"/>
              <a:t>seek</a:t>
            </a:r>
            <a:r>
              <a:rPr lang="hu-HU" dirty="0" smtClean="0"/>
              <a:t> </a:t>
            </a:r>
            <a:r>
              <a:rPr lang="hu-HU" dirty="0" err="1" smtClean="0"/>
              <a:t>mostly</a:t>
            </a:r>
            <a:r>
              <a:rPr lang="hu-HU" dirty="0" smtClean="0"/>
              <a:t>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endParaRPr lang="hu-HU" dirty="0" smtClean="0"/>
          </a:p>
          <a:p>
            <a:pPr lvl="1"/>
            <a:r>
              <a:rPr lang="hu-HU" dirty="0" err="1" smtClean="0"/>
              <a:t>Filtering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endParaRPr lang="hu-HU" dirty="0" smtClean="0"/>
          </a:p>
          <a:p>
            <a:pPr lvl="1"/>
            <a:r>
              <a:rPr lang="hu-HU" dirty="0" err="1" smtClean="0"/>
              <a:t>Joins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foreign</a:t>
            </a:r>
            <a:r>
              <a:rPr lang="hu-HU" dirty="0" smtClean="0"/>
              <a:t> </a:t>
            </a:r>
            <a:r>
              <a:rPr lang="hu-HU" dirty="0" err="1" smtClean="0"/>
              <a:t>keys</a:t>
            </a:r>
            <a:r>
              <a:rPr lang="hu-HU" dirty="0" smtClean="0"/>
              <a:t> (</a:t>
            </a:r>
            <a:r>
              <a:rPr lang="hu-HU" dirty="0" err="1" smtClean="0"/>
              <a:t>see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)</a:t>
            </a:r>
            <a:endParaRPr lang="hu-HU" dirty="0"/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57635" y="365126"/>
            <a:ext cx="2157715" cy="2157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073614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Bookmark</a:t>
            </a:r>
            <a:r>
              <a:rPr lang="hu-HU" dirty="0" smtClean="0"/>
              <a:t> (</a:t>
            </a:r>
            <a:r>
              <a:rPr lang="hu-HU" dirty="0" err="1" smtClean="0"/>
              <a:t>key</a:t>
            </a:r>
            <a:r>
              <a:rPr lang="hu-HU" dirty="0" smtClean="0"/>
              <a:t>) </a:t>
            </a:r>
            <a:r>
              <a:rPr lang="hu-HU" dirty="0" err="1" smtClean="0"/>
              <a:t>lookup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Given</a:t>
            </a:r>
            <a:r>
              <a:rPr lang="hu-HU" dirty="0" smtClean="0"/>
              <a:t> a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i="1" dirty="0" smtClean="0"/>
              <a:t>t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non-clustered</a:t>
            </a:r>
            <a:r>
              <a:rPr lang="hu-HU" dirty="0" smtClean="0"/>
              <a:t> index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i="1" dirty="0" smtClean="0"/>
              <a:t>c</a:t>
            </a:r>
          </a:p>
          <a:p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i="1" dirty="0" smtClean="0"/>
              <a:t>d</a:t>
            </a:r>
            <a:r>
              <a:rPr lang="hu-HU" dirty="0" smtClean="0"/>
              <a:t> </a:t>
            </a:r>
            <a:r>
              <a:rPr lang="hu-HU" dirty="0" err="1" smtClean="0"/>
              <a:t>which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part of </a:t>
            </a:r>
            <a:r>
              <a:rPr lang="hu-HU" dirty="0" err="1" smtClean="0"/>
              <a:t>the</a:t>
            </a:r>
            <a:r>
              <a:rPr lang="hu-HU" dirty="0" smtClean="0"/>
              <a:t> index</a:t>
            </a:r>
          </a:p>
          <a:p>
            <a:pPr lvl="1"/>
            <a:r>
              <a:rPr lang="hu-HU" dirty="0" smtClean="0"/>
              <a:t>SELECT d FROM t WHERE c BETWEEN 2 AND 10</a:t>
            </a:r>
          </a:p>
          <a:p>
            <a:pPr lvl="1"/>
            <a:endParaRPr lang="hu-HU" dirty="0"/>
          </a:p>
          <a:p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found</a:t>
            </a:r>
            <a:r>
              <a:rPr lang="hu-HU" dirty="0" smtClean="0"/>
              <a:t> </a:t>
            </a:r>
            <a:r>
              <a:rPr lang="hu-HU" dirty="0" err="1" smtClean="0"/>
              <a:t>quickly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index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i="1" dirty="0" smtClean="0"/>
              <a:t>c</a:t>
            </a:r>
          </a:p>
          <a:p>
            <a:pPr lvl="1"/>
            <a:r>
              <a:rPr lang="hu-HU" dirty="0" smtClean="0"/>
              <a:t>Index </a:t>
            </a:r>
            <a:r>
              <a:rPr lang="hu-HU" dirty="0" err="1" smtClean="0"/>
              <a:t>contains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pointers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endParaRPr lang="hu-HU" dirty="0" smtClean="0"/>
          </a:p>
          <a:p>
            <a:pPr lvl="1"/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i="1" dirty="0" smtClean="0"/>
              <a:t>d</a:t>
            </a:r>
            <a:r>
              <a:rPr lang="hu-HU" dirty="0" smtClean="0"/>
              <a:t> </a:t>
            </a:r>
            <a:r>
              <a:rPr lang="hu-HU" dirty="0" err="1" smtClean="0"/>
              <a:t>needs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clustered</a:t>
            </a:r>
            <a:r>
              <a:rPr lang="hu-HU" dirty="0" smtClean="0"/>
              <a:t> index</a:t>
            </a:r>
          </a:p>
          <a:p>
            <a:pPr lvl="1"/>
            <a:r>
              <a:rPr lang="hu-HU" dirty="0" err="1" smtClean="0"/>
              <a:t>Fetch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primary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bookmark</a:t>
            </a:r>
            <a:r>
              <a:rPr lang="hu-HU" dirty="0" smtClean="0"/>
              <a:t> (</a:t>
            </a:r>
            <a:r>
              <a:rPr lang="hu-HU" dirty="0" err="1" smtClean="0"/>
              <a:t>heap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)</a:t>
            </a:r>
          </a:p>
          <a:p>
            <a:pPr lvl="1"/>
            <a:endParaRPr lang="hu-HU" dirty="0"/>
          </a:p>
          <a:p>
            <a:r>
              <a:rPr lang="hu-HU" dirty="0" err="1" smtClean="0"/>
              <a:t>Expensive</a:t>
            </a:r>
            <a:r>
              <a:rPr lang="hu-HU" dirty="0" smtClean="0"/>
              <a:t> </a:t>
            </a:r>
            <a:r>
              <a:rPr lang="hu-HU" dirty="0" err="1" smtClean="0"/>
              <a:t>operation</a:t>
            </a:r>
            <a:r>
              <a:rPr lang="hu-HU" dirty="0" smtClean="0"/>
              <a:t>, </a:t>
            </a:r>
            <a:r>
              <a:rPr lang="hu-HU" dirty="0" err="1" smtClean="0"/>
              <a:t>scans</a:t>
            </a:r>
            <a:r>
              <a:rPr lang="hu-HU" dirty="0" smtClean="0"/>
              <a:t> </a:t>
            </a:r>
            <a:r>
              <a:rPr lang="hu-HU" dirty="0" err="1" smtClean="0"/>
              <a:t>result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random IO</a:t>
            </a:r>
            <a:endParaRPr lang="hu-HU" dirty="0"/>
          </a:p>
        </p:txBody>
      </p:sp>
      <p:pic>
        <p:nvPicPr>
          <p:cNvPr id="4" name="Picture 2" descr="Bookmark lookup operator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6926" y="365126"/>
            <a:ext cx="1868424" cy="1868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28889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Logical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Relational</a:t>
            </a:r>
            <a:r>
              <a:rPr lang="hu-HU" dirty="0" smtClean="0"/>
              <a:t> algebra: a </a:t>
            </a:r>
            <a:r>
              <a:rPr lang="hu-HU" dirty="0" err="1" smtClean="0"/>
              <a:t>join</a:t>
            </a:r>
            <a:r>
              <a:rPr lang="hu-HU" dirty="0" smtClean="0"/>
              <a:t> is </a:t>
            </a:r>
            <a:r>
              <a:rPr lang="hu-HU" dirty="0" err="1" smtClean="0"/>
              <a:t>simply</a:t>
            </a:r>
            <a:r>
              <a:rPr lang="hu-HU" dirty="0" smtClean="0"/>
              <a:t> a </a:t>
            </a:r>
            <a:r>
              <a:rPr lang="hu-HU" dirty="0" err="1" smtClean="0"/>
              <a:t>subset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Cartesian</a:t>
            </a:r>
            <a:r>
              <a:rPr lang="hu-HU" dirty="0" smtClean="0"/>
              <a:t> </a:t>
            </a:r>
            <a:r>
              <a:rPr lang="hu-HU" dirty="0" err="1" smtClean="0"/>
              <a:t>product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CROSS JOIN: </a:t>
            </a:r>
            <a:r>
              <a:rPr lang="hu-HU" dirty="0" err="1" smtClean="0"/>
              <a:t>entire</a:t>
            </a:r>
            <a:r>
              <a:rPr lang="hu-HU" dirty="0" smtClean="0"/>
              <a:t> </a:t>
            </a:r>
            <a:r>
              <a:rPr lang="hu-HU" dirty="0" err="1" smtClean="0"/>
              <a:t>Cartesian</a:t>
            </a:r>
            <a:r>
              <a:rPr lang="hu-HU" dirty="0" smtClean="0"/>
              <a:t> </a:t>
            </a:r>
            <a:r>
              <a:rPr lang="hu-HU" dirty="0" err="1" smtClean="0"/>
              <a:t>product</a:t>
            </a:r>
            <a:endParaRPr lang="hu-HU" dirty="0" smtClean="0"/>
          </a:p>
          <a:p>
            <a:pPr lvl="1"/>
            <a:r>
              <a:rPr lang="hu-HU" dirty="0" smtClean="0"/>
              <a:t>SELECT * FROM t1 CROSS JOIN t2</a:t>
            </a:r>
          </a:p>
          <a:p>
            <a:pPr lvl="1"/>
            <a:endParaRPr lang="hu-HU" dirty="0"/>
          </a:p>
          <a:p>
            <a:r>
              <a:rPr lang="hu-HU" dirty="0" smtClean="0"/>
              <a:t>INNER JOIN: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satisfying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condition</a:t>
            </a:r>
            <a:endParaRPr lang="hu-HU" dirty="0" smtClean="0"/>
          </a:p>
          <a:p>
            <a:pPr lvl="1"/>
            <a:r>
              <a:rPr lang="hu-HU" dirty="0" smtClean="0"/>
              <a:t>SELECT *</a:t>
            </a: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>FROM t1 INNER JOIN t2 ON f(t1.c1, t2.c2)</a:t>
            </a:r>
          </a:p>
        </p:txBody>
      </p:sp>
    </p:spTree>
    <p:extLst>
      <p:ext uri="{BB962C8B-B14F-4D97-AF65-F5344CB8AC3E}">
        <p14:creationId xmlns:p14="http://schemas.microsoft.com/office/powerpoint/2010/main" val="584106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Exponential growth of databases</a:t>
            </a:r>
            <a:endParaRPr lang="en-US" noProof="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2998" y="1825625"/>
            <a:ext cx="3638003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87229513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logical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types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LEFT(RIGHT) OUTER JOIN</a:t>
            </a:r>
          </a:p>
          <a:p>
            <a:pPr lvl="1"/>
            <a:r>
              <a:rPr lang="hu-HU" dirty="0" err="1" smtClean="0"/>
              <a:t>Take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left</a:t>
            </a:r>
            <a:r>
              <a:rPr lang="hu-HU" dirty="0" smtClean="0"/>
              <a:t> (right)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regardless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condition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satisfied</a:t>
            </a:r>
            <a:endParaRPr lang="hu-HU" dirty="0" smtClean="0"/>
          </a:p>
          <a:p>
            <a:pPr lvl="1"/>
            <a:r>
              <a:rPr lang="hu-HU" dirty="0" err="1" smtClean="0"/>
              <a:t>Fill</a:t>
            </a:r>
            <a:r>
              <a:rPr lang="hu-HU" dirty="0" smtClean="0"/>
              <a:t> </a:t>
            </a:r>
            <a:r>
              <a:rPr lang="hu-HU" dirty="0" err="1" smtClean="0"/>
              <a:t>non-matches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NULL </a:t>
            </a:r>
            <a:r>
              <a:rPr lang="hu-HU" dirty="0" err="1" smtClean="0"/>
              <a:t>values</a:t>
            </a:r>
            <a:endParaRPr lang="hu-HU" dirty="0" smtClean="0"/>
          </a:p>
          <a:p>
            <a:pPr lvl="1"/>
            <a:r>
              <a:rPr lang="hu-HU" dirty="0" smtClean="0"/>
              <a:t>SELECT * </a:t>
            </a:r>
            <a:br>
              <a:rPr lang="hu-HU" dirty="0" smtClean="0"/>
            </a:br>
            <a:r>
              <a:rPr lang="hu-HU" dirty="0" smtClean="0"/>
              <a:t>FROM t1 LEFT OUTER JOIN t2 ON f(t1.c1, t2.c2)</a:t>
            </a:r>
          </a:p>
        </p:txBody>
      </p:sp>
    </p:spTree>
    <p:extLst>
      <p:ext uri="{BB962C8B-B14F-4D97-AF65-F5344CB8AC3E}">
        <p14:creationId xmlns:p14="http://schemas.microsoft.com/office/powerpoint/2010/main" val="145502376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Additional</a:t>
            </a:r>
            <a:r>
              <a:rPr lang="hu-HU" dirty="0"/>
              <a:t> </a:t>
            </a:r>
            <a:r>
              <a:rPr lang="hu-HU" dirty="0" err="1"/>
              <a:t>logical</a:t>
            </a:r>
            <a:r>
              <a:rPr lang="hu-HU" dirty="0"/>
              <a:t> </a:t>
            </a:r>
            <a:r>
              <a:rPr lang="hu-HU" dirty="0" err="1"/>
              <a:t>join</a:t>
            </a:r>
            <a:r>
              <a:rPr lang="hu-HU" dirty="0"/>
              <a:t> </a:t>
            </a:r>
            <a:r>
              <a:rPr lang="hu-HU" dirty="0" err="1"/>
              <a:t>types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SEMI JOIN</a:t>
            </a:r>
          </a:p>
          <a:p>
            <a:pPr lvl="1"/>
            <a:r>
              <a:rPr lang="hu-HU" dirty="0" err="1"/>
              <a:t>Only</a:t>
            </a:r>
            <a:r>
              <a:rPr lang="hu-HU" dirty="0"/>
              <a:t> </a:t>
            </a:r>
            <a:r>
              <a:rPr lang="hu-HU" dirty="0" err="1"/>
              <a:t>check</a:t>
            </a:r>
            <a:r>
              <a:rPr lang="hu-HU" dirty="0"/>
              <a:t> </a:t>
            </a: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row</a:t>
            </a:r>
            <a:r>
              <a:rPr lang="hu-HU" dirty="0"/>
              <a:t> </a:t>
            </a:r>
            <a:r>
              <a:rPr lang="hu-HU" dirty="0" err="1"/>
              <a:t>exists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smtClean="0"/>
              <a:t>SELECT * FROM t1</a:t>
            </a:r>
            <a:br>
              <a:rPr lang="hu-HU" dirty="0" smtClean="0"/>
            </a:br>
            <a:r>
              <a:rPr lang="hu-HU" dirty="0" smtClean="0"/>
              <a:t>WHERE t1.c1 IN (SELECT t2.c2 FROM t2)</a:t>
            </a:r>
          </a:p>
          <a:p>
            <a:pPr lvl="1"/>
            <a:endParaRPr lang="hu-HU" dirty="0"/>
          </a:p>
          <a:p>
            <a:r>
              <a:rPr lang="hu-HU" dirty="0" smtClean="0"/>
              <a:t>ANTI JOIN</a:t>
            </a:r>
          </a:p>
          <a:p>
            <a:pPr lvl="1"/>
            <a:r>
              <a:rPr lang="hu-HU" dirty="0" err="1" smtClean="0"/>
              <a:t>Returns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i="1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smtClean="0"/>
              <a:t>SELECT * FROM t1</a:t>
            </a:r>
            <a:br>
              <a:rPr lang="hu-HU" dirty="0" smtClean="0"/>
            </a:br>
            <a:r>
              <a:rPr lang="hu-HU" dirty="0" smtClean="0"/>
              <a:t>WHERE t1.c1 NOT IN (SELECT t2.c2 FROM t2)</a:t>
            </a:r>
          </a:p>
          <a:p>
            <a:pPr lvl="1"/>
            <a:r>
              <a:rPr lang="hu-HU" dirty="0" smtClean="0"/>
              <a:t>SELECT t1.*</a:t>
            </a:r>
            <a:br>
              <a:rPr lang="hu-HU" dirty="0" smtClean="0"/>
            </a:br>
            <a:r>
              <a:rPr lang="hu-HU" dirty="0" smtClean="0"/>
              <a:t>FROM t1 LEFT OUTER JOIN t2 ON f(t1.c1, t2.c2)</a:t>
            </a:r>
            <a:br>
              <a:rPr lang="hu-HU" dirty="0" smtClean="0"/>
            </a:br>
            <a:r>
              <a:rPr lang="hu-HU" dirty="0" smtClean="0"/>
              <a:t>WHERE t2.c2 IS NULL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1653803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types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Range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endParaRPr lang="hu-HU" dirty="0" smtClean="0"/>
          </a:p>
          <a:p>
            <a:pPr lvl="1"/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restricts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a </a:t>
            </a:r>
            <a:r>
              <a:rPr lang="hu-HU" dirty="0" err="1" smtClean="0"/>
              <a:t>unique</a:t>
            </a:r>
            <a:r>
              <a:rPr lang="hu-HU" dirty="0" smtClean="0"/>
              <a:t> </a:t>
            </a:r>
            <a:r>
              <a:rPr lang="hu-HU" dirty="0" err="1" smtClean="0"/>
              <a:t>value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 </a:t>
            </a:r>
            <a:r>
              <a:rPr lang="hu-HU" dirty="0" err="1" smtClean="0"/>
              <a:t>range</a:t>
            </a:r>
            <a:endParaRPr lang="hu-HU" dirty="0" smtClean="0"/>
          </a:p>
          <a:p>
            <a:pPr lvl="1"/>
            <a:r>
              <a:rPr lang="hu-HU" dirty="0" smtClean="0"/>
              <a:t>Filter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interval</a:t>
            </a:r>
            <a:endParaRPr lang="hu-HU" dirty="0" smtClean="0"/>
          </a:p>
          <a:p>
            <a:pPr lvl="1"/>
            <a:endParaRPr lang="hu-HU" dirty="0"/>
          </a:p>
          <a:p>
            <a:pPr lvl="1"/>
            <a:r>
              <a:rPr lang="hu-HU" dirty="0" smtClean="0"/>
              <a:t>SELECT *</a:t>
            </a:r>
            <a:br>
              <a:rPr lang="hu-HU" dirty="0" smtClean="0"/>
            </a:br>
            <a:r>
              <a:rPr lang="hu-HU" dirty="0" smtClean="0"/>
              <a:t>FROM t1 INNER JOIN t2</a:t>
            </a:r>
            <a:br>
              <a:rPr lang="hu-HU" dirty="0" smtClean="0"/>
            </a:br>
            <a:r>
              <a:rPr lang="hu-HU" dirty="0" smtClean="0"/>
              <a:t>	t1.ID BETWEEN t2.start AND t2.end</a:t>
            </a:r>
          </a:p>
          <a:p>
            <a:pPr lvl="1"/>
            <a:endParaRPr lang="hu-HU" dirty="0"/>
          </a:p>
          <a:p>
            <a:pPr lvl="1"/>
            <a:r>
              <a:rPr lang="hu-HU" dirty="0" err="1" smtClean="0"/>
              <a:t>Will</a:t>
            </a:r>
            <a:r>
              <a:rPr lang="hu-HU" dirty="0" smtClean="0"/>
              <a:t> be </a:t>
            </a:r>
            <a:r>
              <a:rPr lang="hu-HU" dirty="0" err="1" smtClean="0"/>
              <a:t>important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hierarchical</a:t>
            </a:r>
            <a:r>
              <a:rPr lang="hu-HU" dirty="0" smtClean="0"/>
              <a:t> </a:t>
            </a:r>
            <a:r>
              <a:rPr lang="hu-HU" dirty="0" err="1" smtClean="0"/>
              <a:t>spatial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6159753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Nested</a:t>
            </a:r>
            <a:r>
              <a:rPr lang="hu-HU" dirty="0" smtClean="0"/>
              <a:t> </a:t>
            </a:r>
            <a:r>
              <a:rPr lang="hu-HU" dirty="0" err="1" smtClean="0"/>
              <a:t>loop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r>
              <a:rPr lang="hu-HU" dirty="0" smtClean="0"/>
              <a:t> operator</a:t>
            </a:r>
          </a:p>
          <a:p>
            <a:r>
              <a:rPr lang="hu-HU" dirty="0" err="1" smtClean="0"/>
              <a:t>Implements</a:t>
            </a:r>
            <a:r>
              <a:rPr lang="hu-HU" dirty="0" smtClean="0"/>
              <a:t> </a:t>
            </a:r>
            <a:r>
              <a:rPr lang="hu-HU" dirty="0" err="1" smtClean="0"/>
              <a:t>inner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outer</a:t>
            </a:r>
            <a:r>
              <a:rPr lang="hu-HU" dirty="0" smtClean="0"/>
              <a:t> </a:t>
            </a:r>
            <a:r>
              <a:rPr lang="hu-HU" dirty="0" err="1" smtClean="0"/>
              <a:t>joins</a:t>
            </a:r>
            <a:endParaRPr lang="hu-HU" dirty="0" smtClean="0"/>
          </a:p>
          <a:p>
            <a:r>
              <a:rPr lang="hu-HU" dirty="0" err="1" smtClean="0"/>
              <a:t>Given</a:t>
            </a:r>
            <a:r>
              <a:rPr lang="hu-HU" dirty="0" smtClean="0"/>
              <a:t> </a:t>
            </a:r>
            <a:r>
              <a:rPr lang="hu-HU" i="1" dirty="0" smtClean="0"/>
              <a:t>t</a:t>
            </a:r>
            <a:r>
              <a:rPr lang="hu-HU" dirty="0" smtClean="0"/>
              <a:t>1 and </a:t>
            </a:r>
            <a:r>
              <a:rPr lang="hu-HU" i="1" dirty="0" smtClean="0"/>
              <a:t>t</a:t>
            </a:r>
            <a:r>
              <a:rPr lang="hu-HU" dirty="0" smtClean="0"/>
              <a:t>2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i="1" dirty="0" smtClean="0"/>
              <a:t>c</a:t>
            </a:r>
            <a:r>
              <a:rPr lang="hu-HU" dirty="0" smtClean="0"/>
              <a:t>1 and </a:t>
            </a:r>
            <a:r>
              <a:rPr lang="hu-HU" i="1" dirty="0" smtClean="0"/>
              <a:t>c</a:t>
            </a:r>
            <a:r>
              <a:rPr lang="hu-HU" dirty="0" smtClean="0"/>
              <a:t>2</a:t>
            </a:r>
          </a:p>
          <a:p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endParaRPr lang="hu-HU" dirty="0" smtClean="0"/>
          </a:p>
          <a:p>
            <a:pPr lvl="1"/>
            <a:r>
              <a:rPr lang="hu-HU" dirty="0" smtClean="0"/>
              <a:t>SELECT *</a:t>
            </a: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>FROM t1 INNER JOIN t2 ON t1.c1 = t2.c2</a:t>
            </a:r>
          </a:p>
          <a:p>
            <a:pPr lvl="1"/>
            <a:endParaRPr lang="hu-HU" dirty="0"/>
          </a:p>
          <a:p>
            <a:r>
              <a:rPr lang="hu-HU" dirty="0" err="1" smtClean="0"/>
              <a:t>Outer</a:t>
            </a:r>
            <a:r>
              <a:rPr lang="hu-HU" dirty="0" smtClean="0"/>
              <a:t> </a:t>
            </a:r>
            <a:r>
              <a:rPr lang="hu-HU" dirty="0" err="1" smtClean="0"/>
              <a:t>loop</a:t>
            </a:r>
            <a:r>
              <a:rPr lang="hu-HU" dirty="0" smtClean="0"/>
              <a:t>: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i="1" dirty="0" smtClean="0"/>
              <a:t>t</a:t>
            </a:r>
            <a:r>
              <a:rPr lang="hu-HU" dirty="0" smtClean="0"/>
              <a:t>1</a:t>
            </a:r>
          </a:p>
          <a:p>
            <a:r>
              <a:rPr lang="hu-HU" dirty="0" err="1" smtClean="0"/>
              <a:t>Inner</a:t>
            </a:r>
            <a:r>
              <a:rPr lang="hu-HU" dirty="0" smtClean="0"/>
              <a:t> </a:t>
            </a:r>
            <a:r>
              <a:rPr lang="hu-HU" dirty="0" err="1" smtClean="0"/>
              <a:t>loop</a:t>
            </a:r>
            <a:r>
              <a:rPr lang="hu-HU" dirty="0" smtClean="0"/>
              <a:t>: </a:t>
            </a:r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seek</a:t>
            </a:r>
            <a:r>
              <a:rPr lang="hu-HU" dirty="0" smtClean="0"/>
              <a:t> </a:t>
            </a:r>
            <a:r>
              <a:rPr lang="hu-HU" i="1" dirty="0" smtClean="0"/>
              <a:t>t</a:t>
            </a:r>
            <a:r>
              <a:rPr lang="hu-HU" dirty="0" smtClean="0"/>
              <a:t>2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, </a:t>
            </a:r>
            <a:r>
              <a:rPr lang="hu-HU" dirty="0" err="1" smtClean="0"/>
              <a:t>sometimes</a:t>
            </a:r>
            <a:r>
              <a:rPr lang="hu-HU" dirty="0" smtClean="0"/>
              <a:t> </a:t>
            </a:r>
            <a:r>
              <a:rPr lang="hu-HU" dirty="0" err="1" smtClean="0"/>
              <a:t>bookmark</a:t>
            </a:r>
            <a:r>
              <a:rPr lang="hu-HU" dirty="0" smtClean="0"/>
              <a:t> </a:t>
            </a:r>
            <a:r>
              <a:rPr lang="hu-HU" dirty="0" err="1" smtClean="0"/>
              <a:t>lookup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If</a:t>
            </a:r>
            <a:r>
              <a:rPr lang="hu-HU" dirty="0" smtClean="0"/>
              <a:t> no </a:t>
            </a:r>
            <a:r>
              <a:rPr lang="hu-HU" dirty="0" err="1" smtClean="0"/>
              <a:t>appropriate</a:t>
            </a:r>
            <a:r>
              <a:rPr lang="hu-HU" dirty="0" smtClean="0"/>
              <a:t> index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i="1" dirty="0" smtClean="0"/>
              <a:t>t</a:t>
            </a:r>
            <a:r>
              <a:rPr lang="hu-HU" dirty="0" smtClean="0"/>
              <a:t>2.</a:t>
            </a:r>
            <a:r>
              <a:rPr lang="hu-HU" i="1" dirty="0" smtClean="0"/>
              <a:t>c</a:t>
            </a:r>
            <a:r>
              <a:rPr lang="hu-HU" dirty="0" smtClean="0"/>
              <a:t>2,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i="1" dirty="0" smtClean="0"/>
              <a:t>t</a:t>
            </a:r>
            <a:r>
              <a:rPr lang="hu-HU" dirty="0" smtClean="0"/>
              <a:t>2 is </a:t>
            </a:r>
            <a:r>
              <a:rPr lang="hu-HU" dirty="0" err="1" smtClean="0"/>
              <a:t>scanned</a:t>
            </a:r>
            <a:endParaRPr lang="hu-HU" dirty="0" smtClean="0"/>
          </a:p>
          <a:p>
            <a:r>
              <a:rPr lang="hu-HU" dirty="0" err="1" smtClean="0"/>
              <a:t>Leads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bad</a:t>
            </a:r>
            <a:r>
              <a:rPr lang="hu-HU" dirty="0" smtClean="0"/>
              <a:t> performance</a:t>
            </a:r>
          </a:p>
          <a:p>
            <a:endParaRPr lang="hu-HU" dirty="0"/>
          </a:p>
        </p:txBody>
      </p:sp>
      <p:pic>
        <p:nvPicPr>
          <p:cNvPr id="4" name="Picture 2" descr="Nested loops operator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9184" y="365126"/>
            <a:ext cx="1941576" cy="19415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524117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Merge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Limited </a:t>
            </a:r>
            <a:r>
              <a:rPr lang="hu-HU" dirty="0" err="1" smtClean="0"/>
              <a:t>use</a:t>
            </a:r>
            <a:endParaRPr lang="hu-HU" dirty="0" smtClean="0"/>
          </a:p>
          <a:p>
            <a:pPr lvl="1"/>
            <a:r>
              <a:rPr lang="hu-HU" dirty="0" err="1" smtClean="0"/>
              <a:t>Typically</a:t>
            </a:r>
            <a:r>
              <a:rPr lang="hu-HU" dirty="0" smtClean="0"/>
              <a:t> </a:t>
            </a:r>
            <a:r>
              <a:rPr lang="hu-HU" dirty="0" err="1" smtClean="0"/>
              <a:t>one-to-one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matching</a:t>
            </a:r>
            <a:endParaRPr lang="hu-HU" dirty="0" smtClean="0"/>
          </a:p>
          <a:p>
            <a:pPr lvl="1"/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primary</a:t>
            </a:r>
            <a:r>
              <a:rPr lang="hu-HU" dirty="0" smtClean="0"/>
              <a:t> </a:t>
            </a:r>
            <a:r>
              <a:rPr lang="hu-HU" dirty="0" err="1" smtClean="0"/>
              <a:t>keys</a:t>
            </a:r>
            <a:endParaRPr lang="hu-HU" dirty="0" smtClean="0"/>
          </a:p>
          <a:p>
            <a:pPr lvl="1"/>
            <a:r>
              <a:rPr lang="hu-HU" dirty="0" smtClean="0"/>
              <a:t>Keys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ordering</a:t>
            </a:r>
            <a:r>
              <a:rPr lang="hu-HU" dirty="0" smtClean="0"/>
              <a:t>,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smaller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ordered</a:t>
            </a:r>
            <a:r>
              <a:rPr lang="hu-HU" dirty="0" smtClean="0"/>
              <a:t> </a:t>
            </a:r>
            <a:r>
              <a:rPr lang="hu-HU" dirty="0" err="1" smtClean="0"/>
              <a:t>quickly</a:t>
            </a:r>
            <a:r>
              <a:rPr lang="hu-HU" dirty="0" smtClean="0"/>
              <a:t> </a:t>
            </a:r>
            <a:r>
              <a:rPr lang="hu-HU" dirty="0" err="1" smtClean="0"/>
              <a:t>on-the-fly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endParaRPr lang="hu-HU" dirty="0" smtClean="0"/>
          </a:p>
          <a:p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done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parallel, </a:t>
            </a:r>
            <a:r>
              <a:rPr lang="hu-HU" dirty="0" err="1" smtClean="0"/>
              <a:t>sequentially</a:t>
            </a:r>
            <a:endParaRPr lang="hu-HU" dirty="0"/>
          </a:p>
          <a:p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step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pointer </a:t>
            </a:r>
            <a:r>
              <a:rPr lang="hu-HU" dirty="0" err="1" smtClean="0"/>
              <a:t>that’s</a:t>
            </a:r>
            <a:r>
              <a:rPr lang="hu-HU" dirty="0" smtClean="0"/>
              <a:t> </a:t>
            </a:r>
            <a:r>
              <a:rPr lang="hu-HU" dirty="0" err="1" smtClean="0"/>
              <a:t>behind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endParaRPr lang="hu-HU" dirty="0"/>
          </a:p>
        </p:txBody>
      </p:sp>
      <p:pic>
        <p:nvPicPr>
          <p:cNvPr id="4" name="Picture 2" descr="Merge join operator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3670" y="365126"/>
            <a:ext cx="2011680" cy="20116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394290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function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i="1" dirty="0"/>
              <a:t>h</a:t>
            </a:r>
            <a:r>
              <a:rPr lang="hu-HU" dirty="0"/>
              <a:t>: </a:t>
            </a:r>
            <a:r>
              <a:rPr lang="hu-HU" i="1" dirty="0"/>
              <a:t>D</a:t>
            </a:r>
            <a:r>
              <a:rPr lang="hu-HU" dirty="0"/>
              <a:t> → </a:t>
            </a:r>
            <a:r>
              <a:rPr lang="hu-HU" i="1" dirty="0"/>
              <a:t>R</a:t>
            </a:r>
            <a:r>
              <a:rPr lang="hu-HU" dirty="0"/>
              <a:t>, </a:t>
            </a: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/>
              <a:t>|</a:t>
            </a:r>
            <a:r>
              <a:rPr lang="hu-HU" i="1" dirty="0"/>
              <a:t>D</a:t>
            </a:r>
            <a:r>
              <a:rPr lang="hu-HU" dirty="0"/>
              <a:t>|&gt;&gt; |</a:t>
            </a:r>
            <a:r>
              <a:rPr lang="hu-HU" i="1" dirty="0"/>
              <a:t>R</a:t>
            </a:r>
            <a:r>
              <a:rPr lang="hu-HU" dirty="0"/>
              <a:t>|</a:t>
            </a:r>
          </a:p>
          <a:p>
            <a:r>
              <a:rPr lang="hu-HU" i="1" dirty="0"/>
              <a:t>R</a:t>
            </a:r>
            <a:r>
              <a:rPr lang="hu-HU" dirty="0"/>
              <a:t> </a:t>
            </a:r>
            <a:r>
              <a:rPr lang="hu-HU" dirty="0" smtClean="0"/>
              <a:t>is </a:t>
            </a:r>
            <a:r>
              <a:rPr lang="hu-HU" dirty="0" err="1" smtClean="0"/>
              <a:t>usually</a:t>
            </a:r>
            <a:r>
              <a:rPr lang="hu-HU" dirty="0" smtClean="0"/>
              <a:t> integer</a:t>
            </a:r>
            <a:br>
              <a:rPr lang="hu-HU" dirty="0" smtClean="0"/>
            </a:b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specify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bit </a:t>
            </a:r>
            <a:r>
              <a:rPr lang="hu-HU" dirty="0" err="1" smtClean="0"/>
              <a:t>length</a:t>
            </a:r>
            <a:r>
              <a:rPr lang="hu-HU" dirty="0" smtClean="0"/>
              <a:t> of R</a:t>
            </a:r>
          </a:p>
          <a:p>
            <a:endParaRPr lang="hu-HU" dirty="0"/>
          </a:p>
          <a:p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one-to-one</a:t>
            </a:r>
            <a:r>
              <a:rPr lang="hu-HU" dirty="0" smtClean="0"/>
              <a:t> </a:t>
            </a:r>
            <a:r>
              <a:rPr lang="hu-HU" dirty="0" err="1" smtClean="0"/>
              <a:t>mapping</a:t>
            </a:r>
            <a:r>
              <a:rPr lang="hu-HU" dirty="0" smtClean="0"/>
              <a:t>: </a:t>
            </a:r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collision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function</a:t>
            </a:r>
            <a:r>
              <a:rPr lang="hu-HU" dirty="0" smtClean="0"/>
              <a:t> </a:t>
            </a:r>
            <a:r>
              <a:rPr lang="hu-HU" dirty="0" err="1" smtClean="0"/>
              <a:t>needs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simple</a:t>
            </a:r>
            <a:endParaRPr lang="hu-HU" dirty="0" smtClean="0"/>
          </a:p>
          <a:p>
            <a:r>
              <a:rPr lang="hu-HU" dirty="0" err="1" smtClean="0"/>
              <a:t>Fast</a:t>
            </a:r>
            <a:r>
              <a:rPr lang="hu-HU" dirty="0" smtClean="0"/>
              <a:t> </a:t>
            </a:r>
            <a:r>
              <a:rPr lang="hu-HU" dirty="0" err="1" smtClean="0"/>
              <a:t>computation</a:t>
            </a:r>
            <a:r>
              <a:rPr lang="hu-HU" dirty="0" smtClean="0"/>
              <a:t> of </a:t>
            </a:r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value</a:t>
            </a:r>
            <a:endParaRPr lang="hu-HU" dirty="0"/>
          </a:p>
        </p:txBody>
      </p:sp>
      <p:pic>
        <p:nvPicPr>
          <p:cNvPr id="4" name="Picture 3" descr="C:\Users\Lacko\AppData\Local\Microsoft\Windows\Temporary Internet Files\Low\Content.IE5\3QE3IDMQ\300px-Hash_table_4_1_1_0_0_1_0_LL.svg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0917" y="4710761"/>
            <a:ext cx="3357586" cy="19306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863459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smtClean="0"/>
              <a:t>2</a:t>
            </a:r>
            <a:r>
              <a:rPr lang="hu-HU" i="1" baseline="30000" dirty="0" smtClean="0"/>
              <a:t>d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endParaRPr lang="hu-HU" dirty="0" smtClean="0"/>
          </a:p>
          <a:p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/>
              <a:t>chains</a:t>
            </a:r>
            <a:endParaRPr lang="hu-HU" dirty="0" smtClean="0"/>
          </a:p>
          <a:p>
            <a:pPr lvl="1"/>
            <a:r>
              <a:rPr lang="hu-HU" dirty="0" err="1" smtClean="0"/>
              <a:t>Allocate</a:t>
            </a:r>
            <a:r>
              <a:rPr lang="hu-HU" dirty="0" smtClean="0"/>
              <a:t> </a:t>
            </a:r>
            <a:r>
              <a:rPr lang="hu-HU" dirty="0"/>
              <a:t>2</a:t>
            </a:r>
            <a:r>
              <a:rPr lang="hu-HU" i="1" baseline="30000" dirty="0"/>
              <a:t>d</a:t>
            </a:r>
            <a:r>
              <a:rPr lang="hu-HU" dirty="0"/>
              <a:t> </a:t>
            </a:r>
            <a:r>
              <a:rPr lang="hu-HU" dirty="0" err="1" smtClean="0"/>
              <a:t>pointers</a:t>
            </a:r>
            <a:r>
              <a:rPr lang="hu-HU" dirty="0" smtClean="0"/>
              <a:t> – </a:t>
            </a:r>
            <a:r>
              <a:rPr lang="hu-HU" dirty="0" err="1" smtClean="0"/>
              <a:t>RowT</a:t>
            </a:r>
            <a:r>
              <a:rPr lang="hu-HU" dirty="0" smtClean="0"/>
              <a:t>** </a:t>
            </a:r>
            <a:r>
              <a:rPr lang="hu-HU" dirty="0" err="1" smtClean="0"/>
              <a:t>array</a:t>
            </a:r>
            <a:endParaRPr lang="hu-HU" dirty="0" smtClean="0"/>
          </a:p>
          <a:p>
            <a:pPr lvl="1"/>
            <a:r>
              <a:rPr lang="hu-HU" dirty="0" err="1" smtClean="0"/>
              <a:t>Each</a:t>
            </a:r>
            <a:r>
              <a:rPr lang="hu-HU" dirty="0" smtClean="0"/>
              <a:t> pointer </a:t>
            </a:r>
            <a:r>
              <a:rPr lang="hu-HU" dirty="0" err="1" smtClean="0"/>
              <a:t>points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beginning</a:t>
            </a:r>
            <a:r>
              <a:rPr lang="hu-HU" dirty="0" smtClean="0"/>
              <a:t> of a </a:t>
            </a:r>
            <a:r>
              <a:rPr lang="hu-HU" dirty="0" err="1" smtClean="0"/>
              <a:t>chained</a:t>
            </a:r>
            <a:r>
              <a:rPr lang="hu-HU" dirty="0" smtClean="0"/>
              <a:t> </a:t>
            </a:r>
            <a:r>
              <a:rPr lang="hu-HU" dirty="0" err="1" smtClean="0"/>
              <a:t>list</a:t>
            </a:r>
            <a:r>
              <a:rPr lang="hu-HU" dirty="0" smtClean="0"/>
              <a:t>:</a:t>
            </a:r>
            <a:endParaRPr lang="hu-HU" dirty="0"/>
          </a:p>
          <a:p>
            <a:pPr lvl="1"/>
            <a:r>
              <a:rPr lang="hu-HU" dirty="0" err="1" smtClean="0"/>
              <a:t>Elements</a:t>
            </a:r>
            <a:r>
              <a:rPr lang="hu-HU" dirty="0" smtClean="0"/>
              <a:t> of </a:t>
            </a:r>
            <a:r>
              <a:rPr lang="hu-HU" dirty="0" err="1" smtClean="0"/>
              <a:t>list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value</a:t>
            </a:r>
            <a:endParaRPr lang="hu-HU" dirty="0" smtClean="0"/>
          </a:p>
          <a:p>
            <a:pPr lvl="1"/>
            <a:r>
              <a:rPr lang="hu-HU" dirty="0" err="1"/>
              <a:t>Lists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contain</a:t>
            </a:r>
            <a:r>
              <a:rPr lang="hu-HU" dirty="0"/>
              <a:t> </a:t>
            </a:r>
            <a:r>
              <a:rPr lang="hu-HU" dirty="0" err="1"/>
              <a:t>any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elements</a:t>
            </a:r>
            <a:endParaRPr lang="hu-HU" dirty="0"/>
          </a:p>
          <a:p>
            <a:pPr lvl="1"/>
            <a:endParaRPr lang="hu-HU" dirty="0" smtClean="0"/>
          </a:p>
          <a:p>
            <a:r>
              <a:rPr lang="hu-HU" dirty="0" err="1" smtClean="0"/>
              <a:t>Finding</a:t>
            </a:r>
            <a:r>
              <a:rPr lang="hu-HU" dirty="0" smtClean="0"/>
              <a:t> an </a:t>
            </a:r>
            <a:r>
              <a:rPr lang="hu-HU" dirty="0" err="1" smtClean="0"/>
              <a:t>element</a:t>
            </a:r>
            <a:r>
              <a:rPr lang="hu-HU" dirty="0" smtClean="0"/>
              <a:t> (a </a:t>
            </a:r>
            <a:r>
              <a:rPr lang="hu-HU" dirty="0" err="1" smtClean="0"/>
              <a:t>row</a:t>
            </a:r>
            <a:r>
              <a:rPr lang="hu-HU" dirty="0" smtClean="0"/>
              <a:t>) </a:t>
            </a:r>
            <a:r>
              <a:rPr lang="hu-HU" dirty="0" err="1" smtClean="0"/>
              <a:t>in</a:t>
            </a:r>
            <a:r>
              <a:rPr lang="hu-HU" dirty="0" smtClean="0"/>
              <a:t> a </a:t>
            </a:r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Calculate</a:t>
            </a:r>
            <a:r>
              <a:rPr lang="hu-HU" dirty="0" smtClean="0"/>
              <a:t> </a:t>
            </a:r>
            <a:r>
              <a:rPr lang="hu-HU" dirty="0" err="1" smtClean="0"/>
              <a:t>hash</a:t>
            </a:r>
            <a:r>
              <a:rPr lang="hu-HU" dirty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– o(1)</a:t>
            </a:r>
          </a:p>
          <a:p>
            <a:pPr lvl="1"/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right </a:t>
            </a:r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chain</a:t>
            </a:r>
            <a:r>
              <a:rPr lang="hu-HU" dirty="0" smtClean="0"/>
              <a:t> – o(1)</a:t>
            </a:r>
          </a:p>
          <a:p>
            <a:pPr lvl="1"/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list</a:t>
            </a:r>
            <a:r>
              <a:rPr lang="hu-HU" dirty="0" smtClean="0"/>
              <a:t> – o(N/2</a:t>
            </a:r>
            <a:r>
              <a:rPr lang="hu-HU" baseline="30000" dirty="0" smtClean="0"/>
              <a:t>d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Telling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a </a:t>
            </a:r>
            <a:r>
              <a:rPr lang="hu-HU" dirty="0" err="1" smtClean="0"/>
              <a:t>row</a:t>
            </a:r>
            <a:r>
              <a:rPr lang="hu-HU" dirty="0" smtClean="0"/>
              <a:t> is </a:t>
            </a:r>
            <a:r>
              <a:rPr lang="hu-HU" i="1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– o(1)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414044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chains</a:t>
            </a:r>
            <a:endParaRPr lang="hu-HU" dirty="0"/>
          </a:p>
        </p:txBody>
      </p:sp>
      <p:pic>
        <p:nvPicPr>
          <p:cNvPr id="4" name="Picture 8" descr="http://upload.wikimedia.org/wikipedia/commons/thumb/d/d0/Hash_table_5_0_1_1_1_1_1_LL.svg/450px-Hash_table_5_0_1_1_1_1_1_LL.svg.png">
            <a:hlinkClick r:id="rId2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8875" y="2524919"/>
            <a:ext cx="4286250" cy="2952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72150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match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 smtClean="0"/>
              <a:t>Given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t1 </a:t>
            </a:r>
            <a:r>
              <a:rPr lang="hu-HU" dirty="0" err="1" smtClean="0"/>
              <a:t>with</a:t>
            </a:r>
            <a:r>
              <a:rPr lang="hu-HU" dirty="0" smtClean="0"/>
              <a:t> a </a:t>
            </a:r>
            <a:r>
              <a:rPr lang="hu-HU" dirty="0" err="1" smtClean="0"/>
              <a:t>key</a:t>
            </a:r>
            <a:r>
              <a:rPr lang="hu-HU" dirty="0" smtClean="0"/>
              <a:t> c1</a:t>
            </a:r>
          </a:p>
          <a:p>
            <a:r>
              <a:rPr lang="hu-HU" dirty="0" err="1" smtClean="0"/>
              <a:t>Given</a:t>
            </a:r>
            <a:r>
              <a:rPr lang="hu-HU" dirty="0" smtClean="0"/>
              <a:t> </a:t>
            </a:r>
            <a:r>
              <a:rPr lang="hu-HU" dirty="0" err="1" smtClean="0"/>
              <a:t>relatively</a:t>
            </a:r>
            <a:r>
              <a:rPr lang="hu-HU" dirty="0" smtClean="0"/>
              <a:t>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t2 </a:t>
            </a:r>
            <a:r>
              <a:rPr lang="hu-HU" dirty="0" err="1" smtClean="0"/>
              <a:t>with</a:t>
            </a:r>
            <a:r>
              <a:rPr lang="hu-HU" dirty="0" smtClean="0"/>
              <a:t> no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c2</a:t>
            </a:r>
          </a:p>
          <a:p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endParaRPr lang="hu-HU" dirty="0" smtClean="0"/>
          </a:p>
          <a:p>
            <a:pPr lvl="1"/>
            <a:r>
              <a:rPr lang="hu-HU" dirty="0" smtClean="0"/>
              <a:t>SELECT t1.c1, t2.c2</a:t>
            </a:r>
            <a:br>
              <a:rPr lang="hu-HU" dirty="0" smtClean="0"/>
            </a:br>
            <a:r>
              <a:rPr lang="hu-HU" dirty="0" smtClean="0"/>
              <a:t>FROM t1 INNER JOIN t2 ON t1.c1 = t2.c2</a:t>
            </a:r>
          </a:p>
          <a:p>
            <a:pPr lvl="1"/>
            <a:r>
              <a:rPr lang="hu-HU" dirty="0" err="1" smtClean="0"/>
              <a:t>Anti-join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Compute</a:t>
            </a:r>
            <a:r>
              <a:rPr lang="hu-HU" dirty="0" smtClean="0"/>
              <a:t> </a:t>
            </a:r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r>
              <a:rPr lang="hu-HU" dirty="0" smtClean="0"/>
              <a:t> of t2.c2</a:t>
            </a:r>
          </a:p>
          <a:p>
            <a:r>
              <a:rPr lang="hu-HU" dirty="0" err="1" smtClean="0"/>
              <a:t>Build</a:t>
            </a:r>
            <a:r>
              <a:rPr lang="hu-HU" dirty="0" smtClean="0"/>
              <a:t> </a:t>
            </a:r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endParaRPr lang="hu-HU" dirty="0" smtClean="0"/>
          </a:p>
          <a:p>
            <a:pPr lvl="1"/>
            <a:r>
              <a:rPr lang="hu-HU" dirty="0" err="1" smtClean="0"/>
              <a:t>Spill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enough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endParaRPr lang="hu-HU" dirty="0" smtClean="0"/>
          </a:p>
          <a:p>
            <a:pPr lvl="1"/>
            <a:r>
              <a:rPr lang="hu-HU" dirty="0" err="1" smtClean="0"/>
              <a:t>Leads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bad</a:t>
            </a:r>
            <a:r>
              <a:rPr lang="hu-HU" dirty="0" smtClean="0"/>
              <a:t> performance</a:t>
            </a:r>
          </a:p>
          <a:p>
            <a:pPr lvl="1"/>
            <a:endParaRPr lang="hu-HU" dirty="0"/>
          </a:p>
          <a:p>
            <a:r>
              <a:rPr lang="hu-HU" dirty="0" err="1" smtClean="0"/>
              <a:t>Execution</a:t>
            </a:r>
            <a:r>
              <a:rPr lang="hu-HU" dirty="0" smtClean="0"/>
              <a:t> of </a:t>
            </a:r>
            <a:r>
              <a:rPr lang="hu-HU" dirty="0" err="1" smtClean="0"/>
              <a:t>join</a:t>
            </a:r>
            <a:endParaRPr lang="hu-HU" dirty="0" smtClean="0"/>
          </a:p>
          <a:p>
            <a:pPr lvl="1"/>
            <a:r>
              <a:rPr lang="hu-HU" dirty="0" err="1" smtClean="0"/>
              <a:t>Scan</a:t>
            </a:r>
            <a:r>
              <a:rPr lang="hu-HU" dirty="0" smtClean="0"/>
              <a:t> t1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/>
              <a:t> </a:t>
            </a:r>
            <a:r>
              <a:rPr lang="hu-HU" dirty="0" err="1" smtClean="0"/>
              <a:t>sequentially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tell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o(1) </a:t>
            </a:r>
            <a:r>
              <a:rPr lang="hu-HU" dirty="0" err="1" smtClean="0"/>
              <a:t>if</a:t>
            </a:r>
            <a:r>
              <a:rPr lang="hu-HU" dirty="0" smtClean="0"/>
              <a:t> t1.c1 is </a:t>
            </a:r>
            <a:r>
              <a:rPr lang="hu-HU" i="1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Otherwise</a:t>
            </a:r>
            <a:r>
              <a:rPr lang="hu-HU" dirty="0" smtClean="0"/>
              <a:t> </a:t>
            </a:r>
            <a:r>
              <a:rPr lang="hu-HU" dirty="0" err="1" smtClean="0"/>
              <a:t>traverse</a:t>
            </a:r>
            <a:r>
              <a:rPr lang="hu-HU" dirty="0" smtClean="0"/>
              <a:t> </a:t>
            </a:r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chain</a:t>
            </a:r>
            <a:r>
              <a:rPr lang="hu-HU" dirty="0" smtClean="0"/>
              <a:t>, </a:t>
            </a:r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appropriate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endParaRPr lang="hu-HU" dirty="0" smtClean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73" y="365126"/>
            <a:ext cx="2014477" cy="201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028089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Summary</a:t>
            </a:r>
            <a:r>
              <a:rPr lang="hu-HU" dirty="0" smtClean="0"/>
              <a:t> of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operators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855588"/>
              </p:ext>
            </p:extLst>
          </p:nvPr>
        </p:nvGraphicFramePr>
        <p:xfrm>
          <a:off x="457200" y="2143116"/>
          <a:ext cx="8229600" cy="344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776"/>
                <a:gridCol w="2643206"/>
                <a:gridCol w="4900618"/>
              </a:tblGrid>
              <a:tr h="27813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hu-HU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Table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scan</a:t>
                      </a:r>
                      <a:endParaRPr lang="hu-HU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Scans</a:t>
                      </a:r>
                      <a:r>
                        <a:rPr lang="hu-HU" sz="1400" dirty="0" smtClean="0"/>
                        <a:t> a </a:t>
                      </a:r>
                      <a:r>
                        <a:rPr lang="hu-HU" sz="1400" dirty="0" err="1" smtClean="0"/>
                        <a:t>heap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table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sequentially</a:t>
                      </a:r>
                      <a:r>
                        <a:rPr lang="hu-HU" sz="1400" dirty="0" smtClean="0"/>
                        <a:t>. </a:t>
                      </a:r>
                      <a:r>
                        <a:rPr lang="hu-HU" sz="1400" dirty="0" err="1" smtClean="0"/>
                        <a:t>Multiple</a:t>
                      </a:r>
                      <a:r>
                        <a:rPr lang="hu-HU" sz="1400" baseline="0" dirty="0" smtClean="0"/>
                        <a:t> parallel </a:t>
                      </a:r>
                      <a:r>
                        <a:rPr lang="hu-HU" sz="1400" baseline="0" dirty="0" err="1" smtClean="0"/>
                        <a:t>scans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can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run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in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parallel</a:t>
                      </a:r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400" dirty="0" err="1" smtClean="0"/>
                        <a:t>Clustered</a:t>
                      </a:r>
                      <a:r>
                        <a:rPr lang="hu-HU" sz="1400" dirty="0" smtClean="0"/>
                        <a:t> index </a:t>
                      </a:r>
                      <a:r>
                        <a:rPr lang="hu-HU" sz="1400" dirty="0" err="1" smtClean="0"/>
                        <a:t>scan</a:t>
                      </a:r>
                      <a:endParaRPr lang="hu-HU" sz="1400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Equivalent</a:t>
                      </a:r>
                      <a:r>
                        <a:rPr lang="hu-HU" sz="1400" dirty="0" smtClean="0"/>
                        <a:t> of </a:t>
                      </a:r>
                      <a:r>
                        <a:rPr lang="hu-HU" sz="1400" dirty="0" err="1" smtClean="0"/>
                        <a:t>table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scane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if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the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table</a:t>
                      </a:r>
                      <a:r>
                        <a:rPr lang="hu-HU" sz="1400" dirty="0" smtClean="0"/>
                        <a:t> has a </a:t>
                      </a:r>
                      <a:r>
                        <a:rPr lang="hu-HU" sz="1400" dirty="0" err="1" smtClean="0"/>
                        <a:t>clustered</a:t>
                      </a:r>
                      <a:r>
                        <a:rPr lang="hu-HU" sz="1400" dirty="0" smtClean="0"/>
                        <a:t> index.</a:t>
                      </a:r>
                    </a:p>
                    <a:p>
                      <a:r>
                        <a:rPr lang="hu-HU" sz="1400" dirty="0" err="1" smtClean="0"/>
                        <a:t>Reads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all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rows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or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range</a:t>
                      </a:r>
                      <a:r>
                        <a:rPr lang="hu-HU" sz="1400" dirty="0" smtClean="0"/>
                        <a:t> of </a:t>
                      </a:r>
                      <a:r>
                        <a:rPr lang="hu-HU" sz="1400" dirty="0" err="1" smtClean="0"/>
                        <a:t>rows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defined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by</a:t>
                      </a:r>
                      <a:r>
                        <a:rPr lang="hu-HU" sz="1400" baseline="0" dirty="0" smtClean="0"/>
                        <a:t> an </a:t>
                      </a:r>
                      <a:r>
                        <a:rPr lang="hu-HU" sz="1400" baseline="0" dirty="0" err="1" smtClean="0"/>
                        <a:t>interval</a:t>
                      </a:r>
                      <a:r>
                        <a:rPr lang="hu-HU" sz="1400" baseline="0" dirty="0" smtClean="0"/>
                        <a:t> of </a:t>
                      </a:r>
                      <a:r>
                        <a:rPr lang="hu-HU" sz="1400" baseline="0" dirty="0" err="1" smtClean="0"/>
                        <a:t>keys</a:t>
                      </a:r>
                      <a:r>
                        <a:rPr lang="hu-HU" sz="1400" baseline="0" dirty="0" smtClean="0"/>
                        <a:t>.</a:t>
                      </a:r>
                      <a:endParaRPr lang="hu-HU" sz="1400" dirty="0" smtClean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Clustered</a:t>
                      </a:r>
                      <a:r>
                        <a:rPr lang="hu-HU" sz="1400" dirty="0" smtClean="0"/>
                        <a:t> index </a:t>
                      </a:r>
                      <a:r>
                        <a:rPr lang="hu-HU" sz="1400" dirty="0" err="1" smtClean="0"/>
                        <a:t>seek</a:t>
                      </a:r>
                      <a:endParaRPr lang="hu-HU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Reads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individual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rows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identified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by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the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key</a:t>
                      </a:r>
                      <a:r>
                        <a:rPr lang="hu-HU" sz="1400" baseline="0" dirty="0" smtClean="0"/>
                        <a:t> of </a:t>
                      </a:r>
                      <a:r>
                        <a:rPr lang="hu-HU" sz="1400" baseline="0" dirty="0" err="1" smtClean="0"/>
                        <a:t>clustered</a:t>
                      </a:r>
                      <a:r>
                        <a:rPr lang="hu-HU" sz="1400" baseline="0" dirty="0" smtClean="0"/>
                        <a:t> index.</a:t>
                      </a:r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Nonclustered</a:t>
                      </a:r>
                      <a:r>
                        <a:rPr lang="hu-HU" sz="1400" dirty="0" smtClean="0"/>
                        <a:t> index </a:t>
                      </a:r>
                      <a:r>
                        <a:rPr lang="hu-HU" sz="1400" dirty="0" err="1" smtClean="0"/>
                        <a:t>scan</a:t>
                      </a:r>
                      <a:endParaRPr lang="hu-HU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Sequentially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scans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the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entire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table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or</a:t>
                      </a:r>
                      <a:r>
                        <a:rPr lang="hu-HU" sz="1400" dirty="0" smtClean="0"/>
                        <a:t> a </a:t>
                      </a:r>
                      <a:r>
                        <a:rPr lang="hu-HU" sz="1400" dirty="0" err="1" smtClean="0"/>
                        <a:t>range</a:t>
                      </a:r>
                      <a:r>
                        <a:rPr lang="hu-HU" sz="1400" dirty="0" smtClean="0"/>
                        <a:t>,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ordered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by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the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key</a:t>
                      </a:r>
                      <a:r>
                        <a:rPr lang="hu-HU" sz="1400" baseline="0" dirty="0" smtClean="0"/>
                        <a:t> of </a:t>
                      </a:r>
                      <a:r>
                        <a:rPr lang="hu-HU" sz="1400" baseline="0" dirty="0" err="1" smtClean="0"/>
                        <a:t>the</a:t>
                      </a:r>
                      <a:r>
                        <a:rPr lang="hu-HU" sz="1400" baseline="0" dirty="0" smtClean="0"/>
                        <a:t> index. </a:t>
                      </a:r>
                      <a:r>
                        <a:rPr lang="hu-HU" sz="1400" baseline="0" dirty="0" err="1" smtClean="0"/>
                        <a:t>All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required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columns</a:t>
                      </a:r>
                      <a:r>
                        <a:rPr lang="hu-HU" sz="1400" baseline="0" dirty="0" smtClean="0"/>
                        <a:t> must be </a:t>
                      </a:r>
                      <a:r>
                        <a:rPr lang="hu-HU" sz="1400" baseline="0" dirty="0" err="1" smtClean="0"/>
                        <a:t>included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in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the</a:t>
                      </a:r>
                      <a:r>
                        <a:rPr lang="hu-HU" sz="1400" baseline="0" dirty="0" smtClean="0"/>
                        <a:t> index, </a:t>
                      </a:r>
                      <a:r>
                        <a:rPr lang="hu-HU" sz="1400" baseline="0" dirty="0" err="1" smtClean="0"/>
                        <a:t>otherwise</a:t>
                      </a:r>
                      <a:r>
                        <a:rPr lang="hu-HU" sz="1400" baseline="0" dirty="0" smtClean="0"/>
                        <a:t> performance is </a:t>
                      </a:r>
                      <a:r>
                        <a:rPr lang="hu-HU" sz="1400" baseline="0" dirty="0" err="1" smtClean="0"/>
                        <a:t>degraded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by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bookmark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lookups</a:t>
                      </a:r>
                      <a:r>
                        <a:rPr lang="hu-HU" sz="1400" baseline="0" dirty="0" smtClean="0"/>
                        <a:t>.</a:t>
                      </a:r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Nonclustered</a:t>
                      </a:r>
                      <a:r>
                        <a:rPr lang="hu-HU" sz="1400" dirty="0" smtClean="0"/>
                        <a:t> index </a:t>
                      </a:r>
                      <a:r>
                        <a:rPr lang="hu-HU" sz="1400" dirty="0" err="1" smtClean="0"/>
                        <a:t>seek</a:t>
                      </a:r>
                      <a:endParaRPr lang="hu-HU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Reads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individual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rows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identified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by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the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key</a:t>
                      </a:r>
                      <a:r>
                        <a:rPr lang="hu-HU" sz="1400" baseline="0" dirty="0" smtClean="0"/>
                        <a:t> of </a:t>
                      </a:r>
                      <a:r>
                        <a:rPr lang="hu-HU" sz="1400" baseline="0" dirty="0" err="1" smtClean="0"/>
                        <a:t>the</a:t>
                      </a:r>
                      <a:r>
                        <a:rPr lang="hu-HU" sz="1400" baseline="0" dirty="0" smtClean="0"/>
                        <a:t> index.</a:t>
                      </a:r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150" y="3230734"/>
            <a:ext cx="552388" cy="414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082" y="3861048"/>
            <a:ext cx="552456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082" y="4472820"/>
            <a:ext cx="552456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9082" y="5066886"/>
            <a:ext cx="552456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9082" y="2496725"/>
            <a:ext cx="552456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332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Tractable algorithms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Data size					</a:t>
            </a:r>
            <a:r>
              <a:rPr lang="en-US" noProof="0" dirty="0" smtClean="0">
                <a:latin typeface="Cambria Math"/>
                <a:ea typeface="Cambria Math"/>
              </a:rPr>
              <a:t>∝ e</a:t>
            </a:r>
            <a:r>
              <a:rPr lang="en-US" baseline="30000" noProof="0" dirty="0" smtClean="0">
                <a:latin typeface="Cambria Math"/>
                <a:ea typeface="Cambria Math"/>
              </a:rPr>
              <a:t>t</a:t>
            </a:r>
            <a:endParaRPr lang="en-US" baseline="30000" noProof="0" dirty="0" smtClean="0"/>
          </a:p>
          <a:p>
            <a:r>
              <a:rPr lang="en-US" noProof="0" dirty="0" smtClean="0"/>
              <a:t>Computational capacity			</a:t>
            </a:r>
            <a:r>
              <a:rPr lang="en-US" noProof="0" dirty="0" smtClean="0">
                <a:latin typeface="Cambria Math"/>
                <a:ea typeface="Cambria Math"/>
              </a:rPr>
              <a:t>∝ e</a:t>
            </a:r>
            <a:r>
              <a:rPr lang="en-US" baseline="30000" noProof="0" dirty="0" smtClean="0">
                <a:latin typeface="Cambria Math"/>
                <a:ea typeface="Cambria Math"/>
              </a:rPr>
              <a:t>t</a:t>
            </a:r>
            <a:endParaRPr lang="en-US" baseline="30000" noProof="0" dirty="0" smtClean="0"/>
          </a:p>
          <a:p>
            <a:r>
              <a:rPr lang="en-US" noProof="0" dirty="0" smtClean="0"/>
              <a:t>Tractable algorithm			o(N)</a:t>
            </a:r>
          </a:p>
          <a:p>
            <a:endParaRPr lang="en-US" noProof="0" dirty="0" smtClean="0"/>
          </a:p>
          <a:p>
            <a:r>
              <a:rPr lang="en-US" noProof="0" dirty="0" smtClean="0"/>
              <a:t>Any algorithm harder than o(N log N) is not tractable</a:t>
            </a:r>
            <a:endParaRPr lang="en-US" noProof="0" dirty="0"/>
          </a:p>
        </p:txBody>
      </p:sp>
      <p:grpSp>
        <p:nvGrpSpPr>
          <p:cNvPr id="4" name="Csoportba foglalás 5"/>
          <p:cNvGrpSpPr/>
          <p:nvPr/>
        </p:nvGrpSpPr>
        <p:grpSpPr>
          <a:xfrm>
            <a:off x="6444208" y="4869160"/>
            <a:ext cx="1752381" cy="1726984"/>
            <a:chOff x="6444208" y="4869160"/>
            <a:chExt cx="1752381" cy="1726984"/>
          </a:xfrm>
        </p:grpSpPr>
        <p:pic>
          <p:nvPicPr>
            <p:cNvPr id="5" name="Picture 2" descr="C:\Users\dobos\AppData\Local\Microsoft\Windows\Temporary Internet Files\Content.IE5\ROWLQTZI\MC900432538[1]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444208" y="4869160"/>
              <a:ext cx="1752381" cy="1726984"/>
            </a:xfrm>
            <a:prstGeom prst="rect">
              <a:avLst/>
            </a:prstGeom>
            <a:noFill/>
          </p:spPr>
        </p:pic>
        <p:sp>
          <p:nvSpPr>
            <p:cNvPr id="6" name="Téglalap 5"/>
            <p:cNvSpPr/>
            <p:nvPr/>
          </p:nvSpPr>
          <p:spPr>
            <a:xfrm>
              <a:off x="6660232" y="5301208"/>
              <a:ext cx="13681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hu-HU" sz="4800" b="1" u="dbl" dirty="0" smtClean="0"/>
                <a:t>A</a:t>
              </a:r>
              <a:r>
                <a:rPr lang="hu-HU" sz="4800" b="1" baseline="30000" dirty="0" smtClean="0"/>
                <a:t>−1</a:t>
              </a:r>
              <a:endParaRPr lang="hu-HU" sz="4800" b="1" baseline="30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0605463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Summary</a:t>
            </a:r>
            <a:r>
              <a:rPr lang="hu-HU" dirty="0" smtClean="0"/>
              <a:t> of </a:t>
            </a:r>
            <a:r>
              <a:rPr lang="hu-HU" dirty="0" err="1" smtClean="0"/>
              <a:t>join</a:t>
            </a:r>
            <a:r>
              <a:rPr lang="hu-HU" dirty="0" smtClean="0"/>
              <a:t> operators</a:t>
            </a:r>
            <a:endParaRPr lang="hu-HU" dirty="0"/>
          </a:p>
        </p:txBody>
      </p:sp>
      <p:graphicFrame>
        <p:nvGraphicFramePr>
          <p:cNvPr id="6" name="Tartalom hely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2864900"/>
              </p:ext>
            </p:extLst>
          </p:nvPr>
        </p:nvGraphicFramePr>
        <p:xfrm>
          <a:off x="457200" y="2143116"/>
          <a:ext cx="8229600" cy="329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776"/>
                <a:gridCol w="2643206"/>
                <a:gridCol w="4900618"/>
              </a:tblGrid>
              <a:tr h="27813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hu-HU" sz="140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Merge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join</a:t>
                      </a:r>
                      <a:endParaRPr lang="hu-HU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Any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logical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join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operation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between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two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tables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or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indices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with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same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ordering</a:t>
                      </a:r>
                      <a:r>
                        <a:rPr lang="hu-HU" sz="1400" dirty="0" smtClean="0"/>
                        <a:t> of </a:t>
                      </a:r>
                      <a:r>
                        <a:rPr lang="hu-HU" sz="1400" dirty="0" err="1" smtClean="0"/>
                        <a:t>key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columns</a:t>
                      </a:r>
                      <a:r>
                        <a:rPr lang="hu-HU" sz="1400" dirty="0" smtClean="0"/>
                        <a:t>.</a:t>
                      </a:r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400" dirty="0" err="1" smtClean="0"/>
                        <a:t>Nested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loops</a:t>
                      </a:r>
                      <a:endParaRPr lang="hu-HU" sz="1400" dirty="0" smtClean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If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tables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or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indices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are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not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ordered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appropriately</a:t>
                      </a:r>
                      <a:r>
                        <a:rPr lang="hu-HU" sz="1400" dirty="0" smtClean="0"/>
                        <a:t>. </a:t>
                      </a:r>
                      <a:r>
                        <a:rPr lang="hu-HU" sz="1400" dirty="0" err="1" smtClean="0"/>
                        <a:t>If</a:t>
                      </a:r>
                      <a:r>
                        <a:rPr lang="hu-HU" sz="1400" dirty="0" smtClean="0"/>
                        <a:t> a </a:t>
                      </a:r>
                      <a:r>
                        <a:rPr lang="hu-HU" sz="1400" dirty="0" err="1" smtClean="0"/>
                        <a:t>non-included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column</a:t>
                      </a:r>
                      <a:r>
                        <a:rPr lang="hu-HU" sz="1400" baseline="0" dirty="0" smtClean="0"/>
                        <a:t> is </a:t>
                      </a:r>
                      <a:r>
                        <a:rPr lang="hu-HU" sz="1400" baseline="0" dirty="0" err="1" smtClean="0"/>
                        <a:t>required</a:t>
                      </a:r>
                      <a:r>
                        <a:rPr lang="hu-HU" sz="1400" baseline="0" dirty="0" smtClean="0"/>
                        <a:t>, </a:t>
                      </a:r>
                      <a:r>
                        <a:rPr lang="hu-HU" sz="1400" baseline="0" dirty="0" err="1" smtClean="0"/>
                        <a:t>with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bookmark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lookup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in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inner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loop</a:t>
                      </a:r>
                      <a:r>
                        <a:rPr lang="hu-HU" sz="1400" baseline="0" dirty="0" smtClean="0"/>
                        <a:t>.</a:t>
                      </a:r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Hash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match</a:t>
                      </a:r>
                      <a:endParaRPr lang="hu-HU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hu-HU" sz="1400" dirty="0" err="1" smtClean="0"/>
                        <a:t>Build</a:t>
                      </a:r>
                      <a:r>
                        <a:rPr lang="hu-HU" sz="1400" dirty="0" smtClean="0"/>
                        <a:t> a </a:t>
                      </a:r>
                      <a:r>
                        <a:rPr lang="hu-HU" sz="1400" dirty="0" err="1" smtClean="0"/>
                        <a:t>hash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table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from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the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smaller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table</a:t>
                      </a:r>
                      <a:r>
                        <a:rPr lang="hu-HU" sz="1400" dirty="0" smtClean="0"/>
                        <a:t>, </a:t>
                      </a:r>
                      <a:r>
                        <a:rPr lang="hu-HU" sz="1400" dirty="0" err="1" smtClean="0"/>
                        <a:t>match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by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finding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keys</a:t>
                      </a:r>
                      <a:r>
                        <a:rPr lang="hu-HU" sz="1400" baseline="0" dirty="0" smtClean="0"/>
                        <a:t> of </a:t>
                      </a:r>
                      <a:r>
                        <a:rPr lang="hu-HU" sz="1400" baseline="0" dirty="0" err="1" smtClean="0"/>
                        <a:t>other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table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in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hash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table</a:t>
                      </a:r>
                      <a:r>
                        <a:rPr lang="hu-HU" sz="1400" baseline="0" dirty="0" smtClean="0"/>
                        <a:t>.</a:t>
                      </a:r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0000"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hu-HU" sz="1400" dirty="0"/>
                    </a:p>
                  </a:txBody>
                  <a:tcPr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082" y="2528604"/>
            <a:ext cx="552456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9082" y="3228642"/>
            <a:ext cx="552456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082" y="3881918"/>
            <a:ext cx="552456" cy="414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31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Aggregates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COUNT(*), MIN, MAX, AVG, SUM, STDEV</a:t>
            </a:r>
          </a:p>
          <a:p>
            <a:r>
              <a:rPr lang="hu-HU" dirty="0"/>
              <a:t>GROUP BY, HAVING</a:t>
            </a:r>
          </a:p>
          <a:p>
            <a:endParaRPr lang="hu-HU" dirty="0" smtClean="0"/>
          </a:p>
          <a:p>
            <a:r>
              <a:rPr lang="hu-HU" dirty="0" err="1" smtClean="0"/>
              <a:t>User-defined</a:t>
            </a:r>
            <a:r>
              <a:rPr lang="hu-HU" dirty="0" smtClean="0"/>
              <a:t> </a:t>
            </a:r>
            <a:r>
              <a:rPr lang="hu-HU" dirty="0" err="1" smtClean="0"/>
              <a:t>aggregates</a:t>
            </a:r>
            <a:endParaRPr lang="hu-HU" dirty="0" smtClean="0"/>
          </a:p>
          <a:p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implement</a:t>
            </a:r>
            <a:r>
              <a:rPr lang="hu-HU" dirty="0" smtClean="0"/>
              <a:t> </a:t>
            </a:r>
            <a:r>
              <a:rPr lang="hu-HU" dirty="0" err="1" smtClean="0"/>
              <a:t>three</a:t>
            </a:r>
            <a:r>
              <a:rPr lang="hu-HU" dirty="0" smtClean="0"/>
              <a:t> </a:t>
            </a:r>
            <a:r>
              <a:rPr lang="hu-HU" dirty="0" err="1" smtClean="0"/>
              <a:t>functions</a:t>
            </a:r>
            <a:endParaRPr lang="hu-HU" dirty="0" smtClean="0"/>
          </a:p>
          <a:p>
            <a:pPr lvl="1"/>
            <a:r>
              <a:rPr lang="hu-HU" dirty="0" err="1" smtClean="0"/>
              <a:t>Accumulate</a:t>
            </a:r>
            <a:r>
              <a:rPr lang="hu-HU" dirty="0" smtClean="0"/>
              <a:t>: </a:t>
            </a:r>
            <a:r>
              <a:rPr lang="hu-HU" dirty="0" err="1" smtClean="0"/>
              <a:t>process</a:t>
            </a:r>
            <a:r>
              <a:rPr lang="hu-HU" dirty="0" smtClean="0"/>
              <a:t> </a:t>
            </a:r>
            <a:r>
              <a:rPr lang="hu-HU" dirty="0" err="1" smtClean="0"/>
              <a:t>next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endParaRPr lang="hu-HU" dirty="0" smtClean="0"/>
          </a:p>
          <a:p>
            <a:pPr lvl="1"/>
            <a:r>
              <a:rPr lang="hu-HU" dirty="0" err="1" smtClean="0"/>
              <a:t>Merge</a:t>
            </a:r>
            <a:r>
              <a:rPr lang="hu-HU" dirty="0" smtClean="0"/>
              <a:t>: </a:t>
            </a:r>
            <a:r>
              <a:rPr lang="hu-HU" dirty="0" err="1" smtClean="0"/>
              <a:t>merge</a:t>
            </a:r>
            <a:r>
              <a:rPr lang="hu-HU" dirty="0" smtClean="0"/>
              <a:t> </a:t>
            </a:r>
            <a:r>
              <a:rPr lang="hu-HU" dirty="0" err="1" smtClean="0"/>
              <a:t>results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threads</a:t>
            </a:r>
            <a:endParaRPr lang="hu-HU" dirty="0" smtClean="0"/>
          </a:p>
          <a:p>
            <a:pPr lvl="1"/>
            <a:r>
              <a:rPr lang="hu-HU" dirty="0" err="1" smtClean="0"/>
              <a:t>Terminate</a:t>
            </a:r>
            <a:r>
              <a:rPr lang="hu-HU" dirty="0" smtClean="0"/>
              <a:t>: </a:t>
            </a:r>
            <a:r>
              <a:rPr lang="hu-HU" dirty="0" err="1" smtClean="0"/>
              <a:t>calculate</a:t>
            </a:r>
            <a:r>
              <a:rPr lang="hu-HU" dirty="0" smtClean="0"/>
              <a:t> </a:t>
            </a:r>
            <a:r>
              <a:rPr lang="hu-HU" dirty="0" err="1" smtClean="0"/>
              <a:t>final</a:t>
            </a:r>
            <a:r>
              <a:rPr lang="hu-HU" dirty="0" smtClean="0"/>
              <a:t> </a:t>
            </a:r>
            <a:r>
              <a:rPr lang="hu-HU" dirty="0" err="1" smtClean="0"/>
              <a:t>result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Aggregates</a:t>
            </a:r>
            <a:r>
              <a:rPr lang="hu-HU" dirty="0" smtClean="0"/>
              <a:t> must be </a:t>
            </a:r>
            <a:r>
              <a:rPr lang="hu-HU" dirty="0" err="1" smtClean="0"/>
              <a:t>computable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r>
              <a:rPr lang="hu-HU" dirty="0" smtClean="0"/>
              <a:t> </a:t>
            </a:r>
            <a:r>
              <a:rPr lang="hu-HU" dirty="0" err="1" smtClean="0"/>
              <a:t>simple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469411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An </a:t>
            </a:r>
            <a:r>
              <a:rPr lang="hu-HU" dirty="0" err="1" smtClean="0"/>
              <a:t>example</a:t>
            </a:r>
            <a:r>
              <a:rPr lang="hu-HU" dirty="0" smtClean="0"/>
              <a:t>: </a:t>
            </a:r>
            <a:r>
              <a:rPr lang="hu-HU" dirty="0" err="1" smtClean="0"/>
              <a:t>averaging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hu-HU" dirty="0" err="1"/>
              <a:t>void</a:t>
            </a:r>
            <a:r>
              <a:rPr lang="hu-HU" dirty="0"/>
              <a:t> </a:t>
            </a:r>
            <a:r>
              <a:rPr lang="hu-HU" dirty="0" err="1"/>
              <a:t>Accumulate</a:t>
            </a:r>
            <a:r>
              <a:rPr lang="hu-HU" dirty="0"/>
              <a:t>(</a:t>
            </a:r>
            <a:r>
              <a:rPr lang="hu-HU" dirty="0" err="1"/>
              <a:t>avgstate</a:t>
            </a:r>
            <a:r>
              <a:rPr lang="hu-HU" dirty="0"/>
              <a:t> a, </a:t>
            </a:r>
            <a:r>
              <a:rPr lang="hu-HU" dirty="0" err="1"/>
              <a:t>double</a:t>
            </a:r>
            <a:r>
              <a:rPr lang="hu-HU" dirty="0"/>
              <a:t> v)</a:t>
            </a:r>
            <a:br>
              <a:rPr lang="hu-HU" dirty="0"/>
            </a:br>
            <a:r>
              <a:rPr lang="hu-HU" dirty="0"/>
              <a:t>{</a:t>
            </a:r>
            <a:br>
              <a:rPr lang="hu-HU" dirty="0"/>
            </a:br>
            <a:r>
              <a:rPr lang="hu-HU" dirty="0"/>
              <a:t>	</a:t>
            </a:r>
            <a:r>
              <a:rPr lang="hu-HU" dirty="0" err="1"/>
              <a:t>a.count</a:t>
            </a:r>
            <a:r>
              <a:rPr lang="hu-HU" dirty="0"/>
              <a:t> ++;</a:t>
            </a:r>
            <a:br>
              <a:rPr lang="hu-HU" dirty="0"/>
            </a:br>
            <a:r>
              <a:rPr lang="hu-HU" dirty="0"/>
              <a:t>	</a:t>
            </a:r>
            <a:r>
              <a:rPr lang="hu-HU" dirty="0" err="1"/>
              <a:t>a.v</a:t>
            </a:r>
            <a:r>
              <a:rPr lang="hu-HU" dirty="0"/>
              <a:t> += </a:t>
            </a:r>
            <a:r>
              <a:rPr lang="hu-HU" dirty="0" err="1"/>
              <a:t>v</a:t>
            </a:r>
            <a:r>
              <a:rPr lang="hu-HU" dirty="0"/>
              <a:t>;</a:t>
            </a:r>
            <a:br>
              <a:rPr lang="hu-HU" dirty="0"/>
            </a:br>
            <a:r>
              <a:rPr lang="hu-HU" dirty="0"/>
              <a:t>}</a:t>
            </a:r>
          </a:p>
          <a:p>
            <a:pPr marL="457200" lvl="1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void</a:t>
            </a:r>
            <a:r>
              <a:rPr lang="hu-HU" dirty="0"/>
              <a:t> </a:t>
            </a:r>
            <a:r>
              <a:rPr lang="hu-HU" dirty="0" err="1"/>
              <a:t>Merge</a:t>
            </a:r>
            <a:r>
              <a:rPr lang="hu-HU" dirty="0"/>
              <a:t>(</a:t>
            </a:r>
            <a:r>
              <a:rPr lang="hu-HU" dirty="0" err="1"/>
              <a:t>avgstate</a:t>
            </a:r>
            <a:r>
              <a:rPr lang="hu-HU" dirty="0"/>
              <a:t> a, </a:t>
            </a:r>
            <a:r>
              <a:rPr lang="hu-HU" dirty="0" err="1"/>
              <a:t>avgstate</a:t>
            </a:r>
            <a:r>
              <a:rPr lang="hu-HU" dirty="0"/>
              <a:t> b)</a:t>
            </a:r>
            <a:br>
              <a:rPr lang="hu-HU" dirty="0"/>
            </a:br>
            <a:r>
              <a:rPr lang="hu-HU" dirty="0"/>
              <a:t>{</a:t>
            </a:r>
            <a:br>
              <a:rPr lang="hu-HU" dirty="0"/>
            </a:br>
            <a:r>
              <a:rPr lang="hu-HU" dirty="0"/>
              <a:t>	</a:t>
            </a:r>
            <a:r>
              <a:rPr lang="hu-HU" dirty="0" err="1"/>
              <a:t>a.count</a:t>
            </a:r>
            <a:r>
              <a:rPr lang="hu-HU" dirty="0"/>
              <a:t> += </a:t>
            </a:r>
            <a:r>
              <a:rPr lang="hu-HU" dirty="0" err="1"/>
              <a:t>b.count</a:t>
            </a:r>
            <a:r>
              <a:rPr lang="hu-HU" dirty="0"/>
              <a:t>;</a:t>
            </a:r>
            <a:br>
              <a:rPr lang="hu-HU" dirty="0"/>
            </a:br>
            <a:r>
              <a:rPr lang="hu-HU" dirty="0"/>
              <a:t>	</a:t>
            </a:r>
            <a:r>
              <a:rPr lang="hu-HU" dirty="0" err="1"/>
              <a:t>a.v</a:t>
            </a:r>
            <a:r>
              <a:rPr lang="hu-HU" dirty="0"/>
              <a:t> += </a:t>
            </a:r>
            <a:r>
              <a:rPr lang="hu-HU" dirty="0" err="1"/>
              <a:t>b.v</a:t>
            </a:r>
            <a:r>
              <a:rPr lang="hu-HU" dirty="0"/>
              <a:t>;</a:t>
            </a:r>
            <a:br>
              <a:rPr lang="hu-HU" dirty="0"/>
            </a:br>
            <a:r>
              <a:rPr lang="hu-HU" dirty="0"/>
              <a:t>}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 err="1"/>
              <a:t>double</a:t>
            </a:r>
            <a:r>
              <a:rPr lang="hu-HU" dirty="0"/>
              <a:t> </a:t>
            </a:r>
            <a:r>
              <a:rPr lang="hu-HU" dirty="0" err="1"/>
              <a:t>Terminate</a:t>
            </a:r>
            <a:r>
              <a:rPr lang="hu-HU" dirty="0"/>
              <a:t>(</a:t>
            </a:r>
            <a:r>
              <a:rPr lang="hu-HU" dirty="0" err="1"/>
              <a:t>avgstate</a:t>
            </a:r>
            <a:r>
              <a:rPr lang="hu-HU" dirty="0"/>
              <a:t> a)</a:t>
            </a:r>
            <a:br>
              <a:rPr lang="hu-HU" dirty="0"/>
            </a:br>
            <a:r>
              <a:rPr lang="hu-HU" dirty="0"/>
              <a:t>{</a:t>
            </a:r>
            <a:br>
              <a:rPr lang="hu-HU" dirty="0"/>
            </a:br>
            <a:r>
              <a:rPr lang="hu-HU" dirty="0"/>
              <a:t>	</a:t>
            </a:r>
            <a:r>
              <a:rPr lang="hu-HU" dirty="0" err="1"/>
              <a:t>return</a:t>
            </a:r>
            <a:r>
              <a:rPr lang="hu-HU" dirty="0"/>
              <a:t> </a:t>
            </a:r>
            <a:r>
              <a:rPr lang="hu-HU" dirty="0" err="1"/>
              <a:t>a.v</a:t>
            </a:r>
            <a:r>
              <a:rPr lang="hu-HU" dirty="0"/>
              <a:t> / </a:t>
            </a:r>
            <a:r>
              <a:rPr lang="hu-HU" dirty="0" err="1"/>
              <a:t>a.count</a:t>
            </a:r>
            <a:r>
              <a:rPr lang="hu-HU" dirty="0"/>
              <a:t>;</a:t>
            </a:r>
            <a:br>
              <a:rPr lang="hu-HU" dirty="0"/>
            </a:br>
            <a:r>
              <a:rPr lang="hu-HU" dirty="0"/>
              <a:t>}</a:t>
            </a:r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0500444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Group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match</a:t>
            </a:r>
            <a:endParaRPr lang="hu-HU" dirty="0" smtClean="0"/>
          </a:p>
          <a:p>
            <a:pPr lvl="1"/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is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enough</a:t>
            </a:r>
            <a:endParaRPr lang="hu-HU" dirty="0" smtClean="0"/>
          </a:p>
          <a:p>
            <a:pPr lvl="1"/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match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aggregation</a:t>
            </a:r>
            <a:endParaRPr lang="hu-HU" dirty="0" smtClean="0"/>
          </a:p>
          <a:p>
            <a:pPr lvl="1"/>
            <a:r>
              <a:rPr lang="hu-HU" dirty="0" err="1" smtClean="0"/>
              <a:t>Hash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stores</a:t>
            </a:r>
            <a:r>
              <a:rPr lang="hu-HU" dirty="0" smtClean="0"/>
              <a:t> status of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aggregate</a:t>
            </a:r>
            <a:r>
              <a:rPr lang="hu-HU" dirty="0" smtClean="0"/>
              <a:t> </a:t>
            </a:r>
            <a:r>
              <a:rPr lang="hu-HU" dirty="0" err="1" smtClean="0"/>
              <a:t>group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Stream</a:t>
            </a:r>
            <a:r>
              <a:rPr lang="hu-HU" dirty="0" smtClean="0"/>
              <a:t> </a:t>
            </a:r>
            <a:r>
              <a:rPr lang="hu-HU" dirty="0" err="1" smtClean="0"/>
              <a:t>aggregate</a:t>
            </a:r>
            <a:endParaRPr lang="hu-HU" dirty="0" smtClean="0"/>
          </a:p>
          <a:p>
            <a:pPr lvl="1"/>
            <a:r>
              <a:rPr lang="hu-HU" dirty="0" smtClean="0"/>
              <a:t>Read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r>
              <a:rPr lang="hu-HU" dirty="0" smtClean="0"/>
              <a:t> of GROUP BY </a:t>
            </a:r>
            <a:r>
              <a:rPr lang="hu-HU" dirty="0" err="1" smtClean="0"/>
              <a:t>clause</a:t>
            </a:r>
            <a:endParaRPr lang="hu-HU" dirty="0" smtClean="0"/>
          </a:p>
          <a:p>
            <a:pPr lvl="1"/>
            <a:r>
              <a:rPr lang="hu-HU" dirty="0" err="1" smtClean="0"/>
              <a:t>Requires</a:t>
            </a:r>
            <a:r>
              <a:rPr lang="hu-HU" dirty="0" smtClean="0"/>
              <a:t> an </a:t>
            </a:r>
            <a:r>
              <a:rPr lang="hu-HU" dirty="0" err="1" smtClean="0"/>
              <a:t>appropriate</a:t>
            </a:r>
            <a:r>
              <a:rPr lang="hu-HU" dirty="0" smtClean="0"/>
              <a:t> index</a:t>
            </a:r>
          </a:p>
          <a:p>
            <a:pPr lvl="1"/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aggregated</a:t>
            </a:r>
            <a:r>
              <a:rPr lang="hu-HU" dirty="0" smtClean="0"/>
              <a:t> </a:t>
            </a:r>
            <a:r>
              <a:rPr lang="hu-HU" dirty="0" err="1" smtClean="0"/>
              <a:t>sequentially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keep</a:t>
            </a:r>
            <a:r>
              <a:rPr lang="hu-HU" dirty="0" smtClean="0"/>
              <a:t> more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aggregate</a:t>
            </a:r>
            <a:r>
              <a:rPr lang="hu-HU" dirty="0" smtClean="0"/>
              <a:t> </a:t>
            </a:r>
            <a:r>
              <a:rPr lang="hu-HU" dirty="0" err="1" smtClean="0"/>
              <a:t>group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6345007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14.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optimization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5749313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The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optimization</a:t>
            </a:r>
            <a:r>
              <a:rPr lang="hu-HU" dirty="0" smtClean="0"/>
              <a:t> </a:t>
            </a:r>
            <a:r>
              <a:rPr lang="hu-HU" dirty="0" err="1" smtClean="0"/>
              <a:t>problem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SQL </a:t>
            </a:r>
            <a:r>
              <a:rPr lang="hu-HU" dirty="0" err="1" smtClean="0"/>
              <a:t>language</a:t>
            </a:r>
            <a:r>
              <a:rPr lang="hu-HU" dirty="0" smtClean="0"/>
              <a:t> is </a:t>
            </a:r>
            <a:r>
              <a:rPr lang="hu-HU" dirty="0" err="1" smtClean="0"/>
              <a:t>declarative</a:t>
            </a:r>
            <a:endParaRPr lang="hu-HU" dirty="0" smtClean="0"/>
          </a:p>
          <a:p>
            <a:pPr lvl="1"/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specify</a:t>
            </a:r>
            <a:r>
              <a:rPr lang="hu-HU" dirty="0" smtClean="0"/>
              <a:t> </a:t>
            </a:r>
            <a:r>
              <a:rPr lang="hu-HU" i="1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want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results</a:t>
            </a:r>
            <a:endParaRPr lang="hu-HU" dirty="0" smtClean="0"/>
          </a:p>
          <a:p>
            <a:pPr lvl="1"/>
            <a:r>
              <a:rPr lang="hu-HU" i="1" dirty="0" err="1" smtClean="0"/>
              <a:t>Not</a:t>
            </a:r>
            <a:r>
              <a:rPr lang="hu-HU" i="1" dirty="0" smtClean="0"/>
              <a:t> </a:t>
            </a:r>
            <a:r>
              <a:rPr lang="hu-HU" i="1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want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results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computed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Information</a:t>
            </a:r>
            <a:r>
              <a:rPr lang="hu-HU" dirty="0" smtClean="0"/>
              <a:t> </a:t>
            </a:r>
            <a:r>
              <a:rPr lang="hu-HU" dirty="0" err="1" smtClean="0"/>
              <a:t>available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server</a:t>
            </a:r>
          </a:p>
          <a:p>
            <a:pPr lvl="1"/>
            <a:r>
              <a:rPr lang="hu-HU" dirty="0" smtClean="0"/>
              <a:t>The SQL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itself</a:t>
            </a:r>
            <a:r>
              <a:rPr lang="hu-HU" dirty="0" smtClean="0"/>
              <a:t> (WHERE, JOIN, GROUP BY, ORDER BY)</a:t>
            </a:r>
          </a:p>
          <a:p>
            <a:pPr lvl="1"/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schema</a:t>
            </a:r>
            <a:r>
              <a:rPr lang="hu-HU" dirty="0" smtClean="0"/>
              <a:t>: </a:t>
            </a:r>
            <a:r>
              <a:rPr lang="hu-HU" dirty="0" err="1" smtClean="0"/>
              <a:t>tables</a:t>
            </a:r>
            <a:r>
              <a:rPr lang="hu-HU" dirty="0" smtClean="0"/>
              <a:t>, </a:t>
            </a:r>
            <a:r>
              <a:rPr lang="hu-HU" dirty="0" err="1" smtClean="0"/>
              <a:t>columns</a:t>
            </a:r>
            <a:r>
              <a:rPr lang="hu-HU" dirty="0" smtClean="0"/>
              <a:t>, </a:t>
            </a:r>
            <a:r>
              <a:rPr lang="hu-HU" dirty="0" err="1" smtClean="0"/>
              <a:t>keys</a:t>
            </a:r>
            <a:r>
              <a:rPr lang="hu-HU" dirty="0" smtClean="0"/>
              <a:t>,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 smtClean="0"/>
          </a:p>
          <a:p>
            <a:pPr lvl="1"/>
            <a:r>
              <a:rPr lang="hu-HU" dirty="0" err="1" smtClean="0"/>
              <a:t>Non-clustered</a:t>
            </a:r>
            <a:r>
              <a:rPr lang="hu-HU" dirty="0" smtClean="0"/>
              <a:t> and </a:t>
            </a:r>
            <a:r>
              <a:rPr lang="hu-HU" dirty="0" err="1" smtClean="0"/>
              <a:t>clustered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 smtClean="0"/>
          </a:p>
          <a:p>
            <a:pPr lvl="1"/>
            <a:r>
              <a:rPr lang="hu-HU" dirty="0" smtClean="0"/>
              <a:t>Index </a:t>
            </a:r>
            <a:r>
              <a:rPr lang="hu-HU" dirty="0" err="1" smtClean="0"/>
              <a:t>statistics</a:t>
            </a:r>
            <a:r>
              <a:rPr lang="hu-HU" dirty="0" smtClean="0"/>
              <a:t> (</a:t>
            </a:r>
            <a:r>
              <a:rPr lang="hu-HU" dirty="0" err="1" smtClean="0"/>
              <a:t>histogram</a:t>
            </a:r>
            <a:r>
              <a:rPr lang="hu-HU" dirty="0" smtClean="0"/>
              <a:t> of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distribution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Available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r>
              <a:rPr lang="hu-HU" dirty="0" smtClean="0"/>
              <a:t>, </a:t>
            </a:r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CPUs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Server </a:t>
            </a:r>
            <a:r>
              <a:rPr lang="hu-HU" dirty="0" err="1" smtClean="0"/>
              <a:t>implements</a:t>
            </a:r>
            <a:r>
              <a:rPr lang="hu-HU" dirty="0" smtClean="0"/>
              <a:t> </a:t>
            </a:r>
            <a:r>
              <a:rPr lang="hu-HU" dirty="0" err="1" smtClean="0"/>
              <a:t>numerous</a:t>
            </a:r>
            <a:r>
              <a:rPr lang="hu-HU" dirty="0" smtClean="0"/>
              <a:t> </a:t>
            </a:r>
            <a:r>
              <a:rPr lang="hu-HU" dirty="0" err="1" smtClean="0"/>
              <a:t>phyisical</a:t>
            </a:r>
            <a:r>
              <a:rPr lang="hu-HU" dirty="0" smtClean="0"/>
              <a:t> operators</a:t>
            </a:r>
          </a:p>
          <a:p>
            <a:r>
              <a:rPr lang="hu-HU" dirty="0" smtClean="0"/>
              <a:t>SQL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processed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ways</a:t>
            </a:r>
            <a:endParaRPr lang="hu-HU" dirty="0" smtClean="0"/>
          </a:p>
          <a:p>
            <a:pPr lvl="1"/>
            <a:r>
              <a:rPr lang="hu-HU" dirty="0" smtClean="0"/>
              <a:t>Server </a:t>
            </a:r>
            <a:r>
              <a:rPr lang="hu-HU" dirty="0" err="1" smtClean="0"/>
              <a:t>enumerates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plans</a:t>
            </a:r>
            <a:r>
              <a:rPr lang="hu-HU" dirty="0" smtClean="0"/>
              <a:t> </a:t>
            </a:r>
            <a:r>
              <a:rPr lang="hu-HU" dirty="0" err="1" smtClean="0"/>
              <a:t>solving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problem</a:t>
            </a:r>
            <a:endParaRPr lang="hu-HU" dirty="0" smtClean="0"/>
          </a:p>
          <a:p>
            <a:pPr lvl="1"/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plans</a:t>
            </a:r>
            <a:r>
              <a:rPr lang="hu-HU" dirty="0" smtClean="0"/>
              <a:t> </a:t>
            </a:r>
            <a:r>
              <a:rPr lang="hu-HU" dirty="0" err="1" smtClean="0"/>
              <a:t>yield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results</a:t>
            </a:r>
            <a:endParaRPr lang="hu-HU" dirty="0" smtClean="0"/>
          </a:p>
          <a:p>
            <a:pPr lvl="1"/>
            <a:r>
              <a:rPr lang="hu-HU" dirty="0" err="1" smtClean="0"/>
              <a:t>Tries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shortest</a:t>
            </a:r>
            <a:r>
              <a:rPr lang="hu-HU" dirty="0" smtClean="0"/>
              <a:t> </a:t>
            </a:r>
            <a:r>
              <a:rPr lang="hu-HU" dirty="0" err="1" smtClean="0"/>
              <a:t>execution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8003569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Manual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optimization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optimization</a:t>
            </a:r>
            <a:r>
              <a:rPr lang="hu-HU" dirty="0" smtClean="0"/>
              <a:t> is a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area</a:t>
            </a:r>
            <a:r>
              <a:rPr lang="hu-HU" dirty="0" smtClean="0"/>
              <a:t> of </a:t>
            </a:r>
            <a:r>
              <a:rPr lang="hu-HU" dirty="0" err="1" smtClean="0"/>
              <a:t>research</a:t>
            </a:r>
            <a:endParaRPr lang="hu-HU" dirty="0" smtClean="0"/>
          </a:p>
          <a:p>
            <a:r>
              <a:rPr lang="hu-HU" dirty="0" smtClean="0"/>
              <a:t>Server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information</a:t>
            </a:r>
            <a:r>
              <a:rPr lang="hu-HU" dirty="0" smtClean="0"/>
              <a:t> </a:t>
            </a:r>
            <a:r>
              <a:rPr lang="hu-HU" dirty="0" err="1" smtClean="0"/>
              <a:t>available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endParaRPr lang="hu-HU" dirty="0" smtClean="0"/>
          </a:p>
          <a:p>
            <a:pPr lvl="1"/>
            <a:r>
              <a:rPr lang="hu-HU" dirty="0" smtClean="0"/>
              <a:t>(</a:t>
            </a:r>
            <a:r>
              <a:rPr lang="hu-HU" dirty="0" err="1" smtClean="0"/>
              <a:t>Usually</a:t>
            </a:r>
            <a:r>
              <a:rPr lang="hu-HU" dirty="0" smtClean="0"/>
              <a:t>) </a:t>
            </a:r>
            <a:r>
              <a:rPr lang="hu-HU" dirty="0" err="1" smtClean="0"/>
              <a:t>doesn’t</a:t>
            </a:r>
            <a:r>
              <a:rPr lang="hu-HU" dirty="0" smtClean="0"/>
              <a:t> </a:t>
            </a:r>
            <a:r>
              <a:rPr lang="hu-HU" dirty="0" err="1" smtClean="0"/>
              <a:t>build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automatically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sort a </a:t>
            </a:r>
            <a:r>
              <a:rPr lang="hu-HU" dirty="0" err="1" smtClean="0"/>
              <a:t>resultset</a:t>
            </a:r>
            <a:r>
              <a:rPr lang="hu-HU" dirty="0" smtClean="0"/>
              <a:t>,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necessary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help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server?</a:t>
            </a:r>
          </a:p>
          <a:p>
            <a:pPr lvl="1"/>
            <a:r>
              <a:rPr lang="hu-HU" dirty="0" err="1" smtClean="0"/>
              <a:t>Try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collect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endParaRPr lang="hu-HU" dirty="0"/>
          </a:p>
          <a:p>
            <a:pPr lvl="1"/>
            <a:r>
              <a:rPr lang="hu-HU" dirty="0" err="1" smtClean="0"/>
              <a:t>Ad-hoc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support</a:t>
            </a:r>
            <a:r>
              <a:rPr lang="hu-HU" dirty="0" smtClean="0"/>
              <a:t> </a:t>
            </a:r>
            <a:r>
              <a:rPr lang="hu-HU" dirty="0" err="1" smtClean="0"/>
              <a:t>makes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difficult</a:t>
            </a:r>
            <a:endParaRPr lang="hu-HU" dirty="0"/>
          </a:p>
          <a:p>
            <a:pPr lvl="1"/>
            <a:r>
              <a:rPr lang="hu-HU" dirty="0" smtClean="0"/>
              <a:t>Design </a:t>
            </a:r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support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endParaRPr lang="hu-HU" dirty="0" smtClean="0"/>
          </a:p>
          <a:p>
            <a:pPr lvl="1"/>
            <a:r>
              <a:rPr lang="hu-HU" dirty="0" err="1" smtClean="0"/>
              <a:t>Define</a:t>
            </a:r>
            <a:r>
              <a:rPr lang="hu-HU" dirty="0" smtClean="0"/>
              <a:t> </a:t>
            </a:r>
            <a:r>
              <a:rPr lang="hu-HU" dirty="0" err="1" smtClean="0"/>
              <a:t>physical</a:t>
            </a:r>
            <a:r>
              <a:rPr lang="hu-HU" dirty="0" smtClean="0"/>
              <a:t> operators </a:t>
            </a:r>
            <a:r>
              <a:rPr lang="hu-HU" dirty="0" err="1" smtClean="0"/>
              <a:t>explicitly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hints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6115622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Index </a:t>
            </a:r>
            <a:r>
              <a:rPr lang="hu-HU" dirty="0" err="1" smtClean="0"/>
              <a:t>selection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Primary</a:t>
            </a:r>
            <a:r>
              <a:rPr lang="hu-HU" dirty="0" smtClean="0"/>
              <a:t> </a:t>
            </a:r>
            <a:r>
              <a:rPr lang="hu-HU" dirty="0" err="1" smtClean="0"/>
              <a:t>selection</a:t>
            </a:r>
            <a:r>
              <a:rPr lang="hu-HU" dirty="0" smtClean="0"/>
              <a:t> </a:t>
            </a:r>
            <a:r>
              <a:rPr lang="hu-HU" dirty="0" err="1" smtClean="0"/>
              <a:t>aspects</a:t>
            </a:r>
            <a:endParaRPr lang="hu-HU" dirty="0" smtClean="0"/>
          </a:p>
          <a:p>
            <a:pPr lvl="1"/>
            <a:r>
              <a:rPr lang="hu-HU" dirty="0" smtClean="0"/>
              <a:t>Index </a:t>
            </a:r>
            <a:r>
              <a:rPr lang="hu-HU" dirty="0" err="1" smtClean="0"/>
              <a:t>contains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required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answer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endParaRPr lang="hu-HU" dirty="0" smtClean="0"/>
          </a:p>
          <a:p>
            <a:pPr lvl="1"/>
            <a:r>
              <a:rPr lang="hu-HU" dirty="0" err="1" smtClean="0"/>
              <a:t>Included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help</a:t>
            </a:r>
            <a:r>
              <a:rPr lang="hu-HU" dirty="0" smtClean="0"/>
              <a:t> a </a:t>
            </a:r>
            <a:r>
              <a:rPr lang="hu-HU" dirty="0" err="1" smtClean="0"/>
              <a:t>lot</a:t>
            </a:r>
            <a:r>
              <a:rPr lang="hu-HU" dirty="0" smtClean="0"/>
              <a:t> here</a:t>
            </a:r>
          </a:p>
          <a:p>
            <a:pPr lvl="1"/>
            <a:r>
              <a:rPr lang="hu-HU" dirty="0" smtClean="0"/>
              <a:t>Index must be </a:t>
            </a:r>
            <a:r>
              <a:rPr lang="hu-HU" dirty="0" err="1" smtClean="0"/>
              <a:t>ordered</a:t>
            </a:r>
            <a:r>
              <a:rPr lang="hu-HU" dirty="0" smtClean="0"/>
              <a:t> </a:t>
            </a:r>
            <a:r>
              <a:rPr lang="hu-HU" dirty="0" err="1" smtClean="0"/>
              <a:t>according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endParaRPr lang="hu-HU" dirty="0" smtClean="0"/>
          </a:p>
          <a:p>
            <a:pPr lvl="1"/>
            <a:r>
              <a:rPr lang="hu-HU" dirty="0" smtClean="0"/>
              <a:t>Pick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smallest</a:t>
            </a:r>
            <a:r>
              <a:rPr lang="hu-HU" dirty="0" smtClean="0"/>
              <a:t> index,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there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choices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Determine</a:t>
            </a:r>
            <a:r>
              <a:rPr lang="hu-HU" dirty="0" smtClean="0"/>
              <a:t> I/O </a:t>
            </a:r>
            <a:r>
              <a:rPr lang="hu-HU" dirty="0" err="1" smtClean="0"/>
              <a:t>requirements</a:t>
            </a:r>
            <a:endParaRPr lang="hu-HU" dirty="0" smtClean="0"/>
          </a:p>
          <a:p>
            <a:pPr lvl="1"/>
            <a:r>
              <a:rPr lang="hu-HU" dirty="0" err="1" smtClean="0"/>
              <a:t>Required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listed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SQL </a:t>
            </a:r>
            <a:r>
              <a:rPr lang="hu-HU" dirty="0" err="1" smtClean="0"/>
              <a:t>query</a:t>
            </a:r>
            <a:endParaRPr lang="hu-HU" dirty="0" smtClean="0"/>
          </a:p>
          <a:p>
            <a:pPr lvl="1"/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estimate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index </a:t>
            </a:r>
            <a:r>
              <a:rPr lang="hu-HU" dirty="0" err="1" smtClean="0"/>
              <a:t>statistics</a:t>
            </a:r>
            <a:endParaRPr lang="hu-HU" dirty="0" smtClean="0"/>
          </a:p>
          <a:p>
            <a:pPr lvl="1"/>
            <a:r>
              <a:rPr lang="hu-HU" dirty="0" err="1" smtClean="0"/>
              <a:t>Sequential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is </a:t>
            </a:r>
            <a:r>
              <a:rPr lang="hu-HU" dirty="0" err="1" smtClean="0"/>
              <a:t>cheap</a:t>
            </a:r>
            <a:r>
              <a:rPr lang="hu-HU" dirty="0" smtClean="0"/>
              <a:t>, random </a:t>
            </a:r>
            <a:r>
              <a:rPr lang="hu-HU" dirty="0" err="1" smtClean="0"/>
              <a:t>seek</a:t>
            </a:r>
            <a:r>
              <a:rPr lang="hu-HU" dirty="0" smtClean="0"/>
              <a:t> is </a:t>
            </a:r>
            <a:r>
              <a:rPr lang="hu-HU" dirty="0" err="1" smtClean="0"/>
              <a:t>expensive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3588490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15. </a:t>
            </a:r>
            <a:r>
              <a:rPr lang="hu-HU" dirty="0" err="1" smtClean="0"/>
              <a:t>Transactions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417354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Transaction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Data </a:t>
            </a:r>
            <a:r>
              <a:rPr lang="hu-HU" dirty="0" err="1" smtClean="0"/>
              <a:t>modification</a:t>
            </a:r>
            <a:r>
              <a:rPr lang="hu-HU" dirty="0" smtClean="0"/>
              <a:t> </a:t>
            </a:r>
            <a:r>
              <a:rPr lang="hu-HU" dirty="0" err="1" smtClean="0"/>
              <a:t>consisting</a:t>
            </a:r>
            <a:r>
              <a:rPr lang="hu-HU" dirty="0" smtClean="0"/>
              <a:t> of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steps</a:t>
            </a:r>
            <a:endParaRPr lang="hu-HU" dirty="0" smtClean="0"/>
          </a:p>
          <a:p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done</a:t>
            </a:r>
            <a:r>
              <a:rPr lang="hu-HU" dirty="0" smtClean="0"/>
              <a:t> </a:t>
            </a:r>
            <a:r>
              <a:rPr lang="hu-HU" dirty="0" err="1" smtClean="0"/>
              <a:t>concurrently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Atomicity</a:t>
            </a:r>
            <a:endParaRPr lang="hu-HU" dirty="0" smtClean="0"/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transactions</a:t>
            </a:r>
            <a:r>
              <a:rPr lang="hu-HU" dirty="0" smtClean="0"/>
              <a:t> </a:t>
            </a:r>
            <a:r>
              <a:rPr lang="hu-HU" dirty="0" err="1" smtClean="0"/>
              <a:t>either</a:t>
            </a:r>
            <a:r>
              <a:rPr lang="hu-HU" dirty="0" smtClean="0"/>
              <a:t> </a:t>
            </a:r>
            <a:r>
              <a:rPr lang="hu-HU" dirty="0" err="1" smtClean="0"/>
              <a:t>finishes</a:t>
            </a:r>
            <a:r>
              <a:rPr lang="hu-HU" dirty="0" smtClean="0"/>
              <a:t> </a:t>
            </a:r>
            <a:r>
              <a:rPr lang="hu-HU" dirty="0" err="1" smtClean="0"/>
              <a:t>completely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nothing</a:t>
            </a:r>
            <a:r>
              <a:rPr lang="hu-HU" dirty="0" smtClean="0"/>
              <a:t> </a:t>
            </a:r>
            <a:r>
              <a:rPr lang="hu-HU" dirty="0" err="1" smtClean="0"/>
              <a:t>happens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endParaRPr lang="hu-HU" dirty="0" smtClean="0"/>
          </a:p>
          <a:p>
            <a:r>
              <a:rPr lang="hu-HU" dirty="0" err="1" smtClean="0"/>
              <a:t>Consistency</a:t>
            </a:r>
            <a:endParaRPr lang="hu-HU" dirty="0" smtClean="0"/>
          </a:p>
          <a:p>
            <a:pPr lvl="1"/>
            <a:r>
              <a:rPr lang="hu-HU" dirty="0" err="1" smtClean="0"/>
              <a:t>Transactions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take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consistent</a:t>
            </a:r>
            <a:r>
              <a:rPr lang="hu-HU" dirty="0" smtClean="0"/>
              <a:t> </a:t>
            </a:r>
            <a:r>
              <a:rPr lang="hu-HU" dirty="0" err="1" smtClean="0"/>
              <a:t>state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consistent</a:t>
            </a:r>
            <a:r>
              <a:rPr lang="hu-HU" dirty="0" smtClean="0"/>
              <a:t> </a:t>
            </a:r>
            <a:r>
              <a:rPr lang="hu-HU" dirty="0" err="1" smtClean="0"/>
              <a:t>state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endParaRPr lang="hu-HU" dirty="0" smtClean="0"/>
          </a:p>
          <a:p>
            <a:r>
              <a:rPr lang="hu-HU" dirty="0" err="1" smtClean="0"/>
              <a:t>Isolation</a:t>
            </a:r>
            <a:endParaRPr lang="hu-HU" dirty="0" smtClean="0"/>
          </a:p>
          <a:p>
            <a:pPr lvl="1"/>
            <a:r>
              <a:rPr lang="hu-HU" dirty="0" err="1" smtClean="0"/>
              <a:t>Concurrently</a:t>
            </a:r>
            <a:r>
              <a:rPr lang="hu-HU" dirty="0" smtClean="0"/>
              <a:t> </a:t>
            </a:r>
            <a:r>
              <a:rPr lang="hu-HU" dirty="0" err="1" smtClean="0"/>
              <a:t>running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r>
              <a:rPr lang="hu-HU" dirty="0" smtClean="0"/>
              <a:t> </a:t>
            </a:r>
            <a:r>
              <a:rPr lang="hu-HU" dirty="0" err="1" smtClean="0"/>
              <a:t>might</a:t>
            </a:r>
            <a:r>
              <a:rPr lang="hu-HU" dirty="0" smtClean="0"/>
              <a:t> </a:t>
            </a:r>
            <a:r>
              <a:rPr lang="hu-HU" dirty="0" err="1" smtClean="0"/>
              <a:t>interfere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up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a </a:t>
            </a:r>
            <a:r>
              <a:rPr lang="hu-HU" dirty="0" err="1" smtClean="0"/>
              <a:t>certain</a:t>
            </a:r>
            <a:r>
              <a:rPr lang="hu-HU" dirty="0" smtClean="0"/>
              <a:t>, </a:t>
            </a:r>
            <a:r>
              <a:rPr lang="hu-HU" dirty="0" err="1" smtClean="0"/>
              <a:t>user-defined</a:t>
            </a:r>
            <a:r>
              <a:rPr lang="hu-HU" dirty="0" smtClean="0"/>
              <a:t> limit</a:t>
            </a:r>
          </a:p>
          <a:p>
            <a:r>
              <a:rPr lang="hu-HU" dirty="0" err="1" smtClean="0"/>
              <a:t>Durability</a:t>
            </a:r>
            <a:endParaRPr lang="hu-HU" dirty="0" smtClean="0"/>
          </a:p>
          <a:p>
            <a:pPr lvl="1"/>
            <a:r>
              <a:rPr lang="hu-HU" dirty="0" err="1" smtClean="0"/>
              <a:t>Once</a:t>
            </a:r>
            <a:r>
              <a:rPr lang="hu-HU" dirty="0" smtClean="0"/>
              <a:t> a </a:t>
            </a:r>
            <a:r>
              <a:rPr lang="hu-HU" dirty="0" err="1" smtClean="0"/>
              <a:t>transaction</a:t>
            </a:r>
            <a:r>
              <a:rPr lang="hu-HU" dirty="0" smtClean="0"/>
              <a:t> is </a:t>
            </a:r>
            <a:r>
              <a:rPr lang="hu-HU" dirty="0" err="1" smtClean="0"/>
              <a:t>reported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complete</a:t>
            </a:r>
            <a:r>
              <a:rPr lang="hu-HU" dirty="0" smtClean="0"/>
              <a:t>,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cannot</a:t>
            </a:r>
            <a:r>
              <a:rPr lang="hu-HU" dirty="0" smtClean="0"/>
              <a:t> </a:t>
            </a:r>
            <a:r>
              <a:rPr lang="hu-HU" dirty="0" err="1" smtClean="0"/>
              <a:t>be</a:t>
            </a:r>
            <a:r>
              <a:rPr lang="hu-HU" dirty="0" smtClean="0"/>
              <a:t> </a:t>
            </a:r>
            <a:r>
              <a:rPr lang="hu-HU" dirty="0" err="1" smtClean="0"/>
              <a:t>rolled</a:t>
            </a:r>
            <a:r>
              <a:rPr lang="hu-HU" dirty="0" smtClean="0"/>
              <a:t> back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results</a:t>
            </a:r>
            <a:r>
              <a:rPr lang="hu-HU" dirty="0" smtClean="0"/>
              <a:t> </a:t>
            </a:r>
            <a:r>
              <a:rPr lang="hu-HU" dirty="0" err="1" smtClean="0"/>
              <a:t>lost</a:t>
            </a:r>
            <a:r>
              <a:rPr lang="hu-HU" dirty="0" smtClean="0"/>
              <a:t> </a:t>
            </a:r>
            <a:r>
              <a:rPr lang="hu-HU" dirty="0" err="1" smtClean="0"/>
              <a:t>due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failure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8134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Storage capacity of disks</a:t>
            </a:r>
            <a:endParaRPr lang="en-US" noProof="0" dirty="0"/>
          </a:p>
        </p:txBody>
      </p:sp>
      <p:pic>
        <p:nvPicPr>
          <p:cNvPr id="4" name="Picture 2" descr="File:Hard drive capacity over time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988841"/>
            <a:ext cx="6965206" cy="4643471"/>
          </a:xfrm>
          <a:prstGeom prst="rect">
            <a:avLst/>
          </a:prstGeom>
          <a:noFill/>
        </p:spPr>
      </p:pic>
      <p:sp>
        <p:nvSpPr>
          <p:cNvPr id="5" name="Téglalap feliratnak 5"/>
          <p:cNvSpPr/>
          <p:nvPr/>
        </p:nvSpPr>
        <p:spPr>
          <a:xfrm rot="10800000" flipV="1">
            <a:off x="5308610" y="3946167"/>
            <a:ext cx="1500198" cy="571504"/>
          </a:xfrm>
          <a:prstGeom prst="wedgeRectCallout">
            <a:avLst>
              <a:gd name="adj1" fmla="val 38198"/>
              <a:gd name="adj2" fmla="val -1332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PMR </a:t>
            </a:r>
            <a:r>
              <a:rPr lang="hu-HU" dirty="0" err="1" smtClean="0"/>
              <a:t>technology</a:t>
            </a:r>
            <a:endParaRPr lang="hu-HU" dirty="0"/>
          </a:p>
        </p:txBody>
      </p:sp>
      <p:sp>
        <p:nvSpPr>
          <p:cNvPr id="6" name="Téglalap feliratnak 6"/>
          <p:cNvSpPr/>
          <p:nvPr/>
        </p:nvSpPr>
        <p:spPr>
          <a:xfrm>
            <a:off x="3522660" y="5017736"/>
            <a:ext cx="1571636" cy="571504"/>
          </a:xfrm>
          <a:prstGeom prst="wedgeRectCallout">
            <a:avLst>
              <a:gd name="adj1" fmla="val -53040"/>
              <a:gd name="adj2" fmla="val -1214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GMR </a:t>
            </a:r>
            <a:r>
              <a:rPr lang="hu-HU" dirty="0" err="1" smtClean="0"/>
              <a:t>technology</a:t>
            </a:r>
            <a:endParaRPr lang="hu-HU" dirty="0"/>
          </a:p>
        </p:txBody>
      </p:sp>
      <p:sp>
        <p:nvSpPr>
          <p:cNvPr id="7" name="Téglalap feliratnak 5"/>
          <p:cNvSpPr/>
          <p:nvPr/>
        </p:nvSpPr>
        <p:spPr>
          <a:xfrm rot="10800000" flipV="1">
            <a:off x="7015152" y="2522316"/>
            <a:ext cx="1500198" cy="571504"/>
          </a:xfrm>
          <a:prstGeom prst="wedgeRectCallout">
            <a:avLst>
              <a:gd name="adj1" fmla="val 38198"/>
              <a:gd name="adj2" fmla="val -1332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</a:t>
            </a:r>
            <a:r>
              <a:rPr lang="hu-HU" dirty="0" smtClean="0"/>
              <a:t>MR </a:t>
            </a:r>
            <a:r>
              <a:rPr lang="hu-HU" dirty="0" err="1" smtClean="0"/>
              <a:t>technology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6256233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example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hu-HU" sz="1800" dirty="0" err="1" smtClean="0"/>
              <a:t>Charge</a:t>
            </a:r>
            <a:r>
              <a:rPr lang="hu-HU" sz="1800" dirty="0" smtClean="0"/>
              <a:t> </a:t>
            </a:r>
            <a:r>
              <a:rPr lang="hu-HU" sz="1800" dirty="0" err="1" smtClean="0"/>
              <a:t>on</a:t>
            </a:r>
            <a:r>
              <a:rPr lang="hu-HU" sz="1800" dirty="0" smtClean="0"/>
              <a:t> bank account and credit </a:t>
            </a:r>
            <a:r>
              <a:rPr lang="hu-HU" sz="1800" dirty="0" err="1" smtClean="0"/>
              <a:t>money</a:t>
            </a:r>
            <a:r>
              <a:rPr lang="hu-HU" sz="1800" dirty="0" smtClean="0"/>
              <a:t> </a:t>
            </a:r>
            <a:r>
              <a:rPr lang="hu-HU" sz="1800" dirty="0" err="1" smtClean="0"/>
              <a:t>on</a:t>
            </a:r>
            <a:r>
              <a:rPr lang="hu-HU" sz="1800" dirty="0" smtClean="0"/>
              <a:t> </a:t>
            </a:r>
            <a:r>
              <a:rPr lang="hu-HU" sz="1800" dirty="0" err="1" smtClean="0"/>
              <a:t>another</a:t>
            </a:r>
            <a:endParaRPr lang="hu-HU" sz="1800" dirty="0"/>
          </a:p>
          <a:p>
            <a:pPr>
              <a:lnSpc>
                <a:spcPct val="120000"/>
              </a:lnSpc>
            </a:pPr>
            <a:r>
              <a:rPr lang="hu-HU" sz="1800" dirty="0" err="1" smtClean="0"/>
              <a:t>First</a:t>
            </a:r>
            <a:r>
              <a:rPr lang="hu-HU" sz="1800" dirty="0" smtClean="0"/>
              <a:t> </a:t>
            </a:r>
            <a:r>
              <a:rPr lang="hu-HU" sz="1800" dirty="0" err="1" smtClean="0"/>
              <a:t>have</a:t>
            </a:r>
            <a:r>
              <a:rPr lang="hu-HU" sz="1800" dirty="0" smtClean="0"/>
              <a:t> </a:t>
            </a:r>
            <a:r>
              <a:rPr lang="hu-HU" sz="1800" dirty="0" err="1" smtClean="0"/>
              <a:t>to</a:t>
            </a:r>
            <a:r>
              <a:rPr lang="hu-HU" sz="1800" dirty="0" smtClean="0"/>
              <a:t> </a:t>
            </a:r>
            <a:r>
              <a:rPr lang="hu-HU" sz="1800" dirty="0" err="1" smtClean="0"/>
              <a:t>verify</a:t>
            </a:r>
            <a:r>
              <a:rPr lang="hu-HU" sz="1800" dirty="0" smtClean="0"/>
              <a:t> </a:t>
            </a:r>
            <a:r>
              <a:rPr lang="hu-HU" sz="1800" dirty="0" err="1" smtClean="0"/>
              <a:t>if</a:t>
            </a:r>
            <a:r>
              <a:rPr lang="hu-HU" sz="1800" dirty="0" smtClean="0"/>
              <a:t> </a:t>
            </a:r>
            <a:r>
              <a:rPr lang="hu-HU" sz="1800" dirty="0" err="1" smtClean="0"/>
              <a:t>there’s</a:t>
            </a:r>
            <a:r>
              <a:rPr lang="hu-HU" sz="1800" dirty="0" smtClean="0"/>
              <a:t> </a:t>
            </a:r>
            <a:r>
              <a:rPr lang="hu-HU" sz="1800" dirty="0" err="1" smtClean="0"/>
              <a:t>available</a:t>
            </a:r>
            <a:r>
              <a:rPr lang="hu-HU" sz="1800" dirty="0" smtClean="0"/>
              <a:t> </a:t>
            </a:r>
            <a:r>
              <a:rPr lang="hu-HU" sz="1800" dirty="0" err="1" smtClean="0"/>
              <a:t>balance</a:t>
            </a:r>
            <a:r>
              <a:rPr lang="hu-HU" sz="1800" dirty="0" smtClean="0"/>
              <a:t> </a:t>
            </a:r>
            <a:r>
              <a:rPr lang="hu-HU" sz="1800" dirty="0" err="1" smtClean="0"/>
              <a:t>on</a:t>
            </a:r>
            <a:r>
              <a:rPr lang="hu-HU" sz="1800" dirty="0" smtClean="0"/>
              <a:t> </a:t>
            </a:r>
            <a:r>
              <a:rPr lang="hu-HU" sz="1800" dirty="0" err="1" smtClean="0"/>
              <a:t>source</a:t>
            </a:r>
            <a:r>
              <a:rPr lang="hu-HU" sz="1800" dirty="0" smtClean="0"/>
              <a:t> account</a:t>
            </a:r>
          </a:p>
          <a:p>
            <a:pPr>
              <a:lnSpc>
                <a:spcPct val="120000"/>
              </a:lnSpc>
            </a:pPr>
            <a:r>
              <a:rPr lang="hu-HU" sz="1800" dirty="0" err="1" smtClean="0"/>
              <a:t>Meanwhile</a:t>
            </a:r>
            <a:r>
              <a:rPr lang="hu-HU" sz="1800" dirty="0" smtClean="0"/>
              <a:t>, </a:t>
            </a:r>
            <a:r>
              <a:rPr lang="hu-HU" sz="1800" dirty="0" err="1" smtClean="0"/>
              <a:t>someone</a:t>
            </a:r>
            <a:r>
              <a:rPr lang="hu-HU" sz="1800" dirty="0" smtClean="0"/>
              <a:t> </a:t>
            </a:r>
            <a:r>
              <a:rPr lang="hu-HU" sz="1800" dirty="0" err="1" smtClean="0"/>
              <a:t>else</a:t>
            </a:r>
            <a:r>
              <a:rPr lang="hu-HU" sz="1800" dirty="0" smtClean="0"/>
              <a:t> </a:t>
            </a:r>
            <a:r>
              <a:rPr lang="hu-HU" sz="1800" dirty="0" err="1" smtClean="0"/>
              <a:t>might</a:t>
            </a:r>
            <a:r>
              <a:rPr lang="hu-HU" sz="1800" dirty="0" smtClean="0"/>
              <a:t> </a:t>
            </a:r>
            <a:r>
              <a:rPr lang="hu-HU" sz="1800" dirty="0" err="1" smtClean="0"/>
              <a:t>charge</a:t>
            </a:r>
            <a:r>
              <a:rPr lang="hu-HU" sz="1800" dirty="0" smtClean="0"/>
              <a:t> account and </a:t>
            </a:r>
            <a:r>
              <a:rPr lang="hu-HU" sz="1800" dirty="0" err="1" smtClean="0"/>
              <a:t>decrease</a:t>
            </a:r>
            <a:r>
              <a:rPr lang="hu-HU" sz="1800" dirty="0" smtClean="0"/>
              <a:t> </a:t>
            </a:r>
            <a:r>
              <a:rPr lang="hu-HU" sz="1800" dirty="0" err="1" smtClean="0"/>
              <a:t>balance</a:t>
            </a:r>
            <a:r>
              <a:rPr lang="hu-HU" sz="1800" dirty="0" smtClean="0"/>
              <a:t> </a:t>
            </a:r>
            <a:r>
              <a:rPr lang="hu-HU" sz="1800" dirty="0" err="1" smtClean="0"/>
              <a:t>below</a:t>
            </a:r>
            <a:r>
              <a:rPr lang="hu-HU" sz="1800" dirty="0" smtClean="0"/>
              <a:t> </a:t>
            </a:r>
            <a:r>
              <a:rPr lang="hu-HU" sz="1800" dirty="0" err="1" smtClean="0"/>
              <a:t>transaction</a:t>
            </a:r>
            <a:r>
              <a:rPr lang="hu-HU" sz="1800" dirty="0" smtClean="0"/>
              <a:t> </a:t>
            </a:r>
            <a:r>
              <a:rPr lang="hu-HU" sz="1800" dirty="0" err="1" smtClean="0"/>
              <a:t>amount</a:t>
            </a:r>
            <a:endParaRPr lang="hu-HU" sz="1800" dirty="0" smtClean="0"/>
          </a:p>
          <a:p>
            <a:pPr>
              <a:lnSpc>
                <a:spcPct val="120000"/>
              </a:lnSpc>
            </a:pPr>
            <a:r>
              <a:rPr lang="hu-HU" sz="1800" dirty="0" err="1" smtClean="0"/>
              <a:t>Possible</a:t>
            </a:r>
            <a:r>
              <a:rPr lang="hu-HU" sz="1800" dirty="0" smtClean="0"/>
              <a:t> </a:t>
            </a:r>
            <a:r>
              <a:rPr lang="hu-HU" sz="1800" dirty="0" err="1" smtClean="0"/>
              <a:t>outcome</a:t>
            </a:r>
            <a:endParaRPr lang="hu-HU" sz="1800" dirty="0" smtClean="0"/>
          </a:p>
          <a:p>
            <a:pPr lvl="1">
              <a:lnSpc>
                <a:spcPct val="120000"/>
              </a:lnSpc>
            </a:pPr>
            <a:r>
              <a:rPr lang="hu-HU" sz="1400" dirty="0" err="1" smtClean="0"/>
              <a:t>Commit</a:t>
            </a:r>
            <a:endParaRPr lang="hu-HU" sz="1400" dirty="0" smtClean="0"/>
          </a:p>
          <a:p>
            <a:pPr lvl="1">
              <a:lnSpc>
                <a:spcPct val="120000"/>
              </a:lnSpc>
            </a:pPr>
            <a:r>
              <a:rPr lang="hu-HU" sz="1400" dirty="0" smtClean="0"/>
              <a:t>Roll back</a:t>
            </a:r>
          </a:p>
          <a:p>
            <a:pPr lvl="1">
              <a:lnSpc>
                <a:spcPct val="120000"/>
              </a:lnSpc>
            </a:pPr>
            <a:r>
              <a:rPr lang="hu-HU" sz="1400" dirty="0" err="1" smtClean="0"/>
              <a:t>Abort</a:t>
            </a:r>
            <a:endParaRPr lang="hu-HU" sz="1400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/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CREATE PROC </a:t>
            </a:r>
            <a:r>
              <a:rPr lang="hu-HU" dirty="0" err="1"/>
              <a:t>CreditDebit</a:t>
            </a: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@</a:t>
            </a:r>
            <a:r>
              <a:rPr lang="hu-HU" dirty="0" err="1"/>
              <a:t>sourceID</a:t>
            </a:r>
            <a:r>
              <a:rPr lang="hu-HU" dirty="0"/>
              <a:t> int,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@</a:t>
            </a:r>
            <a:r>
              <a:rPr lang="hu-HU" dirty="0" err="1"/>
              <a:t>destID</a:t>
            </a:r>
            <a:r>
              <a:rPr lang="hu-HU" dirty="0"/>
              <a:t> int,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@</a:t>
            </a:r>
            <a:r>
              <a:rPr lang="hu-HU" dirty="0" err="1"/>
              <a:t>amount</a:t>
            </a:r>
            <a:r>
              <a:rPr lang="hu-HU" dirty="0"/>
              <a:t> </a:t>
            </a:r>
            <a:r>
              <a:rPr lang="hu-HU" dirty="0" err="1"/>
              <a:t>numberic</a:t>
            </a: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AS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DECLARE @</a:t>
            </a:r>
            <a:r>
              <a:rPr lang="hu-HU" dirty="0" err="1"/>
              <a:t>balance</a:t>
            </a:r>
            <a:r>
              <a:rPr lang="hu-HU" dirty="0"/>
              <a:t> </a:t>
            </a:r>
            <a:r>
              <a:rPr lang="hu-HU" dirty="0" err="1"/>
              <a:t>numeric</a:t>
            </a: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SELECT @</a:t>
            </a:r>
            <a:r>
              <a:rPr lang="hu-HU" dirty="0" err="1"/>
              <a:t>balance</a:t>
            </a:r>
            <a:r>
              <a:rPr lang="hu-HU" dirty="0"/>
              <a:t> = </a:t>
            </a:r>
            <a:r>
              <a:rPr lang="hu-HU" dirty="0" err="1"/>
              <a:t>balance</a:t>
            </a: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FROM Account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WHERE ID = @</a:t>
            </a:r>
            <a:r>
              <a:rPr lang="hu-HU" dirty="0" err="1"/>
              <a:t>sourceID</a:t>
            </a: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IF (@</a:t>
            </a:r>
            <a:r>
              <a:rPr lang="hu-HU" dirty="0" err="1"/>
              <a:t>balance</a:t>
            </a:r>
            <a:r>
              <a:rPr lang="hu-HU" dirty="0"/>
              <a:t> &lt; @</a:t>
            </a:r>
            <a:r>
              <a:rPr lang="hu-HU" dirty="0" err="1"/>
              <a:t>amount</a:t>
            </a:r>
            <a:r>
              <a:rPr lang="hu-HU" dirty="0"/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	</a:t>
            </a:r>
            <a:r>
              <a:rPr lang="hu-HU" b="1" dirty="0"/>
              <a:t>ROLLBACK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ELSE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BEGIN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	UPDATE Account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	SET </a:t>
            </a:r>
            <a:r>
              <a:rPr lang="hu-HU" dirty="0" err="1"/>
              <a:t>balance</a:t>
            </a:r>
            <a:r>
              <a:rPr lang="hu-HU" dirty="0"/>
              <a:t> = </a:t>
            </a:r>
            <a:r>
              <a:rPr lang="hu-HU" dirty="0" err="1"/>
              <a:t>balance</a:t>
            </a:r>
            <a:r>
              <a:rPr lang="hu-HU" dirty="0"/>
              <a:t> - @</a:t>
            </a:r>
            <a:r>
              <a:rPr lang="hu-HU" dirty="0" err="1"/>
              <a:t>amount</a:t>
            </a: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	WHERE ID = @</a:t>
            </a:r>
            <a:r>
              <a:rPr lang="hu-HU" dirty="0" err="1"/>
              <a:t>sourceID</a:t>
            </a: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	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	UPDATE Account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	SET </a:t>
            </a:r>
            <a:r>
              <a:rPr lang="hu-HU" dirty="0" err="1"/>
              <a:t>balance</a:t>
            </a:r>
            <a:r>
              <a:rPr lang="hu-HU" dirty="0"/>
              <a:t> = </a:t>
            </a:r>
            <a:r>
              <a:rPr lang="hu-HU" dirty="0" err="1"/>
              <a:t>balance</a:t>
            </a:r>
            <a:r>
              <a:rPr lang="hu-HU" dirty="0"/>
              <a:t> + @</a:t>
            </a:r>
            <a:r>
              <a:rPr lang="hu-HU" dirty="0" err="1"/>
              <a:t>amount</a:t>
            </a: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	WHERE ID = @</a:t>
            </a:r>
            <a:r>
              <a:rPr lang="hu-HU" dirty="0" err="1"/>
              <a:t>destID</a:t>
            </a: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hu-HU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	</a:t>
            </a:r>
            <a:r>
              <a:rPr lang="hu-HU" b="1" dirty="0"/>
              <a:t>COMMIT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hu-HU" dirty="0"/>
              <a:t>	END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3637706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interferece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concurrent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interfere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state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is </a:t>
            </a:r>
            <a:r>
              <a:rPr lang="hu-HU" dirty="0" err="1" smtClean="0"/>
              <a:t>visible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a </a:t>
            </a:r>
            <a:r>
              <a:rPr lang="hu-HU" dirty="0" err="1" smtClean="0"/>
              <a:t>transaction</a:t>
            </a:r>
            <a:endParaRPr lang="hu-HU" dirty="0" smtClean="0"/>
          </a:p>
          <a:p>
            <a:pPr lvl="1"/>
            <a:r>
              <a:rPr lang="hu-HU" dirty="0" smtClean="0"/>
              <a:t>The </a:t>
            </a:r>
            <a:r>
              <a:rPr lang="hu-HU" dirty="0" err="1" smtClean="0"/>
              <a:t>state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started</a:t>
            </a:r>
            <a:endParaRPr lang="hu-HU" dirty="0" smtClean="0"/>
          </a:p>
          <a:p>
            <a:pPr lvl="1"/>
            <a:r>
              <a:rPr lang="hu-HU" dirty="0" smtClean="0"/>
              <a:t>The </a:t>
            </a:r>
            <a:r>
              <a:rPr lang="hu-HU" dirty="0" err="1" smtClean="0"/>
              <a:t>state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a </a:t>
            </a:r>
            <a:r>
              <a:rPr lang="hu-HU" dirty="0" err="1" smtClean="0"/>
              <a:t>statement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transation</a:t>
            </a:r>
            <a:r>
              <a:rPr lang="hu-HU" dirty="0" smtClean="0"/>
              <a:t> is </a:t>
            </a:r>
            <a:r>
              <a:rPr lang="hu-HU" dirty="0" err="1" smtClean="0"/>
              <a:t>executed</a:t>
            </a:r>
            <a:endParaRPr lang="hu-HU" dirty="0" smtClean="0"/>
          </a:p>
          <a:p>
            <a:pPr lvl="1"/>
            <a:endParaRPr lang="hu-HU" dirty="0" smtClean="0"/>
          </a:p>
          <a:p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changes</a:t>
            </a:r>
            <a:r>
              <a:rPr lang="hu-HU" dirty="0" smtClean="0"/>
              <a:t> made </a:t>
            </a:r>
            <a:r>
              <a:rPr lang="hu-HU" dirty="0" err="1" smtClean="0"/>
              <a:t>by</a:t>
            </a:r>
            <a:r>
              <a:rPr lang="hu-HU" dirty="0" smtClean="0"/>
              <a:t> a </a:t>
            </a:r>
            <a:r>
              <a:rPr lang="hu-HU" dirty="0" err="1" smtClean="0"/>
              <a:t>concurrent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be </a:t>
            </a:r>
            <a:r>
              <a:rPr lang="hu-HU" dirty="0" err="1" smtClean="0"/>
              <a:t>seen</a:t>
            </a:r>
            <a:r>
              <a:rPr lang="hu-HU" dirty="0" smtClean="0"/>
              <a:t>?</a:t>
            </a:r>
          </a:p>
          <a:p>
            <a:pPr lvl="1"/>
            <a:r>
              <a:rPr lang="hu-HU" dirty="0" err="1" smtClean="0"/>
              <a:t>Any</a:t>
            </a:r>
            <a:r>
              <a:rPr lang="hu-HU" dirty="0" smtClean="0"/>
              <a:t> </a:t>
            </a:r>
            <a:r>
              <a:rPr lang="hu-HU" dirty="0" err="1" smtClean="0"/>
              <a:t>change</a:t>
            </a:r>
            <a:r>
              <a:rPr lang="hu-HU" dirty="0" smtClean="0"/>
              <a:t> made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concurrent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is </a:t>
            </a:r>
            <a:r>
              <a:rPr lang="hu-HU" dirty="0" err="1" smtClean="0"/>
              <a:t>visible</a:t>
            </a:r>
            <a:endParaRPr lang="hu-HU" dirty="0" smtClean="0"/>
          </a:p>
          <a:p>
            <a:pPr lvl="1"/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commited</a:t>
            </a:r>
            <a:r>
              <a:rPr lang="hu-HU" dirty="0" smtClean="0"/>
              <a:t> </a:t>
            </a:r>
            <a:r>
              <a:rPr lang="hu-HU" dirty="0" err="1" smtClean="0"/>
              <a:t>changes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visible</a:t>
            </a:r>
            <a:endParaRPr lang="hu-HU" dirty="0" smtClean="0"/>
          </a:p>
          <a:p>
            <a:pPr lvl="1"/>
            <a:endParaRPr lang="hu-HU" dirty="0" smtClean="0"/>
          </a:p>
          <a:p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type</a:t>
            </a:r>
            <a:r>
              <a:rPr lang="hu-HU" dirty="0" smtClean="0"/>
              <a:t> of </a:t>
            </a:r>
            <a:r>
              <a:rPr lang="hu-HU" dirty="0" err="1" smtClean="0"/>
              <a:t>changes</a:t>
            </a:r>
            <a:r>
              <a:rPr lang="hu-HU" dirty="0" smtClean="0"/>
              <a:t> </a:t>
            </a:r>
            <a:r>
              <a:rPr lang="hu-HU" dirty="0" err="1" smtClean="0"/>
              <a:t>affect</a:t>
            </a:r>
            <a:r>
              <a:rPr lang="hu-HU" dirty="0" smtClean="0"/>
              <a:t> </a:t>
            </a:r>
            <a:r>
              <a:rPr lang="hu-HU" dirty="0" err="1" smtClean="0"/>
              <a:t>concurrent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r>
              <a:rPr lang="hu-HU" dirty="0" smtClean="0"/>
              <a:t>?</a:t>
            </a:r>
          </a:p>
          <a:p>
            <a:pPr lvl="1"/>
            <a:r>
              <a:rPr lang="hu-HU" dirty="0" err="1" smtClean="0"/>
              <a:t>Updating</a:t>
            </a:r>
            <a:r>
              <a:rPr lang="hu-HU" dirty="0" smtClean="0"/>
              <a:t> an </a:t>
            </a:r>
            <a:r>
              <a:rPr lang="hu-HU" dirty="0" err="1" smtClean="0"/>
              <a:t>existing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a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Inserting</a:t>
            </a:r>
            <a:r>
              <a:rPr lang="hu-HU" dirty="0" smtClean="0"/>
              <a:t> a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deleting</a:t>
            </a:r>
            <a:r>
              <a:rPr lang="hu-HU" dirty="0" smtClean="0"/>
              <a:t> an </a:t>
            </a:r>
            <a:r>
              <a:rPr lang="hu-HU" dirty="0" err="1" smtClean="0"/>
              <a:t>existing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3422106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Isolating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Goal</a:t>
            </a:r>
            <a:r>
              <a:rPr lang="hu-HU" dirty="0" smtClean="0"/>
              <a:t>: </a:t>
            </a:r>
            <a:r>
              <a:rPr lang="hu-HU" dirty="0" err="1" smtClean="0"/>
              <a:t>run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parallel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keep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integrity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Two</a:t>
            </a:r>
            <a:r>
              <a:rPr lang="hu-HU" dirty="0" smtClean="0"/>
              <a:t> main </a:t>
            </a:r>
            <a:r>
              <a:rPr lang="hu-HU" dirty="0" err="1" smtClean="0"/>
              <a:t>approach</a:t>
            </a:r>
            <a:endParaRPr lang="hu-HU" dirty="0"/>
          </a:p>
          <a:p>
            <a:r>
              <a:rPr lang="hu-HU" dirty="0" err="1" smtClean="0"/>
              <a:t>Locking</a:t>
            </a:r>
            <a:endParaRPr lang="hu-HU" dirty="0" smtClean="0"/>
          </a:p>
          <a:p>
            <a:pPr lvl="1"/>
            <a:r>
              <a:rPr lang="hu-HU" dirty="0" err="1"/>
              <a:t>Shared</a:t>
            </a:r>
            <a:r>
              <a:rPr lang="hu-HU" dirty="0"/>
              <a:t> </a:t>
            </a:r>
            <a:r>
              <a:rPr lang="hu-HU" dirty="0" err="1"/>
              <a:t>read</a:t>
            </a:r>
            <a:r>
              <a:rPr lang="hu-HU" dirty="0"/>
              <a:t> </a:t>
            </a:r>
            <a:r>
              <a:rPr lang="hu-HU" dirty="0" err="1"/>
              <a:t>only</a:t>
            </a:r>
            <a:r>
              <a:rPr lang="hu-HU" dirty="0"/>
              <a:t>, </a:t>
            </a:r>
            <a:r>
              <a:rPr lang="hu-HU" dirty="0" err="1"/>
              <a:t>exclusive</a:t>
            </a:r>
            <a:r>
              <a:rPr lang="hu-HU" dirty="0"/>
              <a:t> </a:t>
            </a:r>
            <a:r>
              <a:rPr lang="hu-HU" dirty="0" err="1"/>
              <a:t>write</a:t>
            </a:r>
            <a:r>
              <a:rPr lang="hu-HU" dirty="0"/>
              <a:t> etc</a:t>
            </a:r>
            <a:r>
              <a:rPr lang="hu-HU" dirty="0" smtClean="0"/>
              <a:t>.</a:t>
            </a:r>
          </a:p>
          <a:p>
            <a:pPr lvl="1"/>
            <a:r>
              <a:rPr lang="hu-HU" dirty="0" err="1" smtClean="0"/>
              <a:t>Lock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/</a:t>
            </a:r>
            <a:r>
              <a:rPr lang="hu-HU" dirty="0" err="1" smtClean="0"/>
              <a:t>ranges</a:t>
            </a:r>
            <a:r>
              <a:rPr lang="hu-HU" dirty="0" smtClean="0"/>
              <a:t>/</a:t>
            </a:r>
            <a:r>
              <a:rPr lang="hu-HU" dirty="0" err="1" smtClean="0"/>
              <a:t>pages</a:t>
            </a:r>
            <a:r>
              <a:rPr lang="hu-HU" dirty="0" smtClean="0"/>
              <a:t>/</a:t>
            </a:r>
            <a:r>
              <a:rPr lang="hu-HU" dirty="0" err="1" smtClean="0"/>
              <a:t>tables</a:t>
            </a:r>
            <a:endParaRPr lang="hu-HU" dirty="0"/>
          </a:p>
          <a:p>
            <a:endParaRPr lang="hu-HU" dirty="0"/>
          </a:p>
          <a:p>
            <a:r>
              <a:rPr lang="hu-HU" dirty="0" err="1" smtClean="0"/>
              <a:t>Versioning</a:t>
            </a:r>
            <a:endParaRPr lang="hu-HU" dirty="0" smtClean="0"/>
          </a:p>
          <a:p>
            <a:pPr lvl="1"/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updating</a:t>
            </a:r>
            <a:r>
              <a:rPr lang="hu-HU" dirty="0" smtClean="0"/>
              <a:t> a </a:t>
            </a:r>
            <a:r>
              <a:rPr lang="hu-HU" dirty="0" err="1" smtClean="0"/>
              <a:t>row</a:t>
            </a:r>
            <a:r>
              <a:rPr lang="hu-HU" dirty="0" smtClean="0"/>
              <a:t>, </a:t>
            </a:r>
            <a:r>
              <a:rPr lang="hu-HU" dirty="0" err="1" smtClean="0"/>
              <a:t>keep</a:t>
            </a:r>
            <a:r>
              <a:rPr lang="hu-HU" dirty="0" smtClean="0"/>
              <a:t> </a:t>
            </a:r>
            <a:r>
              <a:rPr lang="hu-HU" dirty="0" err="1" smtClean="0"/>
              <a:t>original</a:t>
            </a:r>
            <a:r>
              <a:rPr lang="hu-HU" dirty="0" smtClean="0"/>
              <a:t> version</a:t>
            </a:r>
          </a:p>
          <a:p>
            <a:pPr lvl="1"/>
            <a:r>
              <a:rPr lang="hu-HU" dirty="0" err="1" smtClean="0"/>
              <a:t>Create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version </a:t>
            </a:r>
            <a:r>
              <a:rPr lang="hu-HU" dirty="0" err="1" smtClean="0"/>
              <a:t>number</a:t>
            </a:r>
            <a:endParaRPr lang="hu-HU" dirty="0" smtClean="0"/>
          </a:p>
          <a:p>
            <a:pPr lvl="1"/>
            <a:r>
              <a:rPr lang="hu-HU" dirty="0" err="1" smtClean="0"/>
              <a:t>Evaluate</a:t>
            </a:r>
            <a:r>
              <a:rPr lang="hu-HU" dirty="0" smtClean="0"/>
              <a:t> version </a:t>
            </a:r>
            <a:r>
              <a:rPr lang="hu-HU" dirty="0" err="1" smtClean="0"/>
              <a:t>numbers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commiting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7209750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Phantom</a:t>
            </a:r>
            <a:r>
              <a:rPr lang="hu-HU" dirty="0" smtClean="0"/>
              <a:t> </a:t>
            </a:r>
            <a:r>
              <a:rPr lang="hu-HU" dirty="0" err="1" smtClean="0"/>
              <a:t>reads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Transactions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isolated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level</a:t>
            </a:r>
            <a:endParaRPr lang="hu-HU" dirty="0" smtClean="0"/>
          </a:p>
          <a:p>
            <a:pPr lvl="1"/>
            <a:r>
              <a:rPr lang="hu-HU" dirty="0" err="1" smtClean="0"/>
              <a:t>Faster</a:t>
            </a:r>
            <a:r>
              <a:rPr lang="hu-HU" dirty="0" smtClean="0"/>
              <a:t> </a:t>
            </a:r>
            <a:r>
              <a:rPr lang="hu-HU" dirty="0" err="1" smtClean="0"/>
              <a:t>operation</a:t>
            </a:r>
            <a:r>
              <a:rPr lang="hu-HU" dirty="0" smtClean="0"/>
              <a:t>, less </a:t>
            </a:r>
            <a:r>
              <a:rPr lang="hu-HU" dirty="0" err="1" smtClean="0"/>
              <a:t>lock</a:t>
            </a:r>
            <a:r>
              <a:rPr lang="hu-HU" dirty="0" smtClean="0"/>
              <a:t> </a:t>
            </a:r>
            <a:r>
              <a:rPr lang="hu-HU" dirty="0" err="1" smtClean="0"/>
              <a:t>collision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a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reads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endParaRPr lang="hu-HU" dirty="0" smtClean="0"/>
          </a:p>
          <a:p>
            <a:pPr lvl="1"/>
            <a:r>
              <a:rPr lang="hu-HU" dirty="0" smtClean="0"/>
              <a:t>SELECT COUNT(*) FROM </a:t>
            </a:r>
            <a:r>
              <a:rPr lang="hu-HU" dirty="0" err="1" smtClean="0"/>
              <a:t>orders</a:t>
            </a:r>
            <a:endParaRPr lang="hu-HU" dirty="0" smtClean="0"/>
          </a:p>
          <a:p>
            <a:pPr lvl="1"/>
            <a:r>
              <a:rPr lang="hu-HU" dirty="0" smtClean="0"/>
              <a:t>SELECT SUM(</a:t>
            </a:r>
            <a:r>
              <a:rPr lang="hu-HU" dirty="0" err="1" smtClean="0"/>
              <a:t>balance</a:t>
            </a:r>
            <a:r>
              <a:rPr lang="hu-HU" dirty="0" smtClean="0"/>
              <a:t>) FROM </a:t>
            </a:r>
            <a:r>
              <a:rPr lang="hu-HU" dirty="0" err="1" smtClean="0"/>
              <a:t>accounts</a:t>
            </a:r>
            <a:endParaRPr lang="hu-HU" dirty="0" smtClean="0"/>
          </a:p>
          <a:p>
            <a:pPr lvl="1"/>
            <a:r>
              <a:rPr lang="hu-HU" dirty="0" err="1" smtClean="0"/>
              <a:t>Typically</a:t>
            </a:r>
            <a:r>
              <a:rPr lang="hu-HU" dirty="0" smtClean="0"/>
              <a:t> </a:t>
            </a:r>
            <a:r>
              <a:rPr lang="hu-HU" dirty="0" err="1" smtClean="0"/>
              <a:t>aggregate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always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… </a:t>
            </a:r>
            <a:r>
              <a:rPr lang="hu-HU" dirty="0" err="1" smtClean="0"/>
              <a:t>meanwhile</a:t>
            </a:r>
            <a:r>
              <a:rPr lang="hu-HU" dirty="0" smtClean="0"/>
              <a:t>, </a:t>
            </a:r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inserts</a:t>
            </a:r>
            <a:r>
              <a:rPr lang="hu-HU" dirty="0" smtClean="0"/>
              <a:t> a </a:t>
            </a:r>
            <a:r>
              <a:rPr lang="hu-HU" dirty="0" err="1" smtClean="0"/>
              <a:t>new</a:t>
            </a:r>
            <a:r>
              <a:rPr lang="hu-HU" dirty="0" smtClean="0"/>
              <a:t> (</a:t>
            </a:r>
            <a:r>
              <a:rPr lang="hu-HU" dirty="0" err="1" smtClean="0"/>
              <a:t>deletes</a:t>
            </a:r>
            <a:r>
              <a:rPr lang="hu-HU" dirty="0" smtClean="0"/>
              <a:t> an </a:t>
            </a:r>
            <a:r>
              <a:rPr lang="hu-HU" dirty="0" err="1" smtClean="0"/>
              <a:t>existing</a:t>
            </a:r>
            <a:r>
              <a:rPr lang="hu-HU" dirty="0" smtClean="0"/>
              <a:t>)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(</a:t>
            </a:r>
            <a:r>
              <a:rPr lang="hu-HU" dirty="0" err="1" smtClean="0"/>
              <a:t>from</a:t>
            </a:r>
            <a:r>
              <a:rPr lang="hu-HU" dirty="0" smtClean="0"/>
              <a:t>)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The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executed</a:t>
            </a:r>
            <a:r>
              <a:rPr lang="hu-HU" dirty="0" smtClean="0"/>
              <a:t> </a:t>
            </a:r>
            <a:r>
              <a:rPr lang="hu-HU" dirty="0" err="1" smtClean="0"/>
              <a:t>twice</a:t>
            </a:r>
            <a:r>
              <a:rPr lang="hu-HU" dirty="0" smtClean="0"/>
              <a:t> </a:t>
            </a:r>
            <a:r>
              <a:rPr lang="hu-HU" dirty="0" err="1" smtClean="0"/>
              <a:t>won’t</a:t>
            </a:r>
            <a:r>
              <a:rPr lang="hu-HU" dirty="0" smtClean="0"/>
              <a:t> </a:t>
            </a:r>
            <a:r>
              <a:rPr lang="hu-HU" dirty="0" err="1" smtClean="0"/>
              <a:t>return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results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Row-level</a:t>
            </a:r>
            <a:r>
              <a:rPr lang="hu-HU" dirty="0" smtClean="0"/>
              <a:t> </a:t>
            </a:r>
            <a:r>
              <a:rPr lang="hu-HU" dirty="0" err="1" smtClean="0"/>
              <a:t>locking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enough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avoid</a:t>
            </a:r>
            <a:r>
              <a:rPr lang="hu-HU" dirty="0" smtClean="0"/>
              <a:t> </a:t>
            </a:r>
            <a:r>
              <a:rPr lang="hu-HU" dirty="0" err="1" smtClean="0"/>
              <a:t>phantom</a:t>
            </a:r>
            <a:r>
              <a:rPr lang="hu-HU" dirty="0" smtClean="0"/>
              <a:t> </a:t>
            </a:r>
            <a:r>
              <a:rPr lang="hu-HU" dirty="0" err="1" smtClean="0"/>
              <a:t>reads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174539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Standard </a:t>
            </a:r>
            <a:r>
              <a:rPr lang="hu-HU" dirty="0" err="1" smtClean="0"/>
              <a:t>isolation</a:t>
            </a:r>
            <a:r>
              <a:rPr lang="hu-HU" dirty="0" smtClean="0"/>
              <a:t> </a:t>
            </a:r>
            <a:r>
              <a:rPr lang="hu-HU" dirty="0" err="1" smtClean="0"/>
              <a:t>levels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/>
              <a:t>READ UNCOMMITED</a:t>
            </a:r>
          </a:p>
          <a:p>
            <a:pPr lvl="1"/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see</a:t>
            </a:r>
            <a:r>
              <a:rPr lang="hu-HU" dirty="0" smtClean="0"/>
              <a:t> </a:t>
            </a:r>
            <a:r>
              <a:rPr lang="hu-HU" dirty="0" err="1" smtClean="0"/>
              <a:t>changes</a:t>
            </a:r>
            <a:r>
              <a:rPr lang="hu-HU" dirty="0" smtClean="0"/>
              <a:t> made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concurrent</a:t>
            </a:r>
            <a:r>
              <a:rPr lang="hu-HU" dirty="0" smtClean="0"/>
              <a:t> </a:t>
            </a:r>
            <a:r>
              <a:rPr lang="hu-HU" dirty="0" err="1" smtClean="0"/>
              <a:t>uncommited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r>
              <a:rPr lang="hu-HU" dirty="0" smtClean="0"/>
              <a:t> (</a:t>
            </a:r>
            <a:r>
              <a:rPr lang="hu-HU" dirty="0" err="1"/>
              <a:t>dirty</a:t>
            </a:r>
            <a:r>
              <a:rPr lang="hu-HU" dirty="0"/>
              <a:t> </a:t>
            </a:r>
            <a:r>
              <a:rPr lang="hu-HU" dirty="0" err="1"/>
              <a:t>read</a:t>
            </a:r>
            <a:r>
              <a:rPr lang="hu-HU" dirty="0" smtClean="0"/>
              <a:t>)</a:t>
            </a:r>
            <a:endParaRPr lang="hu-HU" dirty="0"/>
          </a:p>
          <a:p>
            <a:r>
              <a:rPr lang="hu-HU" dirty="0"/>
              <a:t>READ COMMITED</a:t>
            </a:r>
          </a:p>
          <a:p>
            <a:pPr lvl="1"/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already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a SELECT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modified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concurrent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r>
              <a:rPr lang="hu-HU" dirty="0" smtClean="0"/>
              <a:t>.</a:t>
            </a:r>
          </a:p>
          <a:p>
            <a:pPr lvl="1"/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changes</a:t>
            </a:r>
            <a:r>
              <a:rPr lang="hu-HU" dirty="0" smtClean="0"/>
              <a:t> made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commited</a:t>
            </a:r>
            <a:r>
              <a:rPr lang="hu-HU" dirty="0" smtClean="0"/>
              <a:t> </a:t>
            </a:r>
            <a:r>
              <a:rPr lang="hu-HU" dirty="0" err="1" smtClean="0"/>
              <a:t>concurrent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seen</a:t>
            </a:r>
            <a:r>
              <a:rPr lang="hu-HU" dirty="0" smtClean="0"/>
              <a:t>.</a:t>
            </a:r>
          </a:p>
          <a:p>
            <a:pPr lvl="1"/>
            <a:r>
              <a:rPr lang="hu-HU" dirty="0" smtClean="0"/>
              <a:t>A SELECT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give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results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executed</a:t>
            </a:r>
            <a:r>
              <a:rPr lang="hu-HU" dirty="0" smtClean="0"/>
              <a:t> </a:t>
            </a:r>
            <a:r>
              <a:rPr lang="hu-HU" dirty="0" err="1" smtClean="0"/>
              <a:t>twice</a:t>
            </a:r>
            <a:r>
              <a:rPr lang="hu-HU" dirty="0" smtClean="0"/>
              <a:t> </a:t>
            </a:r>
            <a:r>
              <a:rPr lang="hu-HU" dirty="0" err="1" smtClean="0"/>
              <a:t>within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(</a:t>
            </a:r>
            <a:r>
              <a:rPr lang="hu-HU" dirty="0" err="1" smtClean="0"/>
              <a:t>including</a:t>
            </a:r>
            <a:r>
              <a:rPr lang="hu-HU" dirty="0" smtClean="0"/>
              <a:t> </a:t>
            </a:r>
            <a:r>
              <a:rPr lang="hu-HU" dirty="0" err="1" smtClean="0"/>
              <a:t>phantom</a:t>
            </a:r>
            <a:r>
              <a:rPr lang="hu-HU" dirty="0" smtClean="0"/>
              <a:t> </a:t>
            </a:r>
            <a:r>
              <a:rPr lang="hu-HU" dirty="0" err="1" smtClean="0"/>
              <a:t>reads</a:t>
            </a:r>
            <a:r>
              <a:rPr lang="hu-HU" dirty="0" smtClean="0"/>
              <a:t>).</a:t>
            </a:r>
            <a:endParaRPr lang="hu-HU" dirty="0"/>
          </a:p>
          <a:p>
            <a:r>
              <a:rPr lang="hu-HU" dirty="0"/>
              <a:t>REPEATABLE READ</a:t>
            </a:r>
          </a:p>
          <a:p>
            <a:pPr lvl="1"/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already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a SELECT </a:t>
            </a:r>
            <a:r>
              <a:rPr lang="hu-HU" dirty="0" err="1" smtClean="0"/>
              <a:t>cannot</a:t>
            </a:r>
            <a:r>
              <a:rPr lang="hu-HU" dirty="0" smtClean="0"/>
              <a:t> be </a:t>
            </a:r>
            <a:r>
              <a:rPr lang="hu-HU" dirty="0" err="1" smtClean="0"/>
              <a:t>modified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concurrent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r>
              <a:rPr lang="hu-HU" dirty="0" smtClean="0"/>
              <a:t>.</a:t>
            </a:r>
          </a:p>
          <a:p>
            <a:pPr lvl="1"/>
            <a:r>
              <a:rPr lang="hu-HU" dirty="0" smtClean="0"/>
              <a:t>A SELECT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run</a:t>
            </a:r>
            <a:r>
              <a:rPr lang="hu-HU" dirty="0" smtClean="0"/>
              <a:t> </a:t>
            </a:r>
            <a:r>
              <a:rPr lang="hu-HU" dirty="0" err="1" smtClean="0"/>
              <a:t>twice</a:t>
            </a:r>
            <a:r>
              <a:rPr lang="hu-HU" dirty="0" smtClean="0"/>
              <a:t> </a:t>
            </a:r>
            <a:r>
              <a:rPr lang="hu-HU" dirty="0" err="1" smtClean="0"/>
              <a:t>within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must </a:t>
            </a:r>
            <a:r>
              <a:rPr lang="hu-HU" dirty="0" err="1" smtClean="0"/>
              <a:t>give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results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phantom</a:t>
            </a:r>
            <a:r>
              <a:rPr lang="hu-HU" dirty="0" smtClean="0"/>
              <a:t> </a:t>
            </a:r>
            <a:r>
              <a:rPr lang="hu-HU" dirty="0" err="1" smtClean="0"/>
              <a:t>reads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.</a:t>
            </a:r>
            <a:endParaRPr lang="hu-HU" dirty="0"/>
          </a:p>
          <a:p>
            <a:r>
              <a:rPr lang="hu-HU" dirty="0" smtClean="0"/>
              <a:t>SERIALIZABLE</a:t>
            </a:r>
          </a:p>
          <a:p>
            <a:pPr lvl="1"/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r>
              <a:rPr lang="hu-HU" dirty="0" smtClean="0"/>
              <a:t> </a:t>
            </a:r>
            <a:r>
              <a:rPr lang="hu-HU" dirty="0" err="1" smtClean="0"/>
              <a:t>execute</a:t>
            </a:r>
            <a:r>
              <a:rPr lang="hu-HU" dirty="0" smtClean="0"/>
              <a:t> </a:t>
            </a:r>
            <a:r>
              <a:rPr lang="hu-HU" dirty="0" err="1" smtClean="0"/>
              <a:t>concurrently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final</a:t>
            </a:r>
            <a:r>
              <a:rPr lang="hu-HU" dirty="0" smtClean="0"/>
              <a:t> </a:t>
            </a:r>
            <a:r>
              <a:rPr lang="hu-HU" dirty="0" err="1" smtClean="0"/>
              <a:t>results</a:t>
            </a:r>
            <a:r>
              <a:rPr lang="hu-HU" dirty="0" smtClean="0"/>
              <a:t> is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they</a:t>
            </a:r>
            <a:r>
              <a:rPr lang="hu-HU" dirty="0" smtClean="0"/>
              <a:t> </a:t>
            </a:r>
            <a:r>
              <a:rPr lang="hu-HU" dirty="0" err="1" smtClean="0"/>
              <a:t>were</a:t>
            </a:r>
            <a:r>
              <a:rPr lang="hu-HU" dirty="0" smtClean="0"/>
              <a:t> </a:t>
            </a:r>
            <a:r>
              <a:rPr lang="hu-HU" dirty="0" err="1" smtClean="0"/>
              <a:t>executed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.</a:t>
            </a:r>
          </a:p>
          <a:p>
            <a:pPr lvl="1"/>
            <a:r>
              <a:rPr lang="hu-HU" dirty="0" err="1" smtClean="0"/>
              <a:t>Basically</a:t>
            </a:r>
            <a:r>
              <a:rPr lang="hu-HU" dirty="0" smtClean="0"/>
              <a:t> </a:t>
            </a:r>
            <a:r>
              <a:rPr lang="hu-HU" dirty="0" err="1" smtClean="0"/>
              <a:t>repeatable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phantom</a:t>
            </a:r>
            <a:r>
              <a:rPr lang="hu-HU" dirty="0" smtClean="0"/>
              <a:t> </a:t>
            </a:r>
            <a:r>
              <a:rPr lang="hu-HU" dirty="0" err="1" smtClean="0"/>
              <a:t>reads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.</a:t>
            </a:r>
            <a:endParaRPr lang="hu-HU" dirty="0"/>
          </a:p>
          <a:p>
            <a:r>
              <a:rPr lang="hu-HU" dirty="0"/>
              <a:t>SNAPSHOT</a:t>
            </a:r>
          </a:p>
          <a:p>
            <a:pPr lvl="1"/>
            <a:r>
              <a:rPr lang="hu-HU" dirty="0" err="1" smtClean="0"/>
              <a:t>Uses</a:t>
            </a:r>
            <a:r>
              <a:rPr lang="hu-HU" dirty="0" smtClean="0"/>
              <a:t> </a:t>
            </a:r>
            <a:r>
              <a:rPr lang="hu-HU" dirty="0" err="1" smtClean="0"/>
              <a:t>versions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of </a:t>
            </a:r>
            <a:r>
              <a:rPr lang="hu-HU" dirty="0" err="1" smtClean="0"/>
              <a:t>locking</a:t>
            </a:r>
            <a:endParaRPr lang="hu-HU" dirty="0" smtClean="0"/>
          </a:p>
          <a:p>
            <a:pPr lvl="1"/>
            <a:r>
              <a:rPr lang="hu-HU" dirty="0" err="1" smtClean="0"/>
              <a:t>Better</a:t>
            </a:r>
            <a:r>
              <a:rPr lang="hu-HU" dirty="0" smtClean="0"/>
              <a:t> </a:t>
            </a:r>
            <a:r>
              <a:rPr lang="hu-HU" dirty="0" err="1" smtClean="0"/>
              <a:t>concurrent</a:t>
            </a:r>
            <a:r>
              <a:rPr lang="hu-HU" dirty="0" smtClean="0"/>
              <a:t> performance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7377827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Comparison</a:t>
            </a:r>
            <a:r>
              <a:rPr lang="hu-HU" dirty="0" smtClean="0"/>
              <a:t> of </a:t>
            </a:r>
            <a:r>
              <a:rPr lang="hu-HU" dirty="0" err="1" smtClean="0"/>
              <a:t>isolation</a:t>
            </a:r>
            <a:r>
              <a:rPr lang="hu-HU" dirty="0" smtClean="0"/>
              <a:t> </a:t>
            </a:r>
            <a:r>
              <a:rPr lang="hu-HU" dirty="0" err="1" smtClean="0"/>
              <a:t>levels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332575"/>
              </p:ext>
            </p:extLst>
          </p:nvPr>
        </p:nvGraphicFramePr>
        <p:xfrm>
          <a:off x="457200" y="2411008"/>
          <a:ext cx="8229600" cy="263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685800">
                <a:tc>
                  <a:txBody>
                    <a:bodyPr/>
                    <a:lstStyle/>
                    <a:p>
                      <a:endParaRPr lang="hu-HU" sz="1500" dirty="0"/>
                    </a:p>
                  </a:txBody>
                  <a:tcPr marT="34291" marB="3429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b="0" dirty="0" err="1" smtClean="0"/>
                        <a:t>Dirty</a:t>
                      </a:r>
                      <a:r>
                        <a:rPr lang="hu-HU" sz="1500" b="0" baseline="0" dirty="0" smtClean="0"/>
                        <a:t> </a:t>
                      </a:r>
                      <a:r>
                        <a:rPr lang="hu-HU" sz="1500" b="0" baseline="0" dirty="0" err="1" smtClean="0"/>
                        <a:t>read</a:t>
                      </a:r>
                      <a:r>
                        <a:rPr lang="hu-HU" sz="1500" b="0" baseline="0" dirty="0" smtClean="0"/>
                        <a:t> </a:t>
                      </a:r>
                      <a:r>
                        <a:rPr lang="hu-HU" sz="1500" b="0" baseline="0" dirty="0" err="1" smtClean="0"/>
                        <a:t>possible</a:t>
                      </a:r>
                      <a:endParaRPr lang="hu-HU" sz="1500" b="0" dirty="0"/>
                    </a:p>
                  </a:txBody>
                  <a:tcPr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b="0" dirty="0" err="1" smtClean="0"/>
                        <a:t>Same</a:t>
                      </a:r>
                      <a:r>
                        <a:rPr lang="hu-HU" sz="1500" b="0" baseline="0" dirty="0" smtClean="0"/>
                        <a:t> </a:t>
                      </a:r>
                      <a:r>
                        <a:rPr lang="hu-HU" sz="1500" b="0" baseline="0" dirty="0" err="1" smtClean="0"/>
                        <a:t>select</a:t>
                      </a:r>
                      <a:r>
                        <a:rPr lang="hu-HU" sz="1500" b="0" baseline="0" dirty="0" smtClean="0"/>
                        <a:t> </a:t>
                      </a:r>
                      <a:r>
                        <a:rPr lang="hu-HU" sz="1500" b="0" baseline="0" dirty="0" err="1" smtClean="0"/>
                        <a:t>might</a:t>
                      </a:r>
                      <a:r>
                        <a:rPr lang="hu-HU" sz="1500" b="0" baseline="0" dirty="0" smtClean="0"/>
                        <a:t> </a:t>
                      </a:r>
                      <a:r>
                        <a:rPr lang="hu-HU" sz="1500" b="0" baseline="0" dirty="0" err="1" smtClean="0"/>
                        <a:t>give</a:t>
                      </a:r>
                      <a:r>
                        <a:rPr lang="hu-HU" sz="1500" b="0" baseline="0" dirty="0" smtClean="0"/>
                        <a:t> </a:t>
                      </a:r>
                      <a:r>
                        <a:rPr lang="hu-HU" sz="1500" b="0" baseline="0" dirty="0" err="1" smtClean="0"/>
                        <a:t>different</a:t>
                      </a:r>
                      <a:r>
                        <a:rPr lang="hu-HU" sz="1500" b="0" baseline="0" dirty="0" smtClean="0"/>
                        <a:t> </a:t>
                      </a:r>
                      <a:r>
                        <a:rPr lang="hu-HU" sz="1500" b="0" baseline="0" dirty="0" err="1" smtClean="0"/>
                        <a:t>results</a:t>
                      </a:r>
                      <a:endParaRPr lang="hu-HU" sz="1500" b="0" dirty="0"/>
                    </a:p>
                  </a:txBody>
                  <a:tcPr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b="0" dirty="0" err="1" smtClean="0"/>
                        <a:t>Phantom</a:t>
                      </a:r>
                      <a:r>
                        <a:rPr lang="hu-HU" sz="1500" b="0" dirty="0" smtClean="0"/>
                        <a:t> </a:t>
                      </a:r>
                      <a:r>
                        <a:rPr lang="hu-HU" sz="1500" b="0" dirty="0" err="1" smtClean="0"/>
                        <a:t>reads</a:t>
                      </a:r>
                      <a:r>
                        <a:rPr lang="hu-HU" sz="1500" b="0" dirty="0" smtClean="0"/>
                        <a:t> </a:t>
                      </a:r>
                      <a:r>
                        <a:rPr lang="hu-HU" sz="1500" b="0" dirty="0" err="1" smtClean="0"/>
                        <a:t>are</a:t>
                      </a:r>
                      <a:r>
                        <a:rPr lang="hu-HU" sz="1500" b="0" dirty="0" smtClean="0"/>
                        <a:t> </a:t>
                      </a:r>
                      <a:r>
                        <a:rPr lang="hu-HU" sz="1500" b="0" dirty="0" err="1" smtClean="0"/>
                        <a:t>possible</a:t>
                      </a:r>
                      <a:endParaRPr lang="hu-HU" sz="1500" b="0" dirty="0"/>
                    </a:p>
                  </a:txBody>
                  <a:tcPr marT="34291" marB="34291" anchor="ctr"/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hu-HU" sz="1500" b="1" dirty="0" smtClean="0">
                          <a:solidFill>
                            <a:schemeClr val="bg1"/>
                          </a:solidFill>
                        </a:rPr>
                        <a:t>READ UNCOMMITED</a:t>
                      </a:r>
                      <a:endParaRPr lang="hu-HU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 smtClean="0"/>
                        <a:t>X</a:t>
                      </a:r>
                      <a:endParaRPr lang="hu-HU" sz="1500" dirty="0"/>
                    </a:p>
                  </a:txBody>
                  <a:tcPr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 smtClean="0"/>
                        <a:t>X</a:t>
                      </a:r>
                      <a:endParaRPr lang="hu-HU" sz="1500" dirty="0"/>
                    </a:p>
                  </a:txBody>
                  <a:tcPr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 smtClean="0"/>
                        <a:t>X</a:t>
                      </a:r>
                      <a:endParaRPr lang="hu-HU" sz="1500" dirty="0"/>
                    </a:p>
                  </a:txBody>
                  <a:tcPr marT="34291" marB="34291" anchor="ctr"/>
                </a:tc>
              </a:tr>
              <a:tr h="480600">
                <a:tc>
                  <a:txBody>
                    <a:bodyPr/>
                    <a:lstStyle/>
                    <a:p>
                      <a:r>
                        <a:rPr lang="hu-HU" sz="1500" b="1" dirty="0" smtClean="0">
                          <a:solidFill>
                            <a:schemeClr val="bg1"/>
                          </a:solidFill>
                        </a:rPr>
                        <a:t>READ COMMITED</a:t>
                      </a:r>
                      <a:endParaRPr lang="hu-HU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u-HU" sz="1500" dirty="0"/>
                    </a:p>
                  </a:txBody>
                  <a:tcPr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 smtClean="0"/>
                        <a:t>X</a:t>
                      </a:r>
                      <a:endParaRPr lang="hu-HU" sz="1500" dirty="0"/>
                    </a:p>
                  </a:txBody>
                  <a:tcPr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 smtClean="0"/>
                        <a:t>X</a:t>
                      </a:r>
                      <a:endParaRPr lang="hu-HU" sz="1500" dirty="0"/>
                    </a:p>
                  </a:txBody>
                  <a:tcPr marT="34291" marB="34291" anchor="ctr"/>
                </a:tc>
              </a:tr>
              <a:tr h="495300">
                <a:tc>
                  <a:txBody>
                    <a:bodyPr/>
                    <a:lstStyle/>
                    <a:p>
                      <a:r>
                        <a:rPr lang="hu-HU" sz="1500" b="1" dirty="0" smtClean="0">
                          <a:solidFill>
                            <a:schemeClr val="bg1"/>
                          </a:solidFill>
                        </a:rPr>
                        <a:t>REPEATABLE READ</a:t>
                      </a:r>
                      <a:endParaRPr lang="hu-HU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u-HU" sz="1500" dirty="0"/>
                    </a:p>
                  </a:txBody>
                  <a:tcPr marT="34291" marB="34291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500" dirty="0"/>
                    </a:p>
                  </a:txBody>
                  <a:tcPr marT="34291" marB="3429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500" dirty="0" smtClean="0"/>
                        <a:t>X</a:t>
                      </a:r>
                      <a:endParaRPr lang="hu-HU" sz="1500" dirty="0"/>
                    </a:p>
                  </a:txBody>
                  <a:tcPr marT="34291" marB="34291" anchor="ctr"/>
                </a:tc>
              </a:tr>
              <a:tr h="480600">
                <a:tc>
                  <a:txBody>
                    <a:bodyPr/>
                    <a:lstStyle/>
                    <a:p>
                      <a:r>
                        <a:rPr lang="hu-HU" sz="1500" b="1" dirty="0" smtClean="0">
                          <a:solidFill>
                            <a:schemeClr val="bg1"/>
                          </a:solidFill>
                        </a:rPr>
                        <a:t>SERIALIZABLE</a:t>
                      </a:r>
                      <a:endParaRPr lang="hu-HU" sz="1500" b="1" dirty="0">
                        <a:solidFill>
                          <a:schemeClr val="bg1"/>
                        </a:solidFill>
                      </a:endParaRPr>
                    </a:p>
                  </a:txBody>
                  <a:tcPr marT="34291" marB="34291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hu-HU" sz="1500" dirty="0"/>
                    </a:p>
                  </a:txBody>
                  <a:tcPr marT="34291" marB="34291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500" dirty="0"/>
                    </a:p>
                  </a:txBody>
                  <a:tcPr marT="34291" marB="34291" anchor="ctr"/>
                </a:tc>
                <a:tc>
                  <a:txBody>
                    <a:bodyPr/>
                    <a:lstStyle/>
                    <a:p>
                      <a:pPr algn="ctr"/>
                      <a:endParaRPr lang="hu-HU" sz="1500" dirty="0"/>
                    </a:p>
                  </a:txBody>
                  <a:tcPr marT="34291" marB="34291" anchor="ctr"/>
                </a:tc>
              </a:tr>
            </a:tbl>
          </a:graphicData>
        </a:graphic>
      </p:graphicFrame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1B-3F2F-4DA3-9330-2464E836B9EA}" type="slidenum">
              <a:rPr lang="hu-HU" smtClean="0"/>
              <a:pPr/>
              <a:t>185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59657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Locking</a:t>
            </a:r>
            <a:r>
              <a:rPr lang="hu-HU" dirty="0"/>
              <a:t> </a:t>
            </a:r>
            <a:r>
              <a:rPr lang="hu-HU" dirty="0" smtClean="0"/>
              <a:t>and </a:t>
            </a:r>
            <a:r>
              <a:rPr lang="hu-HU" dirty="0" err="1" smtClean="0"/>
              <a:t>lock</a:t>
            </a:r>
            <a:r>
              <a:rPr lang="hu-HU" dirty="0" smtClean="0"/>
              <a:t> </a:t>
            </a:r>
            <a:r>
              <a:rPr lang="hu-HU" dirty="0" err="1" smtClean="0"/>
              <a:t>escalation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Row-level</a:t>
            </a:r>
            <a:r>
              <a:rPr lang="hu-HU" dirty="0" smtClean="0"/>
              <a:t> </a:t>
            </a:r>
            <a:r>
              <a:rPr lang="hu-HU" dirty="0" err="1" smtClean="0"/>
              <a:t>locks</a:t>
            </a:r>
            <a:endParaRPr lang="hu-HU" dirty="0" smtClean="0"/>
          </a:p>
          <a:p>
            <a:pPr lvl="1"/>
            <a:r>
              <a:rPr lang="hu-HU" dirty="0" smtClean="0"/>
              <a:t>SELECT </a:t>
            </a:r>
            <a:r>
              <a:rPr lang="hu-HU" dirty="0" err="1" smtClean="0"/>
              <a:t>column</a:t>
            </a:r>
            <a:r>
              <a:rPr lang="hu-HU" dirty="0" smtClean="0"/>
              <a:t> FROM </a:t>
            </a:r>
            <a:r>
              <a:rPr lang="hu-HU" dirty="0" err="1" smtClean="0"/>
              <a:t>table</a:t>
            </a:r>
            <a:r>
              <a:rPr lang="hu-HU" dirty="0" smtClean="0"/>
              <a:t> WHERE ID = 12</a:t>
            </a:r>
          </a:p>
          <a:p>
            <a:r>
              <a:rPr lang="hu-HU" dirty="0" err="1" smtClean="0"/>
              <a:t>Page-level</a:t>
            </a:r>
            <a:r>
              <a:rPr lang="hu-HU" dirty="0" smtClean="0"/>
              <a:t> </a:t>
            </a:r>
            <a:r>
              <a:rPr lang="hu-HU" dirty="0" err="1" smtClean="0"/>
              <a:t>locks</a:t>
            </a:r>
            <a:endParaRPr lang="hu-HU" dirty="0" smtClean="0"/>
          </a:p>
          <a:p>
            <a:pPr lvl="1"/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/>
              <a:t>i</a:t>
            </a:r>
            <a:r>
              <a:rPr lang="hu-HU" dirty="0" err="1" smtClean="0"/>
              <a:t>nsert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an </a:t>
            </a:r>
            <a:r>
              <a:rPr lang="hu-HU" dirty="0" err="1" smtClean="0"/>
              <a:t>existing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r>
              <a:rPr lang="hu-HU" dirty="0" err="1" smtClean="0"/>
              <a:t>Range</a:t>
            </a:r>
            <a:r>
              <a:rPr lang="hu-HU" dirty="0" smtClean="0"/>
              <a:t> </a:t>
            </a:r>
            <a:r>
              <a:rPr lang="hu-HU" dirty="0" err="1" smtClean="0"/>
              <a:t>locks</a:t>
            </a:r>
            <a:endParaRPr lang="hu-HU" dirty="0" smtClean="0"/>
          </a:p>
          <a:p>
            <a:pPr lvl="1"/>
            <a:r>
              <a:rPr lang="hu-HU" dirty="0" smtClean="0"/>
              <a:t>SELECT </a:t>
            </a:r>
            <a:r>
              <a:rPr lang="hu-HU" dirty="0" err="1" smtClean="0"/>
              <a:t>column</a:t>
            </a:r>
            <a:r>
              <a:rPr lang="hu-HU" dirty="0" smtClean="0"/>
              <a:t> FROM </a:t>
            </a:r>
            <a:r>
              <a:rPr lang="hu-HU" dirty="0" err="1" smtClean="0"/>
              <a:t>table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smtClean="0"/>
              <a:t>WHERE </a:t>
            </a:r>
            <a:r>
              <a:rPr lang="hu-HU" dirty="0" err="1" smtClean="0"/>
              <a:t>date</a:t>
            </a:r>
            <a:r>
              <a:rPr lang="hu-HU" dirty="0" smtClean="0"/>
              <a:t> BETWEEN </a:t>
            </a:r>
            <a:r>
              <a:rPr lang="hu-HU" dirty="0" err="1" smtClean="0"/>
              <a:t>earlier</a:t>
            </a:r>
            <a:r>
              <a:rPr lang="hu-HU" dirty="0" smtClean="0"/>
              <a:t> AND </a:t>
            </a:r>
            <a:r>
              <a:rPr lang="hu-HU" dirty="0" err="1" smtClean="0"/>
              <a:t>now</a:t>
            </a:r>
            <a:endParaRPr lang="hu-HU" dirty="0" smtClean="0"/>
          </a:p>
          <a:p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lock</a:t>
            </a:r>
            <a:endParaRPr lang="hu-HU" dirty="0" smtClean="0"/>
          </a:p>
          <a:p>
            <a:pPr lvl="1"/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exclusive</a:t>
            </a:r>
            <a:r>
              <a:rPr lang="hu-HU" dirty="0" smtClean="0"/>
              <a:t> </a:t>
            </a:r>
            <a:r>
              <a:rPr lang="hu-HU" dirty="0" err="1" smtClean="0"/>
              <a:t>lock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entire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smtClean="0"/>
              <a:t>SELECT * FROM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Multi-row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would</a:t>
            </a:r>
            <a:r>
              <a:rPr lang="hu-HU" dirty="0" smtClean="0"/>
              <a:t> </a:t>
            </a:r>
            <a:r>
              <a:rPr lang="hu-HU" dirty="0" err="1" smtClean="0"/>
              <a:t>often</a:t>
            </a:r>
            <a:r>
              <a:rPr lang="hu-HU" dirty="0" smtClean="0"/>
              <a:t> </a:t>
            </a:r>
            <a:r>
              <a:rPr lang="hu-HU" dirty="0" err="1" smtClean="0"/>
              <a:t>issue</a:t>
            </a:r>
            <a:r>
              <a:rPr lang="hu-HU" dirty="0" smtClean="0"/>
              <a:t> </a:t>
            </a:r>
            <a:r>
              <a:rPr lang="hu-HU" dirty="0" err="1" smtClean="0"/>
              <a:t>thousands</a:t>
            </a:r>
            <a:r>
              <a:rPr lang="hu-HU" dirty="0" smtClean="0"/>
              <a:t> of </a:t>
            </a:r>
            <a:r>
              <a:rPr lang="hu-HU" dirty="0" err="1" smtClean="0"/>
              <a:t>locks</a:t>
            </a:r>
            <a:endParaRPr lang="hu-HU" dirty="0" smtClean="0"/>
          </a:p>
          <a:p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avoid</a:t>
            </a:r>
            <a:r>
              <a:rPr lang="hu-HU" dirty="0" smtClean="0"/>
              <a:t> </a:t>
            </a:r>
            <a:r>
              <a:rPr lang="hu-HU" dirty="0" err="1" smtClean="0"/>
              <a:t>too</a:t>
            </a:r>
            <a:r>
              <a:rPr lang="hu-HU" dirty="0" smtClean="0"/>
              <a:t> </a:t>
            </a:r>
            <a:r>
              <a:rPr lang="hu-HU" dirty="0" err="1" smtClean="0"/>
              <a:t>fine</a:t>
            </a:r>
            <a:r>
              <a:rPr lang="hu-HU" dirty="0" smtClean="0"/>
              <a:t> </a:t>
            </a:r>
            <a:r>
              <a:rPr lang="hu-HU" dirty="0" err="1" smtClean="0"/>
              <a:t>granularity</a:t>
            </a:r>
            <a:r>
              <a:rPr lang="hu-HU" dirty="0" smtClean="0"/>
              <a:t>, server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escalate</a:t>
            </a:r>
            <a:r>
              <a:rPr lang="hu-HU" dirty="0" smtClean="0"/>
              <a:t> </a:t>
            </a:r>
            <a:r>
              <a:rPr lang="hu-HU" dirty="0" err="1" smtClean="0"/>
              <a:t>locks</a:t>
            </a:r>
            <a:endParaRPr lang="hu-HU" dirty="0" smtClean="0"/>
          </a:p>
          <a:p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locks</a:t>
            </a:r>
            <a:r>
              <a:rPr lang="hu-HU" dirty="0" smtClean="0"/>
              <a:t> -&gt; </a:t>
            </a:r>
            <a:r>
              <a:rPr lang="hu-HU" dirty="0" err="1" smtClean="0"/>
              <a:t>range</a:t>
            </a:r>
            <a:r>
              <a:rPr lang="hu-HU" dirty="0" smtClean="0"/>
              <a:t> </a:t>
            </a:r>
            <a:r>
              <a:rPr lang="hu-HU" dirty="0" err="1" smtClean="0"/>
              <a:t>lock</a:t>
            </a:r>
            <a:r>
              <a:rPr lang="hu-HU" dirty="0" smtClean="0"/>
              <a:t> -&gt;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lock</a:t>
            </a:r>
            <a:r>
              <a:rPr lang="hu-HU" dirty="0" smtClean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236952118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Dead</a:t>
            </a:r>
            <a:r>
              <a:rPr lang="hu-HU" dirty="0" smtClean="0"/>
              <a:t> </a:t>
            </a:r>
            <a:r>
              <a:rPr lang="hu-HU" dirty="0" err="1" smtClean="0"/>
              <a:t>lock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Transaction</a:t>
            </a:r>
            <a:r>
              <a:rPr lang="hu-HU" dirty="0" smtClean="0"/>
              <a:t> A and B </a:t>
            </a:r>
            <a:r>
              <a:rPr lang="hu-HU" dirty="0" err="1" smtClean="0"/>
              <a:t>want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update </a:t>
            </a:r>
            <a:r>
              <a:rPr lang="hu-HU" dirty="0" err="1" smtClean="0"/>
              <a:t>rows</a:t>
            </a:r>
            <a:r>
              <a:rPr lang="hu-HU" dirty="0" smtClean="0"/>
              <a:t> R1 and R2</a:t>
            </a:r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tries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lock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r>
              <a:rPr lang="hu-HU" dirty="0" smtClean="0"/>
              <a:t> R1, R2</a:t>
            </a:r>
          </a:p>
          <a:p>
            <a:pPr lvl="1"/>
            <a:r>
              <a:rPr lang="hu-HU" dirty="0" smtClean="0"/>
              <a:t>B </a:t>
            </a:r>
            <a:r>
              <a:rPr lang="hu-HU" dirty="0" err="1" smtClean="0"/>
              <a:t>tries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lock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r>
              <a:rPr lang="hu-HU" dirty="0" smtClean="0"/>
              <a:t> R2, R1</a:t>
            </a:r>
          </a:p>
          <a:p>
            <a:pPr lvl="1"/>
            <a:r>
              <a:rPr lang="hu-HU" dirty="0" err="1" smtClean="0"/>
              <a:t>They</a:t>
            </a:r>
            <a:r>
              <a:rPr lang="hu-HU" dirty="0" smtClean="0"/>
              <a:t> </a:t>
            </a:r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wait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indefinitely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Resolution</a:t>
            </a:r>
            <a:r>
              <a:rPr lang="hu-HU" dirty="0" smtClean="0"/>
              <a:t>: </a:t>
            </a:r>
            <a:r>
              <a:rPr lang="hu-HU" dirty="0" err="1" smtClean="0"/>
              <a:t>try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lock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endParaRPr lang="hu-HU" dirty="0" smtClean="0"/>
          </a:p>
          <a:p>
            <a:pPr lvl="1"/>
            <a:r>
              <a:rPr lang="hu-HU" dirty="0" smtClean="0"/>
              <a:t>Servers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automatically</a:t>
            </a:r>
            <a:endParaRPr lang="hu-HU" dirty="0" smtClean="0"/>
          </a:p>
          <a:p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dead</a:t>
            </a:r>
            <a:r>
              <a:rPr lang="hu-HU" dirty="0" smtClean="0"/>
              <a:t> </a:t>
            </a:r>
            <a:r>
              <a:rPr lang="hu-HU" dirty="0" err="1" smtClean="0"/>
              <a:t>lock</a:t>
            </a:r>
            <a:r>
              <a:rPr lang="hu-HU" dirty="0" smtClean="0"/>
              <a:t> </a:t>
            </a:r>
            <a:r>
              <a:rPr lang="hu-HU" dirty="0" err="1" smtClean="0"/>
              <a:t>cannot</a:t>
            </a:r>
            <a:r>
              <a:rPr lang="hu-HU" dirty="0" smtClean="0"/>
              <a:t> be </a:t>
            </a:r>
            <a:r>
              <a:rPr lang="hu-HU" dirty="0" err="1" smtClean="0"/>
              <a:t>resolved</a:t>
            </a:r>
            <a:r>
              <a:rPr lang="hu-HU" dirty="0" smtClean="0"/>
              <a:t> </a:t>
            </a:r>
            <a:r>
              <a:rPr lang="hu-HU" dirty="0" err="1" smtClean="0"/>
              <a:t>automatically</a:t>
            </a:r>
            <a:endParaRPr lang="hu-HU" dirty="0" smtClean="0"/>
          </a:p>
          <a:p>
            <a:pPr lvl="1"/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is </a:t>
            </a:r>
            <a:r>
              <a:rPr lang="hu-HU" dirty="0" err="1" smtClean="0"/>
              <a:t>aborted</a:t>
            </a:r>
            <a:r>
              <a:rPr lang="hu-HU" dirty="0" smtClean="0"/>
              <a:t> and </a:t>
            </a:r>
            <a:r>
              <a:rPr lang="hu-HU" dirty="0" err="1" smtClean="0"/>
              <a:t>rolled</a:t>
            </a:r>
            <a:r>
              <a:rPr lang="hu-HU" dirty="0" smtClean="0"/>
              <a:t> back</a:t>
            </a:r>
          </a:p>
          <a:p>
            <a:pPr lvl="1"/>
            <a:r>
              <a:rPr lang="hu-HU" dirty="0" err="1" smtClean="0"/>
              <a:t>Client</a:t>
            </a:r>
            <a:r>
              <a:rPr lang="hu-HU" dirty="0" smtClean="0"/>
              <a:t> </a:t>
            </a:r>
            <a:r>
              <a:rPr lang="hu-HU" dirty="0" err="1" smtClean="0"/>
              <a:t>gets</a:t>
            </a:r>
            <a:r>
              <a:rPr lang="hu-HU" dirty="0" smtClean="0"/>
              <a:t> </a:t>
            </a:r>
            <a:r>
              <a:rPr lang="hu-HU" dirty="0" err="1" smtClean="0"/>
              <a:t>error</a:t>
            </a:r>
            <a:r>
              <a:rPr lang="hu-HU" dirty="0" smtClean="0"/>
              <a:t> </a:t>
            </a:r>
            <a:r>
              <a:rPr lang="hu-HU" dirty="0" err="1" smtClean="0"/>
              <a:t>message</a:t>
            </a:r>
            <a:r>
              <a:rPr lang="hu-HU" dirty="0" smtClean="0"/>
              <a:t>: </a:t>
            </a:r>
            <a:r>
              <a:rPr lang="hu-HU" dirty="0" err="1" smtClean="0"/>
              <a:t>dead</a:t>
            </a:r>
            <a:r>
              <a:rPr lang="hu-HU" dirty="0" smtClean="0"/>
              <a:t> </a:t>
            </a:r>
            <a:r>
              <a:rPr lang="hu-HU" dirty="0" err="1" smtClean="0"/>
              <a:t>lock</a:t>
            </a:r>
            <a:r>
              <a:rPr lang="hu-HU" dirty="0" smtClean="0"/>
              <a:t> </a:t>
            </a:r>
            <a:r>
              <a:rPr lang="hu-HU" dirty="0" err="1" smtClean="0"/>
              <a:t>victim</a:t>
            </a:r>
            <a:endParaRPr lang="hu-HU" dirty="0" smtClean="0"/>
          </a:p>
          <a:p>
            <a:pPr lvl="1"/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repeat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7370176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Unsuccessful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Explicit ROLLBACK </a:t>
            </a:r>
            <a:r>
              <a:rPr lang="hu-HU" dirty="0" err="1" smtClean="0"/>
              <a:t>statement</a:t>
            </a:r>
            <a:r>
              <a:rPr lang="hu-HU" dirty="0" smtClean="0"/>
              <a:t> </a:t>
            </a:r>
            <a:r>
              <a:rPr lang="hu-HU" dirty="0" err="1" smtClean="0"/>
              <a:t>called</a:t>
            </a:r>
            <a:endParaRPr lang="hu-HU" dirty="0" smtClean="0"/>
          </a:p>
          <a:p>
            <a:r>
              <a:rPr lang="hu-HU" dirty="0" err="1" smtClean="0"/>
              <a:t>Abort</a:t>
            </a:r>
            <a:r>
              <a:rPr lang="hu-HU" dirty="0" smtClean="0"/>
              <a:t> </a:t>
            </a:r>
            <a:r>
              <a:rPr lang="hu-HU" dirty="0" err="1" smtClean="0"/>
              <a:t>due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lock</a:t>
            </a:r>
            <a:r>
              <a:rPr lang="hu-HU" dirty="0" smtClean="0"/>
              <a:t> </a:t>
            </a:r>
            <a:r>
              <a:rPr lang="hu-HU" dirty="0" err="1" smtClean="0"/>
              <a:t>time-out</a:t>
            </a:r>
            <a:endParaRPr lang="hu-HU" dirty="0"/>
          </a:p>
          <a:p>
            <a:r>
              <a:rPr lang="hu-HU" dirty="0" err="1" smtClean="0"/>
              <a:t>Dead-lock</a:t>
            </a:r>
            <a:r>
              <a:rPr lang="hu-HU" dirty="0" smtClean="0"/>
              <a:t> </a:t>
            </a:r>
            <a:r>
              <a:rPr lang="hu-HU" dirty="0" err="1" smtClean="0"/>
              <a:t>victim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Network </a:t>
            </a:r>
            <a:r>
              <a:rPr lang="hu-HU" dirty="0" err="1" smtClean="0"/>
              <a:t>error</a:t>
            </a:r>
            <a:endParaRPr lang="hu-HU" dirty="0" smtClean="0"/>
          </a:p>
          <a:p>
            <a:r>
              <a:rPr lang="hu-HU" dirty="0" smtClean="0"/>
              <a:t>Hardware </a:t>
            </a:r>
            <a:r>
              <a:rPr lang="hu-HU" dirty="0" err="1" smtClean="0"/>
              <a:t>error</a:t>
            </a:r>
            <a:endParaRPr lang="hu-HU" dirty="0" smtClean="0"/>
          </a:p>
          <a:p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error</a:t>
            </a:r>
            <a:r>
              <a:rPr lang="hu-HU" dirty="0" smtClean="0"/>
              <a:t> (</a:t>
            </a:r>
            <a:r>
              <a:rPr lang="hu-HU" dirty="0" err="1" smtClean="0"/>
              <a:t>e.g</a:t>
            </a:r>
            <a:r>
              <a:rPr lang="hu-HU" dirty="0" smtClean="0"/>
              <a:t>. no more </a:t>
            </a:r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log)</a:t>
            </a:r>
          </a:p>
          <a:p>
            <a:r>
              <a:rPr lang="hu-HU" dirty="0" err="1" smtClean="0"/>
              <a:t>Application</a:t>
            </a:r>
            <a:r>
              <a:rPr lang="hu-HU" dirty="0" smtClean="0"/>
              <a:t> </a:t>
            </a:r>
            <a:r>
              <a:rPr lang="hu-HU" dirty="0" err="1" smtClean="0"/>
              <a:t>error</a:t>
            </a:r>
            <a:r>
              <a:rPr lang="hu-HU" dirty="0" smtClean="0"/>
              <a:t> (</a:t>
            </a:r>
            <a:r>
              <a:rPr lang="hu-HU" dirty="0" err="1" smtClean="0"/>
              <a:t>bug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code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628878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16. Backup and </a:t>
            </a:r>
            <a:r>
              <a:rPr lang="hu-HU" dirty="0" err="1" smtClean="0"/>
              <a:t>replication</a:t>
            </a:r>
            <a:r>
              <a:rPr lang="hu-HU" dirty="0" smtClean="0"/>
              <a:t> 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Main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features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never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warehouses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49253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Reading a 1 TB disk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Sequentially			4.5 hours</a:t>
            </a:r>
          </a:p>
          <a:p>
            <a:r>
              <a:rPr lang="en-US" noProof="0" dirty="0" smtClean="0"/>
              <a:t>Random access			15-150 days</a:t>
            </a:r>
            <a:endParaRPr lang="en-US" noProof="0" dirty="0"/>
          </a:p>
        </p:txBody>
      </p:sp>
      <p:pic>
        <p:nvPicPr>
          <p:cNvPr id="4" name="Picture 2" descr="http://www.costumeshoes.net/images/longbeardwigsetmensdeluxelonggraywigbeardtheatreschur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40" y="3181810"/>
            <a:ext cx="2664296" cy="35595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999692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Back-up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Fundamental</a:t>
            </a:r>
            <a:r>
              <a:rPr lang="hu-HU" dirty="0" smtClean="0"/>
              <a:t> </a:t>
            </a:r>
            <a:r>
              <a:rPr lang="hu-HU" dirty="0" err="1" smtClean="0"/>
              <a:t>feature</a:t>
            </a:r>
            <a:r>
              <a:rPr lang="hu-HU" dirty="0" smtClean="0"/>
              <a:t> of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endParaRPr lang="hu-HU" dirty="0" smtClean="0"/>
          </a:p>
          <a:p>
            <a:pPr lvl="1"/>
            <a:r>
              <a:rPr lang="hu-HU" dirty="0" err="1" smtClean="0"/>
              <a:t>Overcome</a:t>
            </a:r>
            <a:r>
              <a:rPr lang="hu-HU" dirty="0" smtClean="0"/>
              <a:t> </a:t>
            </a:r>
            <a:r>
              <a:rPr lang="hu-HU" dirty="0" err="1" smtClean="0"/>
              <a:t>critical</a:t>
            </a:r>
            <a:r>
              <a:rPr lang="hu-HU" dirty="0" smtClean="0"/>
              <a:t> hardware </a:t>
            </a:r>
            <a:r>
              <a:rPr lang="hu-HU" dirty="0" err="1" smtClean="0"/>
              <a:t>or</a:t>
            </a:r>
            <a:r>
              <a:rPr lang="hu-HU" dirty="0" smtClean="0"/>
              <a:t> software </a:t>
            </a:r>
            <a:r>
              <a:rPr lang="hu-HU" dirty="0" err="1" smtClean="0"/>
              <a:t>failure</a:t>
            </a:r>
            <a:endParaRPr lang="hu-HU" dirty="0" smtClean="0"/>
          </a:p>
          <a:p>
            <a:pPr lvl="1"/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case</a:t>
            </a:r>
            <a:r>
              <a:rPr lang="hu-HU" dirty="0" smtClean="0"/>
              <a:t> of a </a:t>
            </a:r>
            <a:r>
              <a:rPr lang="hu-HU" dirty="0" err="1" smtClean="0"/>
              <a:t>failure</a:t>
            </a:r>
            <a:r>
              <a:rPr lang="hu-HU" dirty="0" smtClean="0"/>
              <a:t>, </a:t>
            </a:r>
            <a:r>
              <a:rPr lang="hu-HU" dirty="0" err="1" smtClean="0"/>
              <a:t>recover</a:t>
            </a:r>
            <a:r>
              <a:rPr lang="hu-HU" dirty="0" smtClean="0"/>
              <a:t> an </a:t>
            </a:r>
            <a:r>
              <a:rPr lang="hu-HU" dirty="0" err="1" smtClean="0"/>
              <a:t>earlier</a:t>
            </a:r>
            <a:r>
              <a:rPr lang="hu-HU" dirty="0" smtClean="0"/>
              <a:t> </a:t>
            </a:r>
            <a:r>
              <a:rPr lang="hu-HU" dirty="0" err="1" smtClean="0"/>
              <a:t>state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endParaRPr lang="hu-HU" dirty="0"/>
          </a:p>
          <a:p>
            <a:pPr lvl="1"/>
            <a:r>
              <a:rPr lang="hu-HU" dirty="0" smtClean="0"/>
              <a:t>On-line </a:t>
            </a:r>
            <a:r>
              <a:rPr lang="hu-HU" dirty="0" err="1" smtClean="0"/>
              <a:t>operation</a:t>
            </a:r>
            <a:r>
              <a:rPr lang="hu-HU" dirty="0" smtClean="0"/>
              <a:t>,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remain</a:t>
            </a:r>
            <a:r>
              <a:rPr lang="hu-HU" dirty="0" smtClean="0"/>
              <a:t> </a:t>
            </a:r>
            <a:r>
              <a:rPr lang="hu-HU" dirty="0" err="1" smtClean="0"/>
              <a:t>operational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back-up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Backing</a:t>
            </a:r>
            <a:r>
              <a:rPr lang="hu-HU" dirty="0" smtClean="0"/>
              <a:t> </a:t>
            </a:r>
            <a:r>
              <a:rPr lang="hu-HU" dirty="0" err="1" smtClean="0"/>
              <a:t>up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whole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takes</a:t>
            </a:r>
            <a:r>
              <a:rPr lang="hu-HU" dirty="0" smtClean="0"/>
              <a:t> a </a:t>
            </a:r>
            <a:r>
              <a:rPr lang="hu-HU" dirty="0" err="1" smtClean="0"/>
              <a:t>long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endParaRPr lang="hu-HU" dirty="0" smtClean="0"/>
          </a:p>
          <a:p>
            <a:pPr lvl="1"/>
            <a:r>
              <a:rPr lang="hu-HU" dirty="0" err="1" smtClean="0"/>
              <a:t>Rare</a:t>
            </a:r>
            <a:r>
              <a:rPr lang="hu-HU" dirty="0" smtClean="0"/>
              <a:t> </a:t>
            </a:r>
            <a:r>
              <a:rPr lang="hu-HU" dirty="0" err="1" smtClean="0"/>
              <a:t>full</a:t>
            </a:r>
            <a:r>
              <a:rPr lang="hu-HU" dirty="0" smtClean="0"/>
              <a:t> </a:t>
            </a:r>
            <a:r>
              <a:rPr lang="hu-HU" dirty="0" err="1" smtClean="0"/>
              <a:t>back-ups</a:t>
            </a:r>
            <a:endParaRPr lang="hu-HU" dirty="0" smtClean="0"/>
          </a:p>
          <a:p>
            <a:pPr lvl="1"/>
            <a:r>
              <a:rPr lang="hu-HU" dirty="0" err="1" smtClean="0"/>
              <a:t>Frequent</a:t>
            </a:r>
            <a:r>
              <a:rPr lang="hu-HU" dirty="0" smtClean="0"/>
              <a:t> </a:t>
            </a:r>
            <a:r>
              <a:rPr lang="hu-HU" dirty="0" err="1" smtClean="0"/>
              <a:t>incremental</a:t>
            </a:r>
            <a:r>
              <a:rPr lang="hu-HU" dirty="0" smtClean="0"/>
              <a:t> </a:t>
            </a:r>
            <a:r>
              <a:rPr lang="hu-HU" dirty="0" err="1" smtClean="0"/>
              <a:t>back-ups</a:t>
            </a:r>
            <a:endParaRPr lang="hu-HU" dirty="0"/>
          </a:p>
          <a:p>
            <a:pPr lvl="1"/>
            <a:r>
              <a:rPr lang="hu-HU" dirty="0" err="1" smtClean="0"/>
              <a:t>Save</a:t>
            </a:r>
            <a:r>
              <a:rPr lang="hu-HU" dirty="0" smtClean="0"/>
              <a:t> </a:t>
            </a:r>
            <a:r>
              <a:rPr lang="hu-HU" dirty="0" err="1" smtClean="0"/>
              <a:t>changes</a:t>
            </a:r>
            <a:r>
              <a:rPr lang="hu-HU" dirty="0" smtClean="0"/>
              <a:t> </a:t>
            </a:r>
            <a:r>
              <a:rPr lang="hu-HU" dirty="0" err="1" smtClean="0"/>
              <a:t>since</a:t>
            </a:r>
            <a:r>
              <a:rPr lang="hu-HU" dirty="0" smtClean="0"/>
              <a:t> </a:t>
            </a:r>
            <a:r>
              <a:rPr lang="hu-HU" dirty="0" err="1" smtClean="0"/>
              <a:t>last</a:t>
            </a:r>
            <a:r>
              <a:rPr lang="hu-HU" dirty="0" smtClean="0"/>
              <a:t> </a:t>
            </a:r>
            <a:r>
              <a:rPr lang="hu-HU" dirty="0" err="1" smtClean="0"/>
              <a:t>back-up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Required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recovery</a:t>
            </a:r>
            <a:endParaRPr lang="hu-HU" dirty="0" smtClean="0"/>
          </a:p>
          <a:p>
            <a:pPr lvl="1"/>
            <a:r>
              <a:rPr lang="hu-HU" dirty="0" err="1" smtClean="0"/>
              <a:t>Latest</a:t>
            </a:r>
            <a:r>
              <a:rPr lang="hu-HU" dirty="0" smtClean="0"/>
              <a:t> </a:t>
            </a:r>
            <a:r>
              <a:rPr lang="hu-HU" dirty="0" err="1" smtClean="0"/>
              <a:t>full</a:t>
            </a:r>
            <a:r>
              <a:rPr lang="hu-HU" dirty="0" smtClean="0"/>
              <a:t> </a:t>
            </a:r>
            <a:r>
              <a:rPr lang="hu-HU" dirty="0" err="1" smtClean="0"/>
              <a:t>back-up</a:t>
            </a:r>
            <a:endParaRPr lang="hu-HU" dirty="0" smtClean="0"/>
          </a:p>
          <a:p>
            <a:pPr lvl="1"/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incremental</a:t>
            </a:r>
            <a:r>
              <a:rPr lang="hu-HU" dirty="0" smtClean="0"/>
              <a:t> </a:t>
            </a:r>
            <a:r>
              <a:rPr lang="hu-HU" dirty="0" err="1" smtClean="0"/>
              <a:t>back-ups</a:t>
            </a:r>
            <a:r>
              <a:rPr lang="hu-HU" dirty="0" smtClean="0"/>
              <a:t> </a:t>
            </a:r>
            <a:r>
              <a:rPr lang="hu-HU" dirty="0" err="1" smtClean="0"/>
              <a:t>since</a:t>
            </a:r>
            <a:r>
              <a:rPr lang="hu-HU" dirty="0" smtClean="0"/>
              <a:t> </a:t>
            </a:r>
            <a:r>
              <a:rPr lang="hu-HU" dirty="0" err="1" smtClean="0"/>
              <a:t>then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about</a:t>
            </a:r>
            <a:r>
              <a:rPr lang="hu-HU" dirty="0" smtClean="0"/>
              <a:t> </a:t>
            </a:r>
            <a:r>
              <a:rPr lang="hu-HU" dirty="0" err="1" smtClean="0"/>
              <a:t>changes</a:t>
            </a:r>
            <a:r>
              <a:rPr lang="hu-HU" dirty="0" smtClean="0"/>
              <a:t> made </a:t>
            </a:r>
            <a:r>
              <a:rPr lang="hu-HU" dirty="0" err="1" smtClean="0"/>
              <a:t>since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last</a:t>
            </a:r>
            <a:r>
              <a:rPr lang="hu-HU" dirty="0" smtClean="0"/>
              <a:t> </a:t>
            </a:r>
            <a:r>
              <a:rPr lang="hu-HU" dirty="0" err="1" smtClean="0"/>
              <a:t>incremental</a:t>
            </a:r>
            <a:r>
              <a:rPr lang="hu-HU" dirty="0" smtClean="0"/>
              <a:t> </a:t>
            </a:r>
            <a:r>
              <a:rPr lang="hu-HU" dirty="0" err="1" smtClean="0"/>
              <a:t>back-up</a:t>
            </a:r>
            <a:r>
              <a:rPr lang="hu-HU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603542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Transaction</a:t>
            </a:r>
            <a:r>
              <a:rPr lang="hu-HU" dirty="0" smtClean="0"/>
              <a:t> log</a:t>
            </a:r>
            <a:endParaRPr lang="hu-HU" dirty="0"/>
          </a:p>
        </p:txBody>
      </p:sp>
      <p:grpSp>
        <p:nvGrpSpPr>
          <p:cNvPr id="16" name="Csoportba foglalás 15"/>
          <p:cNvGrpSpPr/>
          <p:nvPr/>
        </p:nvGrpSpPr>
        <p:grpSpPr>
          <a:xfrm>
            <a:off x="428604" y="1446600"/>
            <a:ext cx="8436722" cy="4649399"/>
            <a:chOff x="428604" y="1446601"/>
            <a:chExt cx="6000792" cy="2960210"/>
          </a:xfrm>
        </p:grpSpPr>
        <p:pic>
          <p:nvPicPr>
            <p:cNvPr id="4" name="Picture 5" descr="http://www.commercialforms.com/stores/c/commercial/catalog/DC6250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57232" y="3335248"/>
              <a:ext cx="1428750" cy="1071563"/>
            </a:xfrm>
            <a:prstGeom prst="rect">
              <a:avLst/>
            </a:prstGeom>
            <a:noFill/>
          </p:spPr>
        </p:pic>
        <p:sp>
          <p:nvSpPr>
            <p:cNvPr id="5" name="Téglalap 4"/>
            <p:cNvSpPr/>
            <p:nvPr/>
          </p:nvSpPr>
          <p:spPr>
            <a:xfrm>
              <a:off x="1553752" y="1687705"/>
              <a:ext cx="3696917" cy="2009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350"/>
            </a:p>
          </p:txBody>
        </p:sp>
        <p:sp>
          <p:nvSpPr>
            <p:cNvPr id="6" name="Lefelé nyíl 5"/>
            <p:cNvSpPr/>
            <p:nvPr/>
          </p:nvSpPr>
          <p:spPr>
            <a:xfrm>
              <a:off x="1446596" y="1928809"/>
              <a:ext cx="214314" cy="15269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350"/>
            </a:p>
          </p:txBody>
        </p:sp>
        <p:sp>
          <p:nvSpPr>
            <p:cNvPr id="7" name="Szövegdoboz 6"/>
            <p:cNvSpPr txBox="1"/>
            <p:nvPr/>
          </p:nvSpPr>
          <p:spPr>
            <a:xfrm rot="16200000">
              <a:off x="926705" y="2519452"/>
              <a:ext cx="865069" cy="262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 smtClean="0"/>
                <a:t>Last</a:t>
              </a:r>
              <a:r>
                <a:rPr lang="hu-HU" dirty="0" smtClean="0"/>
                <a:t> </a:t>
              </a:r>
              <a:r>
                <a:rPr lang="hu-HU" dirty="0" err="1" smtClean="0"/>
                <a:t>back-up</a:t>
              </a:r>
              <a:endParaRPr lang="hu-HU" dirty="0"/>
            </a:p>
          </p:txBody>
        </p:sp>
        <p:sp>
          <p:nvSpPr>
            <p:cNvPr id="8" name="Szövegdoboz 7"/>
            <p:cNvSpPr txBox="1"/>
            <p:nvPr/>
          </p:nvSpPr>
          <p:spPr>
            <a:xfrm>
              <a:off x="1393017" y="1446601"/>
              <a:ext cx="31771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350" dirty="0"/>
                <a:t>t1</a:t>
              </a:r>
            </a:p>
          </p:txBody>
        </p:sp>
        <p:sp>
          <p:nvSpPr>
            <p:cNvPr id="9" name="Szövegdoboz 8"/>
            <p:cNvSpPr txBox="1"/>
            <p:nvPr/>
          </p:nvSpPr>
          <p:spPr>
            <a:xfrm>
              <a:off x="4875620" y="1446601"/>
              <a:ext cx="533326" cy="1910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350" dirty="0"/>
                <a:t>t</a:t>
              </a:r>
              <a:r>
                <a:rPr lang="hu-HU" sz="1350" baseline="-25000" dirty="0"/>
                <a:t>2</a:t>
              </a:r>
              <a:r>
                <a:rPr lang="hu-HU" sz="1350" dirty="0"/>
                <a:t> </a:t>
              </a:r>
              <a:r>
                <a:rPr lang="hu-HU" sz="1350" dirty="0" smtClean="0"/>
                <a:t>(</a:t>
              </a:r>
              <a:r>
                <a:rPr lang="hu-HU" sz="1350" dirty="0" err="1" smtClean="0"/>
                <a:t>now</a:t>
              </a:r>
              <a:r>
                <a:rPr lang="hu-HU" sz="1350" dirty="0" smtClean="0"/>
                <a:t>)</a:t>
              </a:r>
              <a:endParaRPr lang="hu-HU" sz="1350" dirty="0"/>
            </a:p>
          </p:txBody>
        </p:sp>
        <p:sp>
          <p:nvSpPr>
            <p:cNvPr id="10" name="Folyamatábra: Dokumentum 9"/>
            <p:cNvSpPr/>
            <p:nvPr/>
          </p:nvSpPr>
          <p:spPr>
            <a:xfrm rot="5400000">
              <a:off x="890719" y="1225590"/>
              <a:ext cx="200920" cy="1125149"/>
            </a:xfrm>
            <a:prstGeom prst="flowChartDocumen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350"/>
            </a:p>
          </p:txBody>
        </p:sp>
        <p:sp>
          <p:nvSpPr>
            <p:cNvPr id="11" name="Folyamatábra: Dokumentum 10"/>
            <p:cNvSpPr/>
            <p:nvPr/>
          </p:nvSpPr>
          <p:spPr>
            <a:xfrm rot="16200000">
              <a:off x="5739573" y="1198801"/>
              <a:ext cx="200920" cy="1178727"/>
            </a:xfrm>
            <a:prstGeom prst="flowChartDocumen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hu-HU" sz="1350"/>
            </a:p>
          </p:txBody>
        </p:sp>
        <p:pic>
          <p:nvPicPr>
            <p:cNvPr id="12" name="Picture 7" descr="http://www.diskeng.com/Hard-disk-recovery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893216" y="3453704"/>
              <a:ext cx="1133785" cy="758666"/>
            </a:xfrm>
            <a:prstGeom prst="rect">
              <a:avLst/>
            </a:prstGeom>
            <a:noFill/>
          </p:spPr>
        </p:pic>
        <p:sp>
          <p:nvSpPr>
            <p:cNvPr id="13" name="Bal oldali kapcsos zárójel 12"/>
            <p:cNvSpPr/>
            <p:nvPr/>
          </p:nvSpPr>
          <p:spPr>
            <a:xfrm rot="16200000">
              <a:off x="3328541" y="261177"/>
              <a:ext cx="200920" cy="3536181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hu-HU" sz="1350"/>
            </a:p>
          </p:txBody>
        </p:sp>
        <p:sp>
          <p:nvSpPr>
            <p:cNvPr id="14" name="Lefelé nyíl 13"/>
            <p:cNvSpPr/>
            <p:nvPr/>
          </p:nvSpPr>
          <p:spPr>
            <a:xfrm>
              <a:off x="3321843" y="2169911"/>
              <a:ext cx="214314" cy="128588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 sz="1350"/>
            </a:p>
          </p:txBody>
        </p:sp>
        <p:sp>
          <p:nvSpPr>
            <p:cNvPr id="15" name="Szövegdoboz 14"/>
            <p:cNvSpPr txBox="1"/>
            <p:nvPr/>
          </p:nvSpPr>
          <p:spPr>
            <a:xfrm rot="16200000">
              <a:off x="2618398" y="2680188"/>
              <a:ext cx="1017875" cy="2626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dirty="0" err="1" smtClean="0"/>
                <a:t>Transaction</a:t>
              </a:r>
              <a:r>
                <a:rPr lang="hu-HU" dirty="0" smtClean="0"/>
                <a:t> log</a:t>
              </a:r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281371966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Transaction</a:t>
            </a:r>
            <a:r>
              <a:rPr lang="hu-HU" dirty="0" smtClean="0"/>
              <a:t> log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changes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written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a </a:t>
            </a:r>
            <a:r>
              <a:rPr lang="hu-HU" dirty="0" err="1" smtClean="0"/>
              <a:t>transaction</a:t>
            </a:r>
            <a:r>
              <a:rPr lang="hu-HU" dirty="0" smtClean="0"/>
              <a:t> log </a:t>
            </a:r>
            <a:r>
              <a:rPr lang="hu-HU" dirty="0" err="1" smtClean="0"/>
              <a:t>before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is </a:t>
            </a:r>
            <a:r>
              <a:rPr lang="hu-HU" dirty="0" err="1" smtClean="0"/>
              <a:t>reported</a:t>
            </a:r>
            <a:r>
              <a:rPr lang="hu-HU" dirty="0" smtClean="0"/>
              <a:t> </a:t>
            </a:r>
            <a:r>
              <a:rPr lang="hu-HU" dirty="0" err="1" smtClean="0"/>
              <a:t>complete</a:t>
            </a:r>
            <a:endParaRPr lang="hu-HU" dirty="0" smtClean="0"/>
          </a:p>
          <a:p>
            <a:r>
              <a:rPr lang="hu-HU" dirty="0" err="1" smtClean="0"/>
              <a:t>Flush</a:t>
            </a:r>
            <a:r>
              <a:rPr lang="hu-HU" dirty="0" smtClean="0"/>
              <a:t> log file </a:t>
            </a:r>
            <a:r>
              <a:rPr lang="hu-HU" dirty="0" err="1" smtClean="0"/>
              <a:t>after</a:t>
            </a:r>
            <a:r>
              <a:rPr lang="hu-HU" dirty="0" smtClean="0"/>
              <a:t> a </a:t>
            </a:r>
            <a:r>
              <a:rPr lang="hu-HU" dirty="0" err="1" smtClean="0"/>
              <a:t>back-up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Backup</a:t>
            </a:r>
          </a:p>
          <a:p>
            <a:pPr lvl="1"/>
            <a:r>
              <a:rPr lang="hu-HU" dirty="0" err="1" smtClean="0"/>
              <a:t>slow</a:t>
            </a:r>
            <a:r>
              <a:rPr lang="hu-HU" dirty="0" smtClean="0"/>
              <a:t>, </a:t>
            </a:r>
            <a:r>
              <a:rPr lang="hu-HU" dirty="0" err="1" smtClean="0"/>
              <a:t>compressed</a:t>
            </a:r>
            <a:r>
              <a:rPr lang="hu-HU" dirty="0" smtClean="0"/>
              <a:t>, </a:t>
            </a:r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tape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machine</a:t>
            </a:r>
            <a:endParaRPr lang="hu-HU" dirty="0" smtClean="0"/>
          </a:p>
          <a:p>
            <a:r>
              <a:rPr lang="hu-HU" dirty="0" err="1" smtClean="0"/>
              <a:t>Transaction</a:t>
            </a:r>
            <a:r>
              <a:rPr lang="hu-HU" dirty="0" smtClean="0"/>
              <a:t> log</a:t>
            </a:r>
          </a:p>
          <a:p>
            <a:pPr lvl="1"/>
            <a:r>
              <a:rPr lang="hu-HU" dirty="0" err="1"/>
              <a:t>Fast</a:t>
            </a:r>
            <a:r>
              <a:rPr lang="hu-HU" dirty="0"/>
              <a:t>, </a:t>
            </a:r>
            <a:r>
              <a:rPr lang="hu-HU" dirty="0" err="1"/>
              <a:t>written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local </a:t>
            </a:r>
            <a:r>
              <a:rPr lang="hu-HU" dirty="0" err="1" smtClean="0"/>
              <a:t>disk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Recovery</a:t>
            </a:r>
            <a:r>
              <a:rPr lang="hu-HU" dirty="0" smtClean="0"/>
              <a:t> </a:t>
            </a:r>
            <a:r>
              <a:rPr lang="hu-HU" dirty="0" err="1" smtClean="0"/>
              <a:t>steps</a:t>
            </a:r>
            <a:endParaRPr lang="hu-HU" dirty="0"/>
          </a:p>
          <a:p>
            <a:pPr lvl="1"/>
            <a:r>
              <a:rPr lang="hu-HU" dirty="0" err="1" smtClean="0"/>
              <a:t>Restore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back-up</a:t>
            </a:r>
            <a:r>
              <a:rPr lang="hu-HU" dirty="0" smtClean="0"/>
              <a:t> </a:t>
            </a:r>
            <a:r>
              <a:rPr lang="hu-HU" dirty="0" err="1" smtClean="0"/>
              <a:t>till</a:t>
            </a:r>
            <a:r>
              <a:rPr lang="hu-HU" dirty="0" smtClean="0"/>
              <a:t> </a:t>
            </a:r>
            <a:r>
              <a:rPr lang="hu-HU" dirty="0" err="1" smtClean="0"/>
              <a:t>latest</a:t>
            </a:r>
            <a:r>
              <a:rPr lang="hu-HU" dirty="0" smtClean="0"/>
              <a:t> </a:t>
            </a:r>
            <a:r>
              <a:rPr lang="hu-HU" dirty="0" err="1" smtClean="0"/>
              <a:t>existing</a:t>
            </a:r>
            <a:r>
              <a:rPr lang="hu-HU" dirty="0" smtClean="0"/>
              <a:t> version</a:t>
            </a:r>
          </a:p>
          <a:p>
            <a:pPr lvl="1"/>
            <a:r>
              <a:rPr lang="hu-HU" dirty="0" err="1" smtClean="0"/>
              <a:t>Replay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log </a:t>
            </a:r>
            <a:r>
              <a:rPr lang="hu-HU" dirty="0" err="1" smtClean="0"/>
              <a:t>to</a:t>
            </a:r>
            <a:r>
              <a:rPr lang="hu-HU" dirty="0" smtClean="0"/>
              <a:t> a </a:t>
            </a:r>
            <a:r>
              <a:rPr lang="hu-HU" dirty="0" err="1" smtClean="0"/>
              <a:t>given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endParaRPr lang="hu-HU" dirty="0" smtClean="0"/>
          </a:p>
          <a:p>
            <a:pPr lvl="1"/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8812427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Recovery</a:t>
            </a:r>
            <a:r>
              <a:rPr lang="hu-HU" dirty="0" smtClean="0"/>
              <a:t> </a:t>
            </a:r>
            <a:r>
              <a:rPr lang="hu-HU" dirty="0" err="1" smtClean="0"/>
              <a:t>models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Writing</a:t>
            </a:r>
            <a:r>
              <a:rPr lang="hu-HU" dirty="0" smtClean="0"/>
              <a:t> a </a:t>
            </a:r>
            <a:r>
              <a:rPr lang="hu-HU" dirty="0" err="1" smtClean="0"/>
              <a:t>transaction</a:t>
            </a:r>
            <a:r>
              <a:rPr lang="hu-HU" dirty="0" smtClean="0"/>
              <a:t> log is </a:t>
            </a:r>
            <a:r>
              <a:rPr lang="hu-HU" dirty="0" err="1" smtClean="0"/>
              <a:t>expensive</a:t>
            </a:r>
            <a:endParaRPr lang="hu-HU" dirty="0" smtClean="0"/>
          </a:p>
          <a:p>
            <a:r>
              <a:rPr lang="hu-HU" dirty="0" err="1" smtClean="0"/>
              <a:t>Duplicates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?</a:t>
            </a:r>
          </a:p>
          <a:p>
            <a:endParaRPr lang="hu-HU" dirty="0" smtClean="0"/>
          </a:p>
          <a:p>
            <a:r>
              <a:rPr lang="hu-HU" dirty="0" err="1" smtClean="0"/>
              <a:t>Various</a:t>
            </a:r>
            <a:r>
              <a:rPr lang="hu-HU" dirty="0" smtClean="0"/>
              <a:t> </a:t>
            </a:r>
            <a:r>
              <a:rPr lang="hu-HU" dirty="0" err="1" smtClean="0"/>
              <a:t>recovery</a:t>
            </a:r>
            <a:r>
              <a:rPr lang="hu-HU" dirty="0" smtClean="0"/>
              <a:t> </a:t>
            </a:r>
            <a:r>
              <a:rPr lang="hu-HU" dirty="0" err="1" smtClean="0"/>
              <a:t>models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scenarios</a:t>
            </a:r>
            <a:endParaRPr lang="hu-HU" dirty="0" smtClean="0"/>
          </a:p>
          <a:p>
            <a:pPr lvl="1"/>
            <a:r>
              <a:rPr lang="hu-HU" dirty="0" smtClean="0"/>
              <a:t>FULL: </a:t>
            </a:r>
          </a:p>
          <a:p>
            <a:pPr lvl="2"/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modification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logged</a:t>
            </a:r>
            <a:endParaRPr lang="hu-HU" dirty="0" smtClean="0"/>
          </a:p>
          <a:p>
            <a:pPr lvl="1"/>
            <a:r>
              <a:rPr lang="hu-HU" dirty="0" smtClean="0"/>
              <a:t>SIMPLE:</a:t>
            </a:r>
          </a:p>
          <a:p>
            <a:pPr lvl="2"/>
            <a:r>
              <a:rPr lang="hu-HU" dirty="0" smtClean="0"/>
              <a:t>log </a:t>
            </a:r>
            <a:r>
              <a:rPr lang="hu-HU" dirty="0" err="1" smtClean="0"/>
              <a:t>written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reclaimed</a:t>
            </a:r>
            <a:r>
              <a:rPr lang="hu-HU" dirty="0" smtClean="0"/>
              <a:t> </a:t>
            </a:r>
            <a:r>
              <a:rPr lang="hu-HU" dirty="0" err="1" smtClean="0"/>
              <a:t>after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commits</a:t>
            </a:r>
            <a:endParaRPr lang="hu-HU" dirty="0" smtClean="0"/>
          </a:p>
          <a:p>
            <a:pPr lvl="2"/>
            <a:r>
              <a:rPr lang="hu-HU" dirty="0" smtClean="0"/>
              <a:t>No </a:t>
            </a:r>
            <a:r>
              <a:rPr lang="hu-HU" dirty="0" err="1" smtClean="0"/>
              <a:t>ability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recover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failure</a:t>
            </a:r>
            <a:endParaRPr lang="hu-HU" dirty="0" smtClean="0"/>
          </a:p>
          <a:p>
            <a:pPr lvl="1"/>
            <a:r>
              <a:rPr lang="hu-HU" dirty="0" smtClean="0"/>
              <a:t>BULK-LOGGED:</a:t>
            </a:r>
          </a:p>
          <a:p>
            <a:pPr lvl="2"/>
            <a:r>
              <a:rPr lang="hu-HU" dirty="0" err="1" smtClean="0"/>
              <a:t>Simple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r>
              <a:rPr lang="hu-HU" dirty="0" smtClean="0"/>
              <a:t> </a:t>
            </a:r>
            <a:r>
              <a:rPr lang="hu-HU" dirty="0" err="1" smtClean="0"/>
              <a:t>logged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full</a:t>
            </a:r>
            <a:r>
              <a:rPr lang="hu-HU" dirty="0" smtClean="0"/>
              <a:t> </a:t>
            </a:r>
            <a:r>
              <a:rPr lang="hu-HU" dirty="0" err="1" smtClean="0"/>
              <a:t>mode</a:t>
            </a:r>
            <a:endParaRPr lang="hu-HU" dirty="0" smtClean="0"/>
          </a:p>
          <a:p>
            <a:pPr lvl="2"/>
            <a:r>
              <a:rPr lang="hu-HU" dirty="0" err="1" smtClean="0"/>
              <a:t>Bulk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logged</a:t>
            </a:r>
            <a:r>
              <a:rPr lang="hu-HU" dirty="0" smtClean="0"/>
              <a:t> (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bulk</a:t>
            </a:r>
            <a:r>
              <a:rPr lang="hu-HU" dirty="0" smtClean="0"/>
              <a:t> </a:t>
            </a:r>
            <a:r>
              <a:rPr lang="hu-HU" dirty="0" err="1" smtClean="0"/>
              <a:t>insert</a:t>
            </a:r>
            <a:r>
              <a:rPr lang="hu-HU" dirty="0" smtClean="0"/>
              <a:t>, </a:t>
            </a:r>
            <a:r>
              <a:rPr lang="hu-HU" dirty="0" err="1" smtClean="0"/>
              <a:t>see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9859910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Minimal</a:t>
            </a:r>
            <a:r>
              <a:rPr lang="hu-HU" dirty="0" smtClean="0"/>
              <a:t> </a:t>
            </a:r>
            <a:r>
              <a:rPr lang="hu-HU" dirty="0" err="1" smtClean="0"/>
              <a:t>logging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D of ACID </a:t>
            </a:r>
            <a:r>
              <a:rPr lang="hu-HU" dirty="0" err="1" smtClean="0"/>
              <a:t>requires</a:t>
            </a:r>
            <a:r>
              <a:rPr lang="hu-HU" dirty="0" smtClean="0"/>
              <a:t> </a:t>
            </a:r>
            <a:r>
              <a:rPr lang="hu-HU" dirty="0" err="1" smtClean="0"/>
              <a:t>writing</a:t>
            </a:r>
            <a:r>
              <a:rPr lang="hu-HU" dirty="0" smtClean="0"/>
              <a:t> a log</a:t>
            </a:r>
          </a:p>
          <a:p>
            <a:r>
              <a:rPr lang="hu-HU" dirty="0" err="1" smtClean="0"/>
              <a:t>Even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log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kept</a:t>
            </a:r>
            <a:r>
              <a:rPr lang="hu-HU" dirty="0" smtClean="0"/>
              <a:t> </a:t>
            </a:r>
            <a:r>
              <a:rPr lang="hu-HU" dirty="0" err="1" smtClean="0"/>
              <a:t>after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r>
              <a:rPr lang="hu-HU" dirty="0" smtClean="0"/>
              <a:t> </a:t>
            </a:r>
            <a:r>
              <a:rPr lang="hu-HU" dirty="0" err="1" smtClean="0"/>
              <a:t>commit</a:t>
            </a:r>
            <a:endParaRPr lang="hu-HU" dirty="0" smtClean="0"/>
          </a:p>
          <a:p>
            <a:r>
              <a:rPr lang="hu-HU" dirty="0" smtClean="0"/>
              <a:t>Log is almost </a:t>
            </a:r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written</a:t>
            </a:r>
            <a:endParaRPr lang="hu-HU" dirty="0" smtClean="0"/>
          </a:p>
          <a:p>
            <a:pPr lvl="1"/>
            <a:r>
              <a:rPr lang="hu-HU" dirty="0" err="1" smtClean="0"/>
              <a:t>Cause</a:t>
            </a:r>
            <a:r>
              <a:rPr lang="hu-HU" dirty="0" smtClean="0"/>
              <a:t> a </a:t>
            </a:r>
            <a:r>
              <a:rPr lang="hu-HU" dirty="0" err="1" smtClean="0"/>
              <a:t>lot</a:t>
            </a:r>
            <a:r>
              <a:rPr lang="hu-HU" dirty="0" smtClean="0"/>
              <a:t> of </a:t>
            </a:r>
            <a:r>
              <a:rPr lang="hu-HU" dirty="0" err="1" smtClean="0"/>
              <a:t>problems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>(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ingestion</a:t>
            </a:r>
            <a:r>
              <a:rPr lang="hu-HU" dirty="0" smtClean="0"/>
              <a:t>, </a:t>
            </a:r>
            <a:r>
              <a:rPr lang="hu-HU" dirty="0" err="1" smtClean="0"/>
              <a:t>provisioning</a:t>
            </a:r>
            <a:r>
              <a:rPr lang="hu-HU" dirty="0" smtClean="0"/>
              <a:t> etc.)</a:t>
            </a:r>
          </a:p>
          <a:p>
            <a:pPr lvl="1"/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really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everything</a:t>
            </a:r>
            <a:r>
              <a:rPr lang="hu-HU" dirty="0" smtClean="0"/>
              <a:t> </a:t>
            </a:r>
            <a:r>
              <a:rPr lang="hu-HU" dirty="0" err="1" smtClean="0"/>
              <a:t>twice</a:t>
            </a:r>
            <a:r>
              <a:rPr lang="hu-HU" dirty="0" smtClean="0"/>
              <a:t>?</a:t>
            </a:r>
          </a:p>
          <a:p>
            <a:pPr lvl="1"/>
            <a:r>
              <a:rPr lang="hu-HU" dirty="0" err="1" smtClean="0"/>
              <a:t>Once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once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log?</a:t>
            </a:r>
          </a:p>
          <a:p>
            <a:pPr lvl="1"/>
            <a:endParaRPr lang="hu-HU" dirty="0"/>
          </a:p>
          <a:p>
            <a:r>
              <a:rPr lang="hu-HU" dirty="0" err="1" smtClean="0"/>
              <a:t>There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situation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writing</a:t>
            </a:r>
            <a:r>
              <a:rPr lang="hu-HU" dirty="0" smtClean="0"/>
              <a:t> a </a:t>
            </a:r>
            <a:r>
              <a:rPr lang="hu-HU" dirty="0" err="1" smtClean="0"/>
              <a:t>minimal</a:t>
            </a:r>
            <a:r>
              <a:rPr lang="hu-HU" dirty="0" smtClean="0"/>
              <a:t> log is </a:t>
            </a:r>
            <a:r>
              <a:rPr lang="hu-HU" dirty="0" err="1" smtClean="0"/>
              <a:t>enough</a:t>
            </a:r>
            <a:endParaRPr lang="hu-HU" dirty="0" smtClean="0"/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r>
              <a:rPr lang="hu-HU" dirty="0" smtClean="0"/>
              <a:t> is being </a:t>
            </a:r>
            <a:r>
              <a:rPr lang="hu-HU" dirty="0" err="1" smtClean="0"/>
              <a:t>created</a:t>
            </a:r>
            <a:endParaRPr lang="hu-HU" dirty="0" smtClean="0"/>
          </a:p>
          <a:p>
            <a:pPr lvl="1"/>
            <a:r>
              <a:rPr lang="hu-HU" dirty="0" smtClean="0"/>
              <a:t>Log </a:t>
            </a:r>
            <a:r>
              <a:rPr lang="hu-HU" dirty="0" err="1" smtClean="0"/>
              <a:t>records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fact</a:t>
            </a:r>
            <a:r>
              <a:rPr lang="hu-HU" dirty="0" smtClean="0"/>
              <a:t> of </a:t>
            </a:r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creation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smtClean="0"/>
              <a:t>An </a:t>
            </a:r>
            <a:r>
              <a:rPr lang="hu-HU" dirty="0" err="1" smtClean="0"/>
              <a:t>empty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is being </a:t>
            </a:r>
            <a:r>
              <a:rPr lang="hu-HU" dirty="0" err="1" smtClean="0"/>
              <a:t>filled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endParaRPr lang="hu-HU" dirty="0" smtClean="0"/>
          </a:p>
          <a:p>
            <a:pPr lvl="1"/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aborts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just</a:t>
            </a:r>
            <a:r>
              <a:rPr lang="hu-HU" dirty="0" smtClean="0"/>
              <a:t> </a:t>
            </a:r>
            <a:r>
              <a:rPr lang="hu-HU" dirty="0" err="1" smtClean="0"/>
              <a:t>throw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entire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away</a:t>
            </a:r>
            <a:endParaRPr lang="hu-HU" dirty="0"/>
          </a:p>
          <a:p>
            <a:pPr lvl="1"/>
            <a:endParaRPr lang="hu-HU" dirty="0" smtClean="0"/>
          </a:p>
          <a:p>
            <a:r>
              <a:rPr lang="hu-HU" dirty="0" err="1" smtClean="0"/>
              <a:t>Minimal</a:t>
            </a:r>
            <a:r>
              <a:rPr lang="hu-HU" dirty="0" smtClean="0"/>
              <a:t> </a:t>
            </a:r>
            <a:r>
              <a:rPr lang="hu-HU" dirty="0" err="1" smtClean="0"/>
              <a:t>logging</a:t>
            </a:r>
            <a:r>
              <a:rPr lang="hu-HU" dirty="0" smtClean="0"/>
              <a:t> has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constraints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is </a:t>
            </a:r>
            <a:r>
              <a:rPr lang="hu-HU" dirty="0" err="1" smtClean="0"/>
              <a:t>extremely</a:t>
            </a:r>
            <a:r>
              <a:rPr lang="hu-HU" dirty="0" smtClean="0"/>
              <a:t> </a:t>
            </a:r>
            <a:r>
              <a:rPr lang="hu-HU" dirty="0" err="1" smtClean="0"/>
              <a:t>useful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84686314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Replication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Making</a:t>
            </a:r>
            <a:r>
              <a:rPr lang="hu-HU" dirty="0" smtClean="0"/>
              <a:t> an </a:t>
            </a:r>
            <a:r>
              <a:rPr lang="hu-HU" dirty="0" err="1" smtClean="0"/>
              <a:t>operation</a:t>
            </a:r>
            <a:r>
              <a:rPr lang="hu-HU" dirty="0" smtClean="0"/>
              <a:t> </a:t>
            </a:r>
            <a:r>
              <a:rPr lang="hu-HU" dirty="0" err="1" smtClean="0"/>
              <a:t>copy</a:t>
            </a:r>
            <a:r>
              <a:rPr lang="hu-HU" dirty="0" smtClean="0"/>
              <a:t> of </a:t>
            </a:r>
            <a:r>
              <a:rPr lang="hu-HU" dirty="0" err="1" smtClean="0"/>
              <a:t>parts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whole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a </a:t>
            </a:r>
            <a:r>
              <a:rPr lang="hu-HU" dirty="0" err="1" smtClean="0"/>
              <a:t>database</a:t>
            </a:r>
            <a:endParaRPr lang="hu-HU" dirty="0" smtClean="0"/>
          </a:p>
          <a:p>
            <a:r>
              <a:rPr lang="hu-HU" dirty="0" err="1" smtClean="0"/>
              <a:t>Replicas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me</a:t>
            </a:r>
            <a:r>
              <a:rPr lang="hu-HU" dirty="0" smtClean="0"/>
              <a:t> </a:t>
            </a:r>
            <a:r>
              <a:rPr lang="hu-HU" dirty="0" err="1" smtClean="0"/>
              <a:t>modified</a:t>
            </a:r>
            <a:r>
              <a:rPr lang="hu-HU" dirty="0" smtClean="0"/>
              <a:t> </a:t>
            </a:r>
            <a:r>
              <a:rPr lang="hu-HU" dirty="0" err="1" smtClean="0"/>
              <a:t>independently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synchronized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main </a:t>
            </a:r>
            <a:r>
              <a:rPr lang="hu-HU" dirty="0" err="1" smtClean="0"/>
              <a:t>database</a:t>
            </a:r>
            <a:endParaRPr lang="hu-HU" dirty="0" smtClean="0"/>
          </a:p>
          <a:p>
            <a:r>
              <a:rPr lang="hu-HU" dirty="0" err="1" smtClean="0"/>
              <a:t>Basically</a:t>
            </a:r>
            <a:r>
              <a:rPr lang="hu-HU" dirty="0" smtClean="0"/>
              <a:t> </a:t>
            </a:r>
            <a:r>
              <a:rPr lang="hu-HU" dirty="0" err="1" smtClean="0"/>
              <a:t>off-line</a:t>
            </a:r>
            <a:r>
              <a:rPr lang="hu-HU" dirty="0" smtClean="0"/>
              <a:t> </a:t>
            </a:r>
            <a:r>
              <a:rPr lang="hu-HU" dirty="0" err="1" smtClean="0"/>
              <a:t>copies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main </a:t>
            </a:r>
            <a:r>
              <a:rPr lang="hu-HU" dirty="0" err="1" smtClean="0"/>
              <a:t>database</a:t>
            </a:r>
            <a:endParaRPr lang="hu-HU" dirty="0" smtClean="0"/>
          </a:p>
          <a:p>
            <a:pPr lvl="1"/>
            <a:r>
              <a:rPr lang="hu-HU" dirty="0" err="1" smtClean="0"/>
              <a:t>Take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a laptop</a:t>
            </a:r>
          </a:p>
          <a:p>
            <a:pPr lvl="1"/>
            <a:r>
              <a:rPr lang="hu-HU" dirty="0" err="1" smtClean="0"/>
              <a:t>Synchronize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office</a:t>
            </a:r>
            <a:endParaRPr lang="hu-HU" dirty="0" smtClean="0"/>
          </a:p>
          <a:p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so</a:t>
            </a:r>
            <a:r>
              <a:rPr lang="hu-HU" dirty="0" smtClean="0"/>
              <a:t> </a:t>
            </a:r>
            <a:r>
              <a:rPr lang="hu-HU" dirty="0" err="1" smtClean="0"/>
              <a:t>important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age</a:t>
            </a:r>
            <a:r>
              <a:rPr lang="hu-HU" dirty="0" smtClean="0"/>
              <a:t> of Internet</a:t>
            </a:r>
          </a:p>
          <a:p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safety</a:t>
            </a:r>
            <a:r>
              <a:rPr lang="hu-HU" dirty="0" smtClean="0"/>
              <a:t> </a:t>
            </a:r>
            <a:r>
              <a:rPr lang="hu-HU" dirty="0" err="1" smtClean="0"/>
              <a:t>back-ups</a:t>
            </a:r>
            <a:endParaRPr lang="hu-HU" dirty="0" smtClean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5205839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mirroring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 smtClean="0"/>
              <a:t>Highly</a:t>
            </a:r>
            <a:r>
              <a:rPr lang="hu-HU" dirty="0" smtClean="0"/>
              <a:t> </a:t>
            </a:r>
            <a:r>
              <a:rPr lang="hu-HU" dirty="0" err="1" smtClean="0"/>
              <a:t>available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r>
              <a:rPr lang="hu-HU" dirty="0" smtClean="0"/>
              <a:t> </a:t>
            </a:r>
            <a:r>
              <a:rPr lang="hu-HU" dirty="0" err="1" smtClean="0"/>
              <a:t>require</a:t>
            </a:r>
            <a:r>
              <a:rPr lang="hu-HU" dirty="0" smtClean="0"/>
              <a:t> </a:t>
            </a:r>
            <a:r>
              <a:rPr lang="hu-HU" dirty="0" err="1" smtClean="0"/>
              <a:t>redundant</a:t>
            </a:r>
            <a:r>
              <a:rPr lang="hu-HU" dirty="0" smtClean="0"/>
              <a:t> hardware</a:t>
            </a:r>
          </a:p>
          <a:p>
            <a:r>
              <a:rPr lang="hu-HU" dirty="0" err="1" smtClean="0"/>
              <a:t>Keep</a:t>
            </a:r>
            <a:r>
              <a:rPr lang="hu-HU" dirty="0" smtClean="0"/>
              <a:t> </a:t>
            </a:r>
            <a:r>
              <a:rPr lang="hu-HU" dirty="0" err="1" smtClean="0"/>
              <a:t>operational</a:t>
            </a:r>
            <a:r>
              <a:rPr lang="hu-HU" dirty="0" smtClean="0"/>
              <a:t> </a:t>
            </a:r>
            <a:r>
              <a:rPr lang="hu-HU" dirty="0" err="1" smtClean="0"/>
              <a:t>copy</a:t>
            </a:r>
            <a:r>
              <a:rPr lang="hu-HU" dirty="0" smtClean="0"/>
              <a:t> of DB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least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servers</a:t>
            </a:r>
          </a:p>
          <a:p>
            <a:r>
              <a:rPr lang="hu-HU" dirty="0" err="1" smtClean="0"/>
              <a:t>On</a:t>
            </a:r>
            <a:r>
              <a:rPr lang="hu-HU" dirty="0" smtClean="0"/>
              <a:t> a </a:t>
            </a:r>
            <a:r>
              <a:rPr lang="hu-HU" dirty="0" err="1" smtClean="0"/>
              <a:t>failure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machine</a:t>
            </a:r>
            <a:r>
              <a:rPr lang="hu-HU" dirty="0" smtClean="0"/>
              <a:t> </a:t>
            </a:r>
            <a:r>
              <a:rPr lang="hu-HU" dirty="0" err="1" smtClean="0"/>
              <a:t>takes</a:t>
            </a:r>
            <a:r>
              <a:rPr lang="hu-HU" dirty="0" smtClean="0"/>
              <a:t> </a:t>
            </a:r>
            <a:r>
              <a:rPr lang="hu-HU" dirty="0" err="1" smtClean="0"/>
              <a:t>up</a:t>
            </a:r>
            <a:r>
              <a:rPr lang="hu-HU" dirty="0" smtClean="0"/>
              <a:t> </a:t>
            </a:r>
            <a:r>
              <a:rPr lang="hu-HU" dirty="0" err="1" smtClean="0"/>
              <a:t>load</a:t>
            </a:r>
            <a:endParaRPr lang="hu-HU" dirty="0" smtClean="0"/>
          </a:p>
          <a:p>
            <a:r>
              <a:rPr lang="hu-HU" dirty="0" err="1" smtClean="0"/>
              <a:t>Requires</a:t>
            </a:r>
            <a:r>
              <a:rPr lang="hu-HU" dirty="0" smtClean="0"/>
              <a:t> instant </a:t>
            </a:r>
            <a:r>
              <a:rPr lang="hu-HU" dirty="0" err="1" smtClean="0"/>
              <a:t>synchronization</a:t>
            </a:r>
            <a:r>
              <a:rPr lang="hu-HU" dirty="0" smtClean="0"/>
              <a:t> </a:t>
            </a:r>
            <a:r>
              <a:rPr lang="hu-HU" dirty="0" err="1" smtClean="0"/>
              <a:t>between</a:t>
            </a:r>
            <a:r>
              <a:rPr lang="hu-HU" dirty="0" smtClean="0"/>
              <a:t> </a:t>
            </a:r>
            <a:r>
              <a:rPr lang="hu-HU" dirty="0" err="1" smtClean="0"/>
              <a:t>machines</a:t>
            </a:r>
            <a:endParaRPr lang="hu-HU" dirty="0" smtClean="0"/>
          </a:p>
          <a:p>
            <a:r>
              <a:rPr lang="hu-HU" dirty="0" err="1" smtClean="0"/>
              <a:t>Solution</a:t>
            </a:r>
            <a:r>
              <a:rPr lang="hu-HU" dirty="0" smtClean="0"/>
              <a:t>: </a:t>
            </a:r>
            <a:r>
              <a:rPr lang="hu-HU" dirty="0" err="1" smtClean="0"/>
              <a:t>replay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log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slave</a:t>
            </a:r>
            <a:r>
              <a:rPr lang="hu-HU" dirty="0" smtClean="0"/>
              <a:t> </a:t>
            </a:r>
            <a:r>
              <a:rPr lang="hu-HU" dirty="0" err="1" smtClean="0"/>
              <a:t>machine</a:t>
            </a:r>
            <a:endParaRPr lang="hu-HU" dirty="0" smtClean="0"/>
          </a:p>
          <a:p>
            <a:pPr lvl="1"/>
            <a:r>
              <a:rPr lang="hu-HU" dirty="0" err="1" smtClean="0"/>
              <a:t>Requires</a:t>
            </a:r>
            <a:r>
              <a:rPr lang="hu-HU" dirty="0" smtClean="0"/>
              <a:t> </a:t>
            </a:r>
            <a:r>
              <a:rPr lang="hu-HU" dirty="0" err="1" smtClean="0"/>
              <a:t>full</a:t>
            </a:r>
            <a:r>
              <a:rPr lang="hu-HU" dirty="0" smtClean="0"/>
              <a:t> </a:t>
            </a:r>
            <a:r>
              <a:rPr lang="hu-HU" dirty="0" err="1" smtClean="0"/>
              <a:t>recovery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 smtClean="0"/>
          </a:p>
          <a:p>
            <a:r>
              <a:rPr lang="hu-HU" dirty="0" smtClean="0"/>
              <a:t>Log </a:t>
            </a:r>
            <a:r>
              <a:rPr lang="hu-HU" dirty="0" err="1" smtClean="0"/>
              <a:t>replay</a:t>
            </a:r>
            <a:r>
              <a:rPr lang="hu-HU" dirty="0" smtClean="0"/>
              <a:t> is part of </a:t>
            </a:r>
            <a:r>
              <a:rPr lang="hu-HU" dirty="0" err="1" smtClean="0"/>
              <a:t>transaction</a:t>
            </a:r>
            <a:endParaRPr lang="hu-HU" dirty="0" smtClean="0"/>
          </a:p>
          <a:p>
            <a:pPr lvl="1"/>
            <a:r>
              <a:rPr lang="hu-HU" dirty="0" err="1" smtClean="0"/>
              <a:t>Adds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latency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endParaRPr lang="hu-HU" dirty="0" smtClean="0"/>
          </a:p>
          <a:p>
            <a:r>
              <a:rPr lang="hu-HU" dirty="0" err="1" smtClean="0"/>
              <a:t>Easy</a:t>
            </a:r>
            <a:r>
              <a:rPr lang="hu-HU" dirty="0" smtClean="0"/>
              <a:t> software </a:t>
            </a:r>
            <a:r>
              <a:rPr lang="hu-HU" dirty="0" err="1" smtClean="0"/>
              <a:t>solution</a:t>
            </a:r>
            <a:endParaRPr lang="hu-HU" dirty="0" smtClean="0"/>
          </a:p>
          <a:p>
            <a:r>
              <a:rPr lang="hu-HU" dirty="0" smtClean="0"/>
              <a:t>No </a:t>
            </a:r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balancing</a:t>
            </a:r>
            <a:r>
              <a:rPr lang="hu-HU" dirty="0" smtClean="0"/>
              <a:t>,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master</a:t>
            </a:r>
            <a:r>
              <a:rPr lang="hu-HU" dirty="0" smtClean="0"/>
              <a:t>, </a:t>
            </a:r>
            <a:r>
              <a:rPr lang="hu-HU" dirty="0" err="1" smtClean="0"/>
              <a:t>others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slaves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6994293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Fail-over</a:t>
            </a:r>
            <a:r>
              <a:rPr lang="hu-HU" dirty="0" smtClean="0"/>
              <a:t> </a:t>
            </a:r>
            <a:r>
              <a:rPr lang="hu-HU" dirty="0" err="1" smtClean="0"/>
              <a:t>clustering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Hardware </a:t>
            </a:r>
            <a:r>
              <a:rPr lang="hu-HU" dirty="0" err="1" smtClean="0"/>
              <a:t>solution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previous</a:t>
            </a:r>
            <a:r>
              <a:rPr lang="hu-HU" dirty="0" smtClean="0"/>
              <a:t> </a:t>
            </a:r>
            <a:r>
              <a:rPr lang="hu-HU" dirty="0" err="1" smtClean="0"/>
              <a:t>problem</a:t>
            </a:r>
            <a:endParaRPr lang="hu-HU" dirty="0" smtClean="0"/>
          </a:p>
          <a:p>
            <a:r>
              <a:rPr lang="hu-HU" dirty="0" err="1" smtClean="0"/>
              <a:t>Requires</a:t>
            </a:r>
            <a:r>
              <a:rPr lang="hu-HU" dirty="0" smtClean="0"/>
              <a:t> </a:t>
            </a:r>
            <a:r>
              <a:rPr lang="hu-HU" dirty="0" err="1" smtClean="0"/>
              <a:t>special</a:t>
            </a:r>
            <a:r>
              <a:rPr lang="hu-HU" dirty="0" smtClean="0"/>
              <a:t>, </a:t>
            </a:r>
            <a:r>
              <a:rPr lang="hu-HU" dirty="0" err="1" smtClean="0"/>
              <a:t>shared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accessible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cluster</a:t>
            </a:r>
            <a:r>
              <a:rPr lang="hu-HU" dirty="0" smtClean="0"/>
              <a:t> </a:t>
            </a:r>
            <a:r>
              <a:rPr lang="hu-HU" dirty="0" err="1" smtClean="0"/>
              <a:t>nodes</a:t>
            </a:r>
            <a:endParaRPr lang="hu-HU" dirty="0" smtClean="0"/>
          </a:p>
          <a:p>
            <a:r>
              <a:rPr lang="hu-HU" dirty="0" err="1" smtClean="0"/>
              <a:t>Supports</a:t>
            </a:r>
            <a:r>
              <a:rPr lang="hu-HU" dirty="0" smtClean="0"/>
              <a:t> </a:t>
            </a:r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balancing</a:t>
            </a:r>
            <a:endParaRPr lang="hu-HU" dirty="0" smtClean="0"/>
          </a:p>
          <a:p>
            <a:r>
              <a:rPr lang="hu-HU" dirty="0" err="1" smtClean="0"/>
              <a:t>Entire</a:t>
            </a:r>
            <a:r>
              <a:rPr lang="hu-HU" dirty="0" smtClean="0"/>
              <a:t> </a:t>
            </a:r>
            <a:r>
              <a:rPr lang="hu-HU" dirty="0" err="1" smtClean="0"/>
              <a:t>cluster</a:t>
            </a:r>
            <a:r>
              <a:rPr lang="hu-HU" dirty="0" smtClean="0"/>
              <a:t> </a:t>
            </a:r>
            <a:r>
              <a:rPr lang="hu-HU" dirty="0" err="1" smtClean="0"/>
              <a:t>visible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machine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outside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27985802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17. Data </a:t>
            </a:r>
            <a:r>
              <a:rPr lang="hu-HU" dirty="0" err="1" smtClean="0"/>
              <a:t>loading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9223581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Jim</a:t>
            </a:r>
            <a:r>
              <a:rPr lang="hu-HU" dirty="0" smtClean="0"/>
              <a:t> </a:t>
            </a:r>
            <a:r>
              <a:rPr lang="hu-HU" dirty="0" err="1" smtClean="0"/>
              <a:t>Gray’s</a:t>
            </a:r>
            <a:r>
              <a:rPr lang="hu-HU" dirty="0" smtClean="0"/>
              <a:t> </a:t>
            </a:r>
            <a:r>
              <a:rPr lang="hu-HU" dirty="0" err="1" smtClean="0"/>
              <a:t>laws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warehouse</a:t>
            </a:r>
            <a:r>
              <a:rPr lang="hu-HU" dirty="0" smtClean="0"/>
              <a:t> design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Lots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-&gt; </a:t>
            </a:r>
            <a:r>
              <a:rPr lang="hu-HU" dirty="0" err="1" smtClean="0"/>
              <a:t>one</a:t>
            </a:r>
            <a:r>
              <a:rPr lang="hu-HU" dirty="0" smtClean="0"/>
              <a:t> server </a:t>
            </a:r>
            <a:r>
              <a:rPr lang="hu-HU" dirty="0" err="1" smtClean="0"/>
              <a:t>won’t</a:t>
            </a:r>
            <a:r>
              <a:rPr lang="hu-HU" dirty="0" smtClean="0"/>
              <a:t> be </a:t>
            </a:r>
            <a:r>
              <a:rPr lang="hu-HU" dirty="0" err="1" smtClean="0"/>
              <a:t>enough</a:t>
            </a:r>
            <a:endParaRPr lang="hu-HU" dirty="0" smtClean="0"/>
          </a:p>
          <a:p>
            <a:pPr lvl="1"/>
            <a:r>
              <a:rPr lang="hu-HU" dirty="0" err="1" smtClean="0"/>
              <a:t>Scale</a:t>
            </a:r>
            <a:r>
              <a:rPr lang="hu-HU" dirty="0" smtClean="0"/>
              <a:t> out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machines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of </a:t>
            </a:r>
            <a:r>
              <a:rPr lang="hu-HU" dirty="0" err="1" smtClean="0"/>
              <a:t>scale</a:t>
            </a:r>
            <a:r>
              <a:rPr lang="hu-HU" dirty="0" smtClean="0"/>
              <a:t> </a:t>
            </a:r>
            <a:r>
              <a:rPr lang="hu-HU" dirty="0" err="1" smtClean="0"/>
              <a:t>up</a:t>
            </a:r>
            <a:endParaRPr lang="hu-HU" dirty="0" smtClean="0"/>
          </a:p>
          <a:p>
            <a:pPr lvl="1"/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machines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of </a:t>
            </a:r>
            <a:r>
              <a:rPr lang="hu-HU" dirty="0" err="1" smtClean="0"/>
              <a:t>big</a:t>
            </a:r>
            <a:r>
              <a:rPr lang="hu-HU" dirty="0" smtClean="0"/>
              <a:t> </a:t>
            </a:r>
            <a:r>
              <a:rPr lang="hu-HU" dirty="0" err="1" smtClean="0"/>
              <a:t>iron</a:t>
            </a:r>
            <a:endParaRPr lang="hu-HU" dirty="0" smtClean="0"/>
          </a:p>
          <a:p>
            <a:pPr lvl="1"/>
            <a:r>
              <a:rPr lang="hu-HU" dirty="0" err="1" smtClean="0"/>
              <a:t>Easy</a:t>
            </a:r>
            <a:r>
              <a:rPr lang="hu-HU" dirty="0" smtClean="0"/>
              <a:t> management and </a:t>
            </a:r>
            <a:r>
              <a:rPr lang="hu-HU" dirty="0" err="1" smtClean="0"/>
              <a:t>expansion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important</a:t>
            </a:r>
            <a:endParaRPr lang="hu-HU" dirty="0" smtClean="0"/>
          </a:p>
          <a:p>
            <a:r>
              <a:rPr lang="hu-HU" dirty="0" err="1" smtClean="0"/>
              <a:t>Take</a:t>
            </a:r>
            <a:r>
              <a:rPr lang="hu-HU" dirty="0" smtClean="0"/>
              <a:t> </a:t>
            </a:r>
            <a:r>
              <a:rPr lang="hu-HU" dirty="0" err="1" smtClean="0"/>
              <a:t>computation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,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CPU</a:t>
            </a:r>
          </a:p>
          <a:p>
            <a:pPr lvl="1"/>
            <a:r>
              <a:rPr lang="hu-HU" dirty="0" err="1" smtClean="0"/>
              <a:t>Moving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around</a:t>
            </a:r>
            <a:r>
              <a:rPr lang="hu-HU" dirty="0" smtClean="0"/>
              <a:t> </a:t>
            </a:r>
            <a:r>
              <a:rPr lang="hu-HU" dirty="0" err="1" smtClean="0"/>
              <a:t>takes</a:t>
            </a:r>
            <a:r>
              <a:rPr lang="hu-HU" dirty="0" smtClean="0"/>
              <a:t> </a:t>
            </a:r>
            <a:r>
              <a:rPr lang="hu-HU" dirty="0" err="1" smtClean="0"/>
              <a:t>much</a:t>
            </a:r>
            <a:r>
              <a:rPr lang="hu-HU" dirty="0" smtClean="0"/>
              <a:t> more 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endParaRPr lang="hu-HU" dirty="0" smtClean="0"/>
          </a:p>
          <a:p>
            <a:pPr lvl="1"/>
            <a:r>
              <a:rPr lang="hu-HU" dirty="0" err="1" smtClean="0"/>
              <a:t>Try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solve</a:t>
            </a:r>
            <a:r>
              <a:rPr lang="hu-HU" dirty="0" smtClean="0"/>
              <a:t> </a:t>
            </a:r>
            <a:r>
              <a:rPr lang="hu-HU" dirty="0" err="1" smtClean="0"/>
              <a:t>problems</a:t>
            </a:r>
            <a:r>
              <a:rPr lang="hu-HU" dirty="0" smtClean="0"/>
              <a:t> </a:t>
            </a:r>
            <a:r>
              <a:rPr lang="hu-HU" dirty="0" err="1" smtClean="0"/>
              <a:t>within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server, </a:t>
            </a:r>
            <a:r>
              <a:rPr lang="hu-HU" dirty="0" err="1" smtClean="0"/>
              <a:t>using</a:t>
            </a:r>
            <a:r>
              <a:rPr lang="hu-HU" dirty="0" smtClean="0"/>
              <a:t> SQL</a:t>
            </a:r>
          </a:p>
          <a:p>
            <a:pPr lvl="1"/>
            <a:r>
              <a:rPr lang="hu-HU" dirty="0" err="1" smtClean="0"/>
              <a:t>Build</a:t>
            </a:r>
            <a:r>
              <a:rPr lang="hu-HU" dirty="0" smtClean="0"/>
              <a:t> servers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and </a:t>
            </a:r>
            <a:r>
              <a:rPr lang="hu-HU" dirty="0" err="1" smtClean="0"/>
              <a:t>big</a:t>
            </a:r>
            <a:r>
              <a:rPr lang="hu-HU" dirty="0" smtClean="0"/>
              <a:t> </a:t>
            </a:r>
            <a:r>
              <a:rPr lang="hu-HU" dirty="0" err="1" smtClean="0"/>
              <a:t>CPUs</a:t>
            </a:r>
            <a:endParaRPr lang="hu-HU" dirty="0" smtClean="0"/>
          </a:p>
          <a:p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20 most </a:t>
            </a:r>
            <a:r>
              <a:rPr lang="hu-HU" dirty="0" err="1" smtClean="0"/>
              <a:t>important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you</a:t>
            </a:r>
            <a:r>
              <a:rPr lang="hu-HU" dirty="0" smtClean="0"/>
              <a:t> </a:t>
            </a:r>
            <a:r>
              <a:rPr lang="hu-HU" dirty="0" err="1" smtClean="0"/>
              <a:t>want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answer</a:t>
            </a:r>
            <a:r>
              <a:rPr lang="hu-HU" dirty="0" smtClean="0"/>
              <a:t>?</a:t>
            </a:r>
          </a:p>
          <a:p>
            <a:pPr lvl="1"/>
            <a:r>
              <a:rPr lang="hu-HU" dirty="0" err="1" smtClean="0"/>
              <a:t>In</a:t>
            </a:r>
            <a:r>
              <a:rPr lang="hu-HU" dirty="0" smtClean="0"/>
              <a:t> a </a:t>
            </a:r>
            <a:r>
              <a:rPr lang="hu-HU" dirty="0" err="1" smtClean="0"/>
              <a:t>generic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warehouse</a:t>
            </a:r>
            <a:r>
              <a:rPr lang="hu-HU" dirty="0" smtClean="0"/>
              <a:t>,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known</a:t>
            </a:r>
            <a:r>
              <a:rPr lang="hu-HU" dirty="0" smtClean="0"/>
              <a:t> </a:t>
            </a:r>
            <a:r>
              <a:rPr lang="hu-HU" dirty="0" err="1" smtClean="0"/>
              <a:t>beforehand</a:t>
            </a:r>
            <a:endParaRPr lang="hu-HU" dirty="0" smtClean="0"/>
          </a:p>
          <a:p>
            <a:pPr lvl="1"/>
            <a:r>
              <a:rPr lang="hu-HU" dirty="0" err="1" smtClean="0"/>
              <a:t>Users</a:t>
            </a:r>
            <a:r>
              <a:rPr lang="hu-HU" dirty="0" smtClean="0"/>
              <a:t> (</a:t>
            </a:r>
            <a:r>
              <a:rPr lang="hu-HU" dirty="0" err="1" smtClean="0"/>
              <a:t>scientists</a:t>
            </a:r>
            <a:r>
              <a:rPr lang="hu-HU" dirty="0" smtClean="0"/>
              <a:t>) </a:t>
            </a:r>
            <a:r>
              <a:rPr lang="hu-HU" dirty="0" err="1" smtClean="0"/>
              <a:t>come</a:t>
            </a:r>
            <a:r>
              <a:rPr lang="hu-HU" dirty="0" smtClean="0"/>
              <a:t> </a:t>
            </a:r>
            <a:r>
              <a:rPr lang="hu-HU" dirty="0" err="1" smtClean="0"/>
              <a:t>up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their</a:t>
            </a:r>
            <a:r>
              <a:rPr lang="hu-HU" dirty="0" smtClean="0"/>
              <a:t> </a:t>
            </a:r>
            <a:r>
              <a:rPr lang="hu-HU" dirty="0" err="1" smtClean="0"/>
              <a:t>own</a:t>
            </a:r>
            <a:r>
              <a:rPr lang="hu-HU" dirty="0" smtClean="0"/>
              <a:t> </a:t>
            </a:r>
            <a:r>
              <a:rPr lang="hu-HU" dirty="0" err="1" smtClean="0"/>
              <a:t>ideas</a:t>
            </a:r>
            <a:endParaRPr lang="hu-HU" dirty="0" smtClean="0"/>
          </a:p>
          <a:p>
            <a:pPr lvl="1"/>
            <a:r>
              <a:rPr lang="hu-HU" dirty="0" err="1" smtClean="0"/>
              <a:t>Optimize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20 </a:t>
            </a:r>
            <a:r>
              <a:rPr lang="hu-HU" dirty="0" err="1" smtClean="0"/>
              <a:t>queries</a:t>
            </a:r>
            <a:endParaRPr lang="hu-HU" dirty="0"/>
          </a:p>
          <a:p>
            <a:r>
              <a:rPr lang="hu-HU" dirty="0" err="1" smtClean="0"/>
              <a:t>Develop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gradually</a:t>
            </a:r>
            <a:r>
              <a:rPr lang="hu-HU" dirty="0" smtClean="0"/>
              <a:t>,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working</a:t>
            </a:r>
            <a:r>
              <a:rPr lang="hu-HU" dirty="0" smtClean="0"/>
              <a:t> version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working</a:t>
            </a:r>
            <a:endParaRPr lang="hu-HU" dirty="0" smtClean="0"/>
          </a:p>
          <a:p>
            <a:pPr lvl="1"/>
            <a:r>
              <a:rPr lang="hu-HU" dirty="0" err="1" smtClean="0"/>
              <a:t>Scientists</a:t>
            </a:r>
            <a:r>
              <a:rPr lang="hu-HU" dirty="0" smtClean="0"/>
              <a:t> </a:t>
            </a:r>
            <a:r>
              <a:rPr lang="hu-HU" dirty="0" err="1" smtClean="0"/>
              <a:t>want</a:t>
            </a:r>
            <a:r>
              <a:rPr lang="hu-HU" dirty="0" smtClean="0"/>
              <a:t> a </a:t>
            </a:r>
            <a:r>
              <a:rPr lang="hu-HU" dirty="0" err="1" smtClean="0"/>
              <a:t>working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soon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endParaRPr lang="hu-HU" dirty="0" smtClean="0"/>
          </a:p>
          <a:p>
            <a:pPr lvl="1"/>
            <a:r>
              <a:rPr lang="hu-HU" dirty="0" err="1" smtClean="0"/>
              <a:t>Don’t</a:t>
            </a:r>
            <a:r>
              <a:rPr lang="hu-HU" dirty="0" smtClean="0"/>
              <a:t> </a:t>
            </a:r>
            <a:r>
              <a:rPr lang="hu-HU" dirty="0" err="1" smtClean="0"/>
              <a:t>rush</a:t>
            </a:r>
            <a:r>
              <a:rPr lang="hu-HU" dirty="0" smtClean="0"/>
              <a:t> </a:t>
            </a:r>
            <a:r>
              <a:rPr lang="hu-HU" dirty="0" err="1" smtClean="0"/>
              <a:t>forward</a:t>
            </a:r>
            <a:r>
              <a:rPr lang="hu-HU" dirty="0" smtClean="0"/>
              <a:t> and add </a:t>
            </a:r>
            <a:r>
              <a:rPr lang="hu-HU" dirty="0" err="1" smtClean="0"/>
              <a:t>unstable</a:t>
            </a:r>
            <a:r>
              <a:rPr lang="hu-HU" dirty="0" smtClean="0"/>
              <a:t> </a:t>
            </a:r>
            <a:r>
              <a:rPr lang="hu-HU" dirty="0" err="1" smtClean="0"/>
              <a:t>features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43180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Outline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sz="1600" dirty="0" smtClean="0"/>
              <a:t>The </a:t>
            </a:r>
            <a:r>
              <a:rPr lang="hu-HU" sz="1600" dirty="0" err="1" smtClean="0"/>
              <a:t>fourth</a:t>
            </a:r>
            <a:r>
              <a:rPr lang="hu-HU" sz="1600" dirty="0" smtClean="0"/>
              <a:t> </a:t>
            </a:r>
            <a:r>
              <a:rPr lang="hu-HU" sz="1600" dirty="0" err="1" smtClean="0"/>
              <a:t>paradigm</a:t>
            </a:r>
            <a:endParaRPr lang="hu-HU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hu-HU" sz="1600" dirty="0" err="1" smtClean="0"/>
              <a:t>Living</a:t>
            </a:r>
            <a:r>
              <a:rPr lang="hu-HU" sz="1600" dirty="0" smtClean="0"/>
              <a:t> </a:t>
            </a:r>
            <a:r>
              <a:rPr lang="hu-HU" sz="1600" dirty="0" err="1" smtClean="0"/>
              <a:t>in</a:t>
            </a:r>
            <a:r>
              <a:rPr lang="hu-HU" sz="1600" dirty="0" smtClean="0"/>
              <a:t> an </a:t>
            </a:r>
            <a:r>
              <a:rPr lang="hu-HU" sz="1600" dirty="0" err="1" smtClean="0"/>
              <a:t>exponential</a:t>
            </a:r>
            <a:r>
              <a:rPr lang="hu-HU" sz="1600" dirty="0" smtClean="0"/>
              <a:t> </a:t>
            </a:r>
            <a:r>
              <a:rPr lang="hu-HU" sz="1600" dirty="0" err="1" smtClean="0"/>
              <a:t>world</a:t>
            </a:r>
            <a:endParaRPr lang="hu-HU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hu-HU" sz="1600" dirty="0" err="1" smtClean="0"/>
              <a:t>Amdahl’s</a:t>
            </a:r>
            <a:r>
              <a:rPr lang="hu-HU" sz="1600" dirty="0" smtClean="0"/>
              <a:t> </a:t>
            </a:r>
            <a:r>
              <a:rPr lang="hu-HU" sz="1600" dirty="0" err="1" smtClean="0"/>
              <a:t>laws</a:t>
            </a:r>
            <a:endParaRPr lang="hu-HU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hu-HU" sz="1600" dirty="0" err="1" smtClean="0"/>
              <a:t>High</a:t>
            </a:r>
            <a:r>
              <a:rPr lang="hu-HU" sz="1600" dirty="0" smtClean="0"/>
              <a:t> performance x64-based hardware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1600" dirty="0" smtClean="0"/>
              <a:t>Storage </a:t>
            </a:r>
            <a:r>
              <a:rPr lang="hu-HU" sz="1600" dirty="0" err="1" smtClean="0"/>
              <a:t>systems</a:t>
            </a:r>
            <a:endParaRPr lang="hu-HU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hu-HU" sz="1600" dirty="0" err="1" smtClean="0"/>
              <a:t>Redundant</a:t>
            </a:r>
            <a:r>
              <a:rPr lang="hu-HU" sz="1600" dirty="0" smtClean="0"/>
              <a:t> </a:t>
            </a:r>
            <a:r>
              <a:rPr lang="hu-HU" sz="1600" dirty="0" err="1" smtClean="0"/>
              <a:t>disk</a:t>
            </a:r>
            <a:r>
              <a:rPr lang="hu-HU" sz="1600" dirty="0" smtClean="0"/>
              <a:t> </a:t>
            </a:r>
            <a:r>
              <a:rPr lang="hu-HU" sz="1600" dirty="0" err="1" smtClean="0"/>
              <a:t>systems</a:t>
            </a:r>
            <a:endParaRPr lang="hu-HU" sz="1600" dirty="0" smtClean="0"/>
          </a:p>
          <a:p>
            <a:pPr marL="514350" indent="-514350">
              <a:buFont typeface="+mj-lt"/>
              <a:buAutoNum type="arabicPeriod"/>
            </a:pPr>
            <a:r>
              <a:rPr lang="hu-HU" sz="1600" dirty="0"/>
              <a:t>Storage </a:t>
            </a:r>
            <a:r>
              <a:rPr lang="hu-HU" sz="1600" dirty="0" err="1"/>
              <a:t>system</a:t>
            </a:r>
            <a:r>
              <a:rPr lang="hu-HU" sz="1600" dirty="0"/>
              <a:t> software </a:t>
            </a:r>
            <a:r>
              <a:rPr lang="hu-HU" sz="1600" dirty="0" err="1"/>
              <a:t>layers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/>
              <a:t>Benchmarking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1600" dirty="0" err="1"/>
              <a:t>Networks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 err="1"/>
              <a:t>Databases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 err="1"/>
              <a:t>Physical</a:t>
            </a:r>
            <a:r>
              <a:rPr lang="hu-HU" sz="1600" dirty="0"/>
              <a:t> </a:t>
            </a:r>
            <a:r>
              <a:rPr lang="hu-HU" sz="1600" dirty="0" err="1"/>
              <a:t>storage</a:t>
            </a:r>
            <a:r>
              <a:rPr lang="hu-HU" sz="1600" dirty="0"/>
              <a:t> </a:t>
            </a:r>
            <a:r>
              <a:rPr lang="hu-HU" sz="1600" dirty="0" err="1"/>
              <a:t>schemes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/>
              <a:t>Indexes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1600" dirty="0" err="1"/>
              <a:t>Physical</a:t>
            </a:r>
            <a:r>
              <a:rPr lang="hu-HU" sz="1600" dirty="0"/>
              <a:t> operators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1600" dirty="0" err="1"/>
              <a:t>Query</a:t>
            </a:r>
            <a:r>
              <a:rPr lang="hu-HU" sz="1600" dirty="0"/>
              <a:t> </a:t>
            </a:r>
            <a:r>
              <a:rPr lang="hu-HU" sz="1600" dirty="0" err="1"/>
              <a:t>optimization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 err="1"/>
              <a:t>Transactions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/>
              <a:t>Backup and </a:t>
            </a:r>
            <a:r>
              <a:rPr lang="hu-HU" sz="1600" dirty="0" err="1"/>
              <a:t>replication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/>
              <a:t>Data </a:t>
            </a:r>
            <a:r>
              <a:rPr lang="hu-HU" sz="1600" dirty="0" err="1"/>
              <a:t>loading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/>
              <a:t>Meta </a:t>
            </a:r>
            <a:r>
              <a:rPr lang="hu-HU" sz="1600" dirty="0" err="1"/>
              <a:t>data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 err="1"/>
              <a:t>Multidimensional</a:t>
            </a:r>
            <a:r>
              <a:rPr lang="hu-HU" sz="1600" dirty="0"/>
              <a:t> </a:t>
            </a:r>
            <a:r>
              <a:rPr lang="hu-HU" sz="1600" dirty="0" err="1"/>
              <a:t>data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/>
              <a:t>Indexing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sphere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/>
              <a:t>GIS </a:t>
            </a:r>
            <a:r>
              <a:rPr lang="hu-HU" sz="1600" dirty="0" err="1"/>
              <a:t>in</a:t>
            </a:r>
            <a:r>
              <a:rPr lang="hu-HU" sz="1600" dirty="0"/>
              <a:t> MS SQL</a:t>
            </a:r>
          </a:p>
          <a:p>
            <a:pPr marL="514350" indent="-514350">
              <a:buFont typeface="+mj-lt"/>
              <a:buAutoNum type="arabicPeriod"/>
            </a:pPr>
            <a:r>
              <a:rPr lang="hu-HU" sz="1600" dirty="0"/>
              <a:t>Advanced </a:t>
            </a:r>
            <a:r>
              <a:rPr lang="hu-HU" sz="1600" dirty="0" err="1"/>
              <a:t>storage</a:t>
            </a:r>
            <a:r>
              <a:rPr lang="hu-HU" sz="1600" dirty="0"/>
              <a:t> </a:t>
            </a:r>
            <a:r>
              <a:rPr lang="hu-HU" sz="1600" dirty="0" err="1"/>
              <a:t>techniques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/>
              <a:t>RDBMS </a:t>
            </a:r>
            <a:r>
              <a:rPr lang="hu-HU" sz="1600" dirty="0" err="1"/>
              <a:t>in</a:t>
            </a:r>
            <a:r>
              <a:rPr lang="hu-HU" sz="1600" dirty="0"/>
              <a:t> </a:t>
            </a:r>
            <a:r>
              <a:rPr lang="hu-HU" sz="1600" dirty="0" err="1"/>
              <a:t>the</a:t>
            </a:r>
            <a:r>
              <a:rPr lang="hu-HU" sz="1600" dirty="0"/>
              <a:t> </a:t>
            </a:r>
            <a:r>
              <a:rPr lang="hu-HU" sz="1600" dirty="0" err="1"/>
              <a:t>future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 err="1"/>
              <a:t>Array</a:t>
            </a:r>
            <a:r>
              <a:rPr lang="hu-HU" sz="1600" dirty="0"/>
              <a:t> </a:t>
            </a:r>
            <a:r>
              <a:rPr lang="hu-HU" sz="1600" dirty="0" err="1"/>
              <a:t>stores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 err="1"/>
              <a:t>noSQL</a:t>
            </a:r>
            <a:r>
              <a:rPr lang="hu-HU" sz="1600" dirty="0"/>
              <a:t> </a:t>
            </a:r>
            <a:r>
              <a:rPr lang="hu-HU" sz="1600" dirty="0" err="1"/>
              <a:t>databases</a:t>
            </a:r>
            <a:endParaRPr lang="hu-HU" sz="1600" dirty="0"/>
          </a:p>
          <a:p>
            <a:pPr marL="514350" indent="-514350">
              <a:buFont typeface="+mj-lt"/>
              <a:buAutoNum type="arabicPeriod"/>
            </a:pPr>
            <a:r>
              <a:rPr lang="hu-HU" sz="1600" dirty="0" err="1"/>
              <a:t>Consistency</a:t>
            </a:r>
            <a:r>
              <a:rPr lang="hu-HU" sz="1600" dirty="0"/>
              <a:t> of </a:t>
            </a:r>
            <a:r>
              <a:rPr lang="hu-HU" sz="1600" dirty="0" err="1"/>
              <a:t>distributed</a:t>
            </a:r>
            <a:r>
              <a:rPr lang="hu-HU" sz="1600" dirty="0"/>
              <a:t> </a:t>
            </a:r>
            <a:r>
              <a:rPr lang="hu-HU" sz="1600" dirty="0" err="1" smtClean="0"/>
              <a:t>databases</a:t>
            </a:r>
            <a:endParaRPr lang="hu-HU" sz="1600" dirty="0"/>
          </a:p>
        </p:txBody>
      </p:sp>
    </p:spTree>
    <p:extLst>
      <p:ext uri="{BB962C8B-B14F-4D97-AF65-F5344CB8AC3E}">
        <p14:creationId xmlns:p14="http://schemas.microsoft.com/office/powerpoint/2010/main" val="2593987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Main limit:     </a:t>
            </a:r>
            <a:r>
              <a:rPr lang="en-US" noProof="0" dirty="0" err="1" smtClean="0"/>
              <a:t>Diszk</a:t>
            </a:r>
            <a:r>
              <a:rPr lang="en-US" noProof="0" dirty="0" smtClean="0"/>
              <a:t> = </a:t>
            </a:r>
            <a:r>
              <a:rPr lang="en-US" noProof="0" dirty="0" err="1" smtClean="0"/>
              <a:t>szalag</a:t>
            </a:r>
            <a:r>
              <a:rPr lang="en-US" noProof="0" dirty="0" smtClean="0"/>
              <a:t> = </a:t>
            </a:r>
            <a:r>
              <a:rPr lang="en-US" noProof="0" dirty="0" smtClean="0">
                <a:sym typeface="Wingdings"/>
              </a:rPr>
              <a:t>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5493" y="2420888"/>
            <a:ext cx="2502411" cy="25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 descr="http://us.123rf.com/400wm/400/400/claudiodivizia/claudiodivizia0806/claudiodivizia080600011/3134374-magnetic-tape-reel-for-computer-data-stor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20352" y="2420888"/>
            <a:ext cx="2520000" cy="2520000"/>
          </a:xfrm>
          <a:prstGeom prst="rect">
            <a:avLst/>
          </a:prstGeom>
          <a:noFill/>
        </p:spPr>
      </p:pic>
      <p:sp>
        <p:nvSpPr>
          <p:cNvPr id="6" name="Egyenlő 5"/>
          <p:cNvSpPr/>
          <p:nvPr/>
        </p:nvSpPr>
        <p:spPr>
          <a:xfrm>
            <a:off x="3995936" y="3356992"/>
            <a:ext cx="864096" cy="576064"/>
          </a:xfrm>
          <a:prstGeom prst="mathEqual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878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r>
              <a:rPr lang="hu-HU" dirty="0" smtClean="0"/>
              <a:t> </a:t>
            </a:r>
            <a:r>
              <a:rPr lang="hu-HU" dirty="0" err="1" smtClean="0"/>
              <a:t>pipeline</a:t>
            </a:r>
            <a:r>
              <a:rPr lang="hu-HU" dirty="0" smtClean="0"/>
              <a:t> </a:t>
            </a:r>
            <a:r>
              <a:rPr lang="hu-HU" dirty="0" err="1" smtClean="0"/>
              <a:t>steps</a:t>
            </a:r>
            <a:endParaRPr lang="hu-HU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8967764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04081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Scientific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formats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In</a:t>
            </a:r>
            <a:r>
              <a:rPr lang="hu-HU" dirty="0" smtClean="0"/>
              <a:t> most </a:t>
            </a:r>
            <a:r>
              <a:rPr lang="hu-HU" dirty="0" err="1" smtClean="0"/>
              <a:t>cases</a:t>
            </a:r>
            <a:r>
              <a:rPr lang="hu-HU" dirty="0" smtClean="0"/>
              <a:t>, text </a:t>
            </a:r>
            <a:r>
              <a:rPr lang="hu-HU" dirty="0" err="1" smtClean="0"/>
              <a:t>files</a:t>
            </a:r>
            <a:endParaRPr lang="hu-HU" dirty="0" smtClean="0"/>
          </a:p>
          <a:p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historicaly</a:t>
            </a:r>
            <a:r>
              <a:rPr lang="hu-HU" dirty="0" smtClean="0"/>
              <a:t> </a:t>
            </a:r>
            <a:r>
              <a:rPr lang="hu-HU" dirty="0" err="1" smtClean="0"/>
              <a:t>reasons</a:t>
            </a:r>
            <a:r>
              <a:rPr lang="hu-HU" dirty="0" smtClean="0"/>
              <a:t> </a:t>
            </a:r>
            <a:r>
              <a:rPr lang="hu-HU" dirty="0" err="1" smtClean="0"/>
              <a:t>there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„standard” </a:t>
            </a:r>
            <a:r>
              <a:rPr lang="hu-HU" dirty="0" err="1" smtClean="0"/>
              <a:t>formats</a:t>
            </a:r>
            <a:endParaRPr lang="hu-HU" dirty="0" smtClean="0"/>
          </a:p>
          <a:p>
            <a:pPr lvl="1"/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astronomy</a:t>
            </a:r>
            <a:r>
              <a:rPr lang="hu-HU" dirty="0" smtClean="0"/>
              <a:t>: FITS</a:t>
            </a:r>
          </a:p>
          <a:p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projects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own</a:t>
            </a:r>
            <a:r>
              <a:rPr lang="hu-HU" dirty="0" smtClean="0"/>
              <a:t> </a:t>
            </a:r>
            <a:r>
              <a:rPr lang="hu-HU" dirty="0" err="1" smtClean="0"/>
              <a:t>ad-hod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formats</a:t>
            </a:r>
            <a:endParaRPr lang="hu-HU" dirty="0"/>
          </a:p>
          <a:p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worse</a:t>
            </a:r>
            <a:r>
              <a:rPr lang="hu-HU" dirty="0" smtClean="0"/>
              <a:t> </a:t>
            </a:r>
            <a:r>
              <a:rPr lang="hu-HU" dirty="0" err="1" smtClean="0"/>
              <a:t>cases</a:t>
            </a:r>
            <a:r>
              <a:rPr lang="hu-HU" dirty="0" smtClean="0"/>
              <a:t>,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format</a:t>
            </a:r>
            <a:r>
              <a:rPr lang="hu-HU" dirty="0" smtClean="0"/>
              <a:t> is </a:t>
            </a:r>
            <a:r>
              <a:rPr lang="hu-HU" dirty="0" err="1" smtClean="0"/>
              <a:t>binary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First</a:t>
            </a:r>
            <a:r>
              <a:rPr lang="hu-HU" dirty="0" smtClean="0"/>
              <a:t> </a:t>
            </a:r>
            <a:r>
              <a:rPr lang="hu-HU" dirty="0" err="1" smtClean="0"/>
              <a:t>step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building a </a:t>
            </a:r>
            <a:r>
              <a:rPr lang="hu-HU" dirty="0" err="1" smtClean="0"/>
              <a:t>database</a:t>
            </a:r>
            <a:endParaRPr lang="hu-HU" dirty="0" smtClean="0"/>
          </a:p>
          <a:p>
            <a:pPr lvl="1"/>
            <a:r>
              <a:rPr lang="hu-HU" dirty="0" err="1" smtClean="0"/>
              <a:t>Make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readable</a:t>
            </a:r>
            <a:r>
              <a:rPr lang="hu-HU" dirty="0" smtClean="0"/>
              <a:t>, and </a:t>
            </a:r>
            <a:r>
              <a:rPr lang="hu-HU" dirty="0" err="1" smtClean="0"/>
              <a:t>quickly</a:t>
            </a:r>
            <a:r>
              <a:rPr lang="hu-HU" dirty="0" smtClean="0"/>
              <a:t> </a:t>
            </a:r>
            <a:r>
              <a:rPr lang="hu-HU" dirty="0" err="1" smtClean="0"/>
              <a:t>readable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5349671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Data </a:t>
            </a:r>
            <a:r>
              <a:rPr lang="hu-HU" dirty="0" err="1" smtClean="0"/>
              <a:t>loading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Bad</a:t>
            </a:r>
            <a:r>
              <a:rPr lang="hu-HU" dirty="0" smtClean="0"/>
              <a:t> </a:t>
            </a:r>
            <a:r>
              <a:rPr lang="hu-HU" dirty="0" err="1" smtClean="0"/>
              <a:t>approach</a:t>
            </a:r>
            <a:endParaRPr lang="hu-HU" dirty="0" smtClean="0"/>
          </a:p>
          <a:p>
            <a:pPr lvl="1"/>
            <a:r>
              <a:rPr lang="hu-HU" dirty="0" err="1" smtClean="0"/>
              <a:t>Row-by-row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individual</a:t>
            </a:r>
            <a:r>
              <a:rPr lang="hu-HU" dirty="0" smtClean="0"/>
              <a:t> </a:t>
            </a:r>
            <a:r>
              <a:rPr lang="hu-HU" dirty="0" err="1" smtClean="0"/>
              <a:t>INSERTs</a:t>
            </a:r>
            <a:endParaRPr lang="hu-HU" dirty="0" smtClean="0"/>
          </a:p>
          <a:p>
            <a:pPr lvl="1"/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effective</a:t>
            </a:r>
            <a:r>
              <a:rPr lang="hu-HU" dirty="0" smtClean="0"/>
              <a:t>, </a:t>
            </a:r>
            <a:r>
              <a:rPr lang="hu-HU" dirty="0" err="1" smtClean="0"/>
              <a:t>INSERTs</a:t>
            </a:r>
            <a:r>
              <a:rPr lang="hu-HU" dirty="0" smtClean="0"/>
              <a:t> </a:t>
            </a:r>
            <a:r>
              <a:rPr lang="hu-HU" dirty="0" err="1" smtClean="0"/>
              <a:t>run</a:t>
            </a:r>
            <a:r>
              <a:rPr lang="hu-HU" dirty="0" smtClean="0"/>
              <a:t> </a:t>
            </a:r>
            <a:r>
              <a:rPr lang="hu-HU" dirty="0" err="1" smtClean="0"/>
              <a:t>their</a:t>
            </a:r>
            <a:r>
              <a:rPr lang="hu-HU" dirty="0" smtClean="0"/>
              <a:t> </a:t>
            </a:r>
            <a:r>
              <a:rPr lang="hu-HU" dirty="0" err="1" smtClean="0"/>
              <a:t>own</a:t>
            </a:r>
            <a:r>
              <a:rPr lang="hu-HU" dirty="0" smtClean="0"/>
              <a:t> </a:t>
            </a:r>
            <a:r>
              <a:rPr lang="hu-HU" dirty="0" err="1" smtClean="0"/>
              <a:t>transactions</a:t>
            </a:r>
            <a:endParaRPr lang="hu-HU" dirty="0" smtClean="0"/>
          </a:p>
          <a:p>
            <a:pPr lvl="1"/>
            <a:r>
              <a:rPr lang="hu-HU" dirty="0" err="1" smtClean="0"/>
              <a:t>Everything</a:t>
            </a:r>
            <a:r>
              <a:rPr lang="hu-HU" dirty="0" smtClean="0"/>
              <a:t> </a:t>
            </a:r>
            <a:r>
              <a:rPr lang="hu-HU" dirty="0" err="1" smtClean="0"/>
              <a:t>formated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text etc.</a:t>
            </a:r>
          </a:p>
          <a:p>
            <a:pPr lvl="1"/>
            <a:endParaRPr lang="hu-HU" dirty="0"/>
          </a:p>
          <a:p>
            <a:r>
              <a:rPr lang="hu-HU" dirty="0" err="1" smtClean="0"/>
              <a:t>Better</a:t>
            </a:r>
            <a:r>
              <a:rPr lang="hu-HU" dirty="0" smtClean="0"/>
              <a:t> </a:t>
            </a:r>
            <a:r>
              <a:rPr lang="hu-HU" dirty="0" err="1" smtClean="0"/>
              <a:t>approach</a:t>
            </a:r>
            <a:endParaRPr lang="hu-HU" dirty="0" smtClean="0"/>
          </a:p>
          <a:p>
            <a:pPr lvl="1"/>
            <a:r>
              <a:rPr lang="hu-HU" dirty="0" err="1" smtClean="0"/>
              <a:t>Use</a:t>
            </a:r>
            <a:r>
              <a:rPr lang="hu-HU" dirty="0" smtClean="0"/>
              <a:t> a </a:t>
            </a:r>
            <a:r>
              <a:rPr lang="hu-HU" dirty="0" err="1" smtClean="0"/>
              <a:t>client</a:t>
            </a:r>
            <a:r>
              <a:rPr lang="hu-HU" dirty="0" smtClean="0"/>
              <a:t> </a:t>
            </a:r>
            <a:r>
              <a:rPr lang="hu-HU" dirty="0" err="1" smtClean="0"/>
              <a:t>library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support</a:t>
            </a:r>
            <a:r>
              <a:rPr lang="hu-HU" dirty="0" smtClean="0"/>
              <a:t> SQL </a:t>
            </a:r>
            <a:r>
              <a:rPr lang="hu-HU" dirty="0" err="1" smtClean="0"/>
              <a:t>pre-compile</a:t>
            </a:r>
            <a:endParaRPr lang="hu-HU" dirty="0" smtClean="0"/>
          </a:p>
          <a:p>
            <a:pPr lvl="1"/>
            <a:r>
              <a:rPr lang="hu-HU" dirty="0" smtClean="0"/>
              <a:t>ADO.NET, ODBC, JDBC, </a:t>
            </a:r>
            <a:r>
              <a:rPr lang="hu-HU" dirty="0" err="1" smtClean="0"/>
              <a:t>SqlAlchemy</a:t>
            </a:r>
            <a:r>
              <a:rPr lang="hu-HU" dirty="0" smtClean="0"/>
              <a:t> etc.</a:t>
            </a:r>
          </a:p>
          <a:p>
            <a:pPr lvl="1"/>
            <a:r>
              <a:rPr lang="hu-HU" dirty="0" err="1" smtClean="0"/>
              <a:t>Pass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parameters</a:t>
            </a:r>
            <a:endParaRPr lang="hu-HU" dirty="0" smtClean="0"/>
          </a:p>
          <a:p>
            <a:pPr lvl="1"/>
            <a:r>
              <a:rPr lang="hu-HU" dirty="0" err="1" smtClean="0"/>
              <a:t>Transactions</a:t>
            </a:r>
            <a:r>
              <a:rPr lang="hu-HU" dirty="0" smtClean="0"/>
              <a:t> of 1000-10000 </a:t>
            </a:r>
            <a:r>
              <a:rPr lang="hu-HU" dirty="0" err="1" smtClean="0"/>
              <a:t>inserts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convert</a:t>
            </a:r>
            <a:r>
              <a:rPr lang="hu-HU" dirty="0" smtClean="0"/>
              <a:t> input </a:t>
            </a:r>
            <a:r>
              <a:rPr lang="hu-HU" dirty="0" err="1" smtClean="0"/>
              <a:t>files</a:t>
            </a:r>
            <a:r>
              <a:rPr lang="hu-HU" dirty="0" smtClean="0"/>
              <a:t>, </a:t>
            </a:r>
            <a:r>
              <a:rPr lang="hu-HU" dirty="0" err="1" smtClean="0"/>
              <a:t>loader</a:t>
            </a:r>
            <a:r>
              <a:rPr lang="hu-HU" dirty="0" smtClean="0"/>
              <a:t> program </a:t>
            </a:r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endParaRPr lang="hu-HU" dirty="0" smtClean="0"/>
          </a:p>
          <a:p>
            <a:pPr lvl="1"/>
            <a:r>
              <a:rPr lang="hu-HU" dirty="0" err="1" smtClean="0"/>
              <a:t>Sophisticated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conversion</a:t>
            </a:r>
            <a:r>
              <a:rPr lang="hu-HU" dirty="0" smtClean="0"/>
              <a:t> </a:t>
            </a:r>
            <a:r>
              <a:rPr lang="hu-HU" dirty="0" err="1" smtClean="0"/>
              <a:t>logic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go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loader</a:t>
            </a:r>
            <a:r>
              <a:rPr lang="hu-HU" dirty="0" smtClean="0"/>
              <a:t> program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0184790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Bulk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BULK INSERT</a:t>
            </a:r>
            <a:endParaRPr lang="hu-HU" dirty="0" smtClean="0"/>
          </a:p>
          <a:p>
            <a:pPr lvl="1"/>
            <a:r>
              <a:rPr lang="hu-HU" dirty="0" err="1" smtClean="0"/>
              <a:t>Statement</a:t>
            </a:r>
            <a:r>
              <a:rPr lang="hu-HU" dirty="0" smtClean="0"/>
              <a:t> </a:t>
            </a:r>
            <a:r>
              <a:rPr lang="hu-HU" dirty="0" err="1" smtClean="0"/>
              <a:t>designed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bulk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endParaRPr lang="hu-HU" dirty="0" smtClean="0"/>
          </a:p>
          <a:p>
            <a:pPr lvl="1"/>
            <a:r>
              <a:rPr lang="hu-HU" dirty="0" err="1" smtClean="0"/>
              <a:t>Optimized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amounts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simple</a:t>
            </a:r>
            <a:r>
              <a:rPr lang="hu-HU" dirty="0" smtClean="0"/>
              <a:t> </a:t>
            </a:r>
            <a:r>
              <a:rPr lang="hu-HU" dirty="0" err="1" smtClean="0"/>
              <a:t>binary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text </a:t>
            </a:r>
            <a:r>
              <a:rPr lang="hu-HU" dirty="0" err="1" smtClean="0"/>
              <a:t>formats</a:t>
            </a:r>
            <a:endParaRPr lang="hu-HU" dirty="0" smtClean="0"/>
          </a:p>
          <a:p>
            <a:pPr lvl="1"/>
            <a:r>
              <a:rPr lang="hu-HU" dirty="0" smtClean="0"/>
              <a:t>Input file </a:t>
            </a:r>
            <a:r>
              <a:rPr lang="hu-HU" dirty="0" err="1" smtClean="0"/>
              <a:t>format</a:t>
            </a:r>
            <a:r>
              <a:rPr lang="hu-HU" dirty="0" smtClean="0"/>
              <a:t> is </a:t>
            </a:r>
            <a:r>
              <a:rPr lang="hu-HU" dirty="0" err="1" smtClean="0"/>
              <a:t>restricted</a:t>
            </a:r>
            <a:endParaRPr lang="hu-HU" dirty="0" smtClean="0"/>
          </a:p>
          <a:p>
            <a:pPr lvl="2"/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convert</a:t>
            </a:r>
            <a:r>
              <a:rPr lang="hu-HU" dirty="0" smtClean="0"/>
              <a:t> </a:t>
            </a:r>
            <a:r>
              <a:rPr lang="hu-HU" dirty="0" err="1" smtClean="0"/>
              <a:t>original</a:t>
            </a:r>
            <a:r>
              <a:rPr lang="hu-HU" dirty="0" smtClean="0"/>
              <a:t> input </a:t>
            </a:r>
            <a:r>
              <a:rPr lang="hu-HU" dirty="0" err="1" smtClean="0"/>
              <a:t>files</a:t>
            </a:r>
            <a:r>
              <a:rPr lang="hu-HU" dirty="0" smtClean="0"/>
              <a:t> </a:t>
            </a:r>
            <a:r>
              <a:rPr lang="hu-HU" dirty="0" err="1" smtClean="0"/>
              <a:t>first</a:t>
            </a:r>
            <a:endParaRPr lang="hu-HU" dirty="0" smtClean="0"/>
          </a:p>
          <a:p>
            <a:pPr lvl="1"/>
            <a:r>
              <a:rPr lang="hu-HU" dirty="0" err="1" smtClean="0"/>
              <a:t>Bulk</a:t>
            </a:r>
            <a:r>
              <a:rPr lang="hu-HU" dirty="0" smtClean="0"/>
              <a:t> </a:t>
            </a:r>
            <a:r>
              <a:rPr lang="hu-HU" dirty="0" err="1" smtClean="0"/>
              <a:t>insert</a:t>
            </a:r>
            <a:r>
              <a:rPr lang="hu-HU" dirty="0" smtClean="0"/>
              <a:t> </a:t>
            </a:r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minimal</a:t>
            </a:r>
            <a:r>
              <a:rPr lang="hu-HU" dirty="0" smtClean="0"/>
              <a:t> </a:t>
            </a:r>
            <a:r>
              <a:rPr lang="hu-HU" dirty="0" err="1" smtClean="0"/>
              <a:t>logging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bulk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r>
              <a:rPr lang="hu-HU" dirty="0" smtClean="0"/>
              <a:t> </a:t>
            </a:r>
            <a:r>
              <a:rPr lang="hu-HU" dirty="0" err="1" smtClean="0"/>
              <a:t>tools</a:t>
            </a:r>
            <a:endParaRPr lang="hu-HU" dirty="0" smtClean="0"/>
          </a:p>
          <a:p>
            <a:pPr lvl="1"/>
            <a:r>
              <a:rPr lang="hu-HU" dirty="0" err="1" smtClean="0"/>
              <a:t>Depend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product</a:t>
            </a:r>
            <a:endParaRPr lang="hu-HU" dirty="0" smtClean="0"/>
          </a:p>
          <a:p>
            <a:pPr lvl="1"/>
            <a:r>
              <a:rPr lang="hu-HU" dirty="0" err="1" smtClean="0"/>
              <a:t>e.g</a:t>
            </a:r>
            <a:r>
              <a:rPr lang="hu-HU" dirty="0" smtClean="0"/>
              <a:t>. SQL </a:t>
            </a:r>
            <a:r>
              <a:rPr lang="hu-HU" dirty="0" err="1" smtClean="0"/>
              <a:t>Server’s</a:t>
            </a:r>
            <a:r>
              <a:rPr lang="hu-HU" dirty="0" smtClean="0"/>
              <a:t> </a:t>
            </a:r>
            <a:r>
              <a:rPr lang="hu-HU" dirty="0" err="1" smtClean="0"/>
              <a:t>bcp</a:t>
            </a:r>
            <a:r>
              <a:rPr lang="hu-HU" dirty="0" smtClean="0"/>
              <a:t> </a:t>
            </a:r>
            <a:r>
              <a:rPr lang="hu-HU" dirty="0" err="1" smtClean="0"/>
              <a:t>command</a:t>
            </a:r>
            <a:r>
              <a:rPr lang="hu-HU" dirty="0" smtClean="0"/>
              <a:t> line </a:t>
            </a:r>
            <a:r>
              <a:rPr lang="hu-HU" dirty="0" err="1" smtClean="0"/>
              <a:t>tool</a:t>
            </a:r>
            <a:r>
              <a:rPr lang="hu-HU" dirty="0" smtClean="0"/>
              <a:t> (import/export)</a:t>
            </a:r>
          </a:p>
          <a:p>
            <a:endParaRPr lang="hu-HU" dirty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7400439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First</a:t>
            </a:r>
            <a:r>
              <a:rPr lang="hu-HU" dirty="0" smtClean="0"/>
              <a:t> </a:t>
            </a:r>
            <a:r>
              <a:rPr lang="hu-HU" dirty="0" err="1" smtClean="0"/>
              <a:t>steps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Download</a:t>
            </a:r>
            <a:r>
              <a:rPr lang="hu-HU" dirty="0" smtClean="0"/>
              <a:t> RAW </a:t>
            </a:r>
            <a:r>
              <a:rPr lang="hu-HU" dirty="0" err="1" smtClean="0"/>
              <a:t>data</a:t>
            </a:r>
            <a:endParaRPr lang="hu-HU" dirty="0" smtClean="0"/>
          </a:p>
          <a:p>
            <a:r>
              <a:rPr lang="hu-HU" dirty="0" err="1" smtClean="0"/>
              <a:t>Scientific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is </a:t>
            </a:r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dirty</a:t>
            </a:r>
            <a:endParaRPr lang="hu-HU" dirty="0" smtClean="0"/>
          </a:p>
          <a:p>
            <a:pPr lvl="1"/>
            <a:r>
              <a:rPr lang="hu-HU" dirty="0" smtClean="0"/>
              <a:t>File </a:t>
            </a:r>
            <a:r>
              <a:rPr lang="hu-HU" dirty="0" err="1" smtClean="0"/>
              <a:t>formatting</a:t>
            </a:r>
            <a:r>
              <a:rPr lang="hu-HU" dirty="0" smtClean="0"/>
              <a:t> </a:t>
            </a:r>
            <a:r>
              <a:rPr lang="hu-HU" dirty="0" err="1" smtClean="0"/>
              <a:t>error</a:t>
            </a:r>
            <a:r>
              <a:rPr lang="hu-HU" dirty="0" smtClean="0"/>
              <a:t>, </a:t>
            </a:r>
            <a:r>
              <a:rPr lang="hu-HU" dirty="0" err="1" smtClean="0"/>
              <a:t>unexpected</a:t>
            </a:r>
            <a:r>
              <a:rPr lang="hu-HU" dirty="0" smtClean="0"/>
              <a:t> </a:t>
            </a:r>
            <a:r>
              <a:rPr lang="hu-HU" dirty="0" err="1" smtClean="0"/>
              <a:t>value</a:t>
            </a:r>
            <a:r>
              <a:rPr lang="hu-HU" dirty="0" smtClean="0"/>
              <a:t>, </a:t>
            </a:r>
            <a:r>
              <a:rPr lang="hu-HU" dirty="0" err="1" smtClean="0"/>
              <a:t>missing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/>
          </a:p>
          <a:p>
            <a:pPr lvl="1"/>
            <a:r>
              <a:rPr lang="hu-HU" dirty="0" err="1" smtClean="0"/>
              <a:t>Invalid</a:t>
            </a:r>
            <a:r>
              <a:rPr lang="hu-HU" dirty="0" smtClean="0"/>
              <a:t> </a:t>
            </a:r>
            <a:r>
              <a:rPr lang="hu-HU" dirty="0" err="1" smtClean="0"/>
              <a:t>cross-references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smtClean="0"/>
              <a:t>Out of </a:t>
            </a:r>
            <a:r>
              <a:rPr lang="hu-HU" dirty="0" err="1" smtClean="0"/>
              <a:t>range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r>
              <a:rPr lang="hu-HU" dirty="0" smtClean="0"/>
              <a:t>, etc.</a:t>
            </a:r>
          </a:p>
          <a:p>
            <a:pPr lvl="1"/>
            <a:r>
              <a:rPr lang="hu-HU" dirty="0" err="1" smtClean="0"/>
              <a:t>Requires</a:t>
            </a:r>
            <a:r>
              <a:rPr lang="hu-HU" dirty="0" smtClean="0"/>
              <a:t> </a:t>
            </a:r>
            <a:r>
              <a:rPr lang="hu-HU" dirty="0" err="1" smtClean="0"/>
              <a:t>lots</a:t>
            </a:r>
            <a:r>
              <a:rPr lang="hu-HU" dirty="0" smtClean="0"/>
              <a:t> of </a:t>
            </a:r>
            <a:r>
              <a:rPr lang="hu-HU" dirty="0" err="1" smtClean="0"/>
              <a:t>validation</a:t>
            </a:r>
            <a:endParaRPr lang="hu-HU" dirty="0" smtClean="0"/>
          </a:p>
          <a:p>
            <a:r>
              <a:rPr lang="hu-HU" dirty="0" err="1" smtClean="0"/>
              <a:t>Verify</a:t>
            </a:r>
            <a:r>
              <a:rPr lang="hu-HU" dirty="0" smtClean="0"/>
              <a:t> </a:t>
            </a:r>
            <a:r>
              <a:rPr lang="hu-HU" dirty="0" err="1" smtClean="0"/>
              <a:t>list</a:t>
            </a:r>
            <a:r>
              <a:rPr lang="hu-HU" dirty="0" smtClean="0"/>
              <a:t> of </a:t>
            </a:r>
            <a:r>
              <a:rPr lang="hu-HU" dirty="0" err="1" smtClean="0"/>
              <a:t>files</a:t>
            </a:r>
            <a:r>
              <a:rPr lang="hu-HU" dirty="0" smtClean="0"/>
              <a:t>, </a:t>
            </a:r>
            <a:r>
              <a:rPr lang="hu-HU" dirty="0" err="1" smtClean="0"/>
              <a:t>consistency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</a:t>
            </a:r>
            <a:r>
              <a:rPr lang="hu-HU" dirty="0" err="1" smtClean="0"/>
              <a:t>individual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endParaRPr lang="hu-HU" dirty="0" smtClean="0"/>
          </a:p>
          <a:p>
            <a:pPr lvl="1"/>
            <a:r>
              <a:rPr lang="hu-HU" dirty="0" smtClean="0"/>
              <a:t>MD5 is </a:t>
            </a:r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stronger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TCP/IP </a:t>
            </a:r>
            <a:r>
              <a:rPr lang="hu-HU" dirty="0" err="1" smtClean="0"/>
              <a:t>checksum</a:t>
            </a:r>
            <a:endParaRPr lang="hu-HU" dirty="0" smtClean="0"/>
          </a:p>
          <a:p>
            <a:r>
              <a:rPr lang="hu-HU" dirty="0" err="1" smtClean="0"/>
              <a:t>Convert</a:t>
            </a:r>
            <a:r>
              <a:rPr lang="hu-HU" dirty="0" smtClean="0"/>
              <a:t> input file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format</a:t>
            </a:r>
            <a:r>
              <a:rPr lang="hu-HU" dirty="0" smtClean="0"/>
              <a:t> </a:t>
            </a:r>
            <a:r>
              <a:rPr lang="hu-HU" dirty="0" err="1" smtClean="0"/>
              <a:t>compatible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BULK INSERT</a:t>
            </a:r>
          </a:p>
          <a:p>
            <a:r>
              <a:rPr lang="hu-HU" dirty="0" err="1" smtClean="0"/>
              <a:t>Organize</a:t>
            </a:r>
            <a:r>
              <a:rPr lang="hu-HU" dirty="0" smtClean="0"/>
              <a:t> </a:t>
            </a:r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job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batches of </a:t>
            </a:r>
            <a:r>
              <a:rPr lang="hu-HU" dirty="0" err="1" smtClean="0"/>
              <a:t>about</a:t>
            </a:r>
            <a:r>
              <a:rPr lang="hu-HU" dirty="0" smtClean="0"/>
              <a:t> 100 GB </a:t>
            </a:r>
            <a:r>
              <a:rPr lang="hu-HU" dirty="0" err="1" smtClean="0"/>
              <a:t>each</a:t>
            </a:r>
            <a:endParaRPr lang="hu-HU" dirty="0" smtClean="0"/>
          </a:p>
          <a:p>
            <a:r>
              <a:rPr lang="hu-HU" dirty="0" err="1" smtClean="0"/>
              <a:t>It’s</a:t>
            </a:r>
            <a:r>
              <a:rPr lang="hu-HU" dirty="0" smtClean="0"/>
              <a:t> </a:t>
            </a:r>
            <a:r>
              <a:rPr lang="hu-HU" dirty="0" err="1" smtClean="0"/>
              <a:t>good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is </a:t>
            </a:r>
            <a:r>
              <a:rPr lang="hu-HU" dirty="0" err="1" smtClean="0"/>
              <a:t>already</a:t>
            </a:r>
            <a:r>
              <a:rPr lang="hu-HU" dirty="0" smtClean="0"/>
              <a:t> </a:t>
            </a:r>
            <a:r>
              <a:rPr lang="hu-HU" dirty="0" err="1" smtClean="0"/>
              <a:t>ordered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primary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966958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loader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Loader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a </a:t>
            </a:r>
            <a:r>
              <a:rPr lang="hu-HU" dirty="0" err="1" smtClean="0"/>
              <a:t>seperate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endParaRPr lang="hu-HU" dirty="0" smtClean="0"/>
          </a:p>
          <a:p>
            <a:pPr lvl="1"/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final</a:t>
            </a:r>
            <a:r>
              <a:rPr lang="hu-HU" dirty="0" smtClean="0"/>
              <a:t> </a:t>
            </a:r>
            <a:r>
              <a:rPr lang="hu-HU" dirty="0" err="1" smtClean="0"/>
              <a:t>destination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err="1" smtClean="0"/>
              <a:t>Not</a:t>
            </a:r>
            <a:r>
              <a:rPr lang="hu-HU" dirty="0" smtClean="0"/>
              <a:t> indexed,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sorted</a:t>
            </a:r>
            <a:endParaRPr lang="hu-HU" dirty="0" smtClean="0"/>
          </a:p>
          <a:p>
            <a:pPr lvl="1"/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sorted</a:t>
            </a:r>
            <a:r>
              <a:rPr lang="hu-HU" dirty="0" smtClean="0"/>
              <a:t> </a:t>
            </a:r>
            <a:r>
              <a:rPr lang="hu-HU" dirty="0" err="1" smtClean="0"/>
              <a:t>originally</a:t>
            </a:r>
            <a:r>
              <a:rPr lang="hu-HU" dirty="0" smtClean="0"/>
              <a:t>, no </a:t>
            </a:r>
            <a:r>
              <a:rPr lang="hu-HU" dirty="0" err="1" smtClean="0"/>
              <a:t>primary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either</a:t>
            </a:r>
            <a:endParaRPr lang="hu-HU" dirty="0" smtClean="0"/>
          </a:p>
          <a:p>
            <a:pPr lvl="1"/>
            <a:r>
              <a:rPr lang="hu-HU" dirty="0" err="1" smtClean="0"/>
              <a:t>Prevent</a:t>
            </a:r>
            <a:r>
              <a:rPr lang="hu-HU" dirty="0" smtClean="0"/>
              <a:t> (re)</a:t>
            </a:r>
            <a:r>
              <a:rPr lang="hu-HU" dirty="0" err="1" smtClean="0"/>
              <a:t>sorting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load</a:t>
            </a:r>
            <a:endParaRPr lang="hu-HU" dirty="0" smtClean="0"/>
          </a:p>
          <a:p>
            <a:pPr lvl="1"/>
            <a:r>
              <a:rPr lang="hu-HU" dirty="0" err="1" smtClean="0"/>
              <a:t>Necessary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created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, </a:t>
            </a:r>
            <a:r>
              <a:rPr lang="hu-HU" dirty="0" err="1" smtClean="0"/>
              <a:t>once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loaded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Bulk</a:t>
            </a:r>
            <a:r>
              <a:rPr lang="hu-HU" dirty="0" smtClean="0"/>
              <a:t> </a:t>
            </a:r>
            <a:r>
              <a:rPr lang="hu-HU" dirty="0" err="1" smtClean="0"/>
              <a:t>insert</a:t>
            </a:r>
            <a:endParaRPr lang="hu-HU" dirty="0" smtClean="0"/>
          </a:p>
          <a:p>
            <a:pPr lvl="1"/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empty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prevent</a:t>
            </a:r>
            <a:r>
              <a:rPr lang="hu-HU" dirty="0" smtClean="0"/>
              <a:t> </a:t>
            </a:r>
            <a:r>
              <a:rPr lang="hu-HU" dirty="0" err="1" smtClean="0"/>
              <a:t>logging</a:t>
            </a:r>
            <a:endParaRPr lang="hu-HU" dirty="0" smtClean="0"/>
          </a:p>
          <a:p>
            <a:pPr lvl="1"/>
            <a:r>
              <a:rPr lang="hu-HU" dirty="0" smtClean="0"/>
              <a:t>Parallel </a:t>
            </a:r>
            <a:r>
              <a:rPr lang="hu-HU" dirty="0" err="1" smtClean="0"/>
              <a:t>loading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is </a:t>
            </a:r>
            <a:r>
              <a:rPr lang="hu-HU" dirty="0" err="1" smtClean="0"/>
              <a:t>good</a:t>
            </a:r>
            <a:r>
              <a:rPr lang="hu-HU" dirty="0" smtClean="0"/>
              <a:t> idea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7491020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Postprocessing</a:t>
            </a:r>
            <a:r>
              <a:rPr lang="hu-HU" dirty="0" smtClean="0"/>
              <a:t> </a:t>
            </a:r>
            <a:r>
              <a:rPr lang="hu-HU" dirty="0" err="1" smtClean="0"/>
              <a:t>loader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Verify</a:t>
            </a:r>
            <a:r>
              <a:rPr lang="hu-HU" dirty="0" smtClean="0"/>
              <a:t> </a:t>
            </a:r>
            <a:r>
              <a:rPr lang="hu-HU" dirty="0" err="1" smtClean="0"/>
              <a:t>consistency</a:t>
            </a:r>
            <a:r>
              <a:rPr lang="hu-HU" dirty="0" smtClean="0"/>
              <a:t> of </a:t>
            </a:r>
            <a:r>
              <a:rPr lang="hu-HU" dirty="0" err="1" smtClean="0"/>
              <a:t>loaded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err="1" smtClean="0"/>
              <a:t>Unique</a:t>
            </a:r>
            <a:r>
              <a:rPr lang="hu-HU" dirty="0" smtClean="0"/>
              <a:t> </a:t>
            </a:r>
            <a:r>
              <a:rPr lang="hu-HU" dirty="0" err="1" smtClean="0"/>
              <a:t>identifiers</a:t>
            </a:r>
            <a:endParaRPr lang="hu-HU" dirty="0" smtClean="0"/>
          </a:p>
          <a:p>
            <a:pPr lvl="1"/>
            <a:r>
              <a:rPr lang="hu-HU" dirty="0" err="1" smtClean="0"/>
              <a:t>Interval</a:t>
            </a:r>
            <a:r>
              <a:rPr lang="hu-HU" dirty="0" smtClean="0"/>
              <a:t> of </a:t>
            </a:r>
            <a:r>
              <a:rPr lang="hu-HU" dirty="0" err="1" smtClean="0"/>
              <a:t>values</a:t>
            </a:r>
            <a:endParaRPr lang="hu-HU" dirty="0" smtClean="0"/>
          </a:p>
          <a:p>
            <a:pPr lvl="1"/>
            <a:r>
              <a:rPr lang="hu-HU" dirty="0" err="1" smtClean="0"/>
              <a:t>Verify</a:t>
            </a:r>
            <a:r>
              <a:rPr lang="hu-HU" dirty="0" smtClean="0"/>
              <a:t> </a:t>
            </a:r>
            <a:r>
              <a:rPr lang="hu-HU" dirty="0" err="1" smtClean="0"/>
              <a:t>foreign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consistency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Verify</a:t>
            </a:r>
            <a:r>
              <a:rPr lang="hu-HU" dirty="0" smtClean="0"/>
              <a:t> </a:t>
            </a:r>
            <a:r>
              <a:rPr lang="hu-HU" dirty="0" err="1" smtClean="0"/>
              <a:t>consistency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endParaRPr lang="hu-HU" dirty="0" smtClean="0"/>
          </a:p>
          <a:p>
            <a:pPr lvl="1"/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list</a:t>
            </a:r>
            <a:r>
              <a:rPr lang="hu-HU" dirty="0" smtClean="0"/>
              <a:t> of </a:t>
            </a:r>
            <a:r>
              <a:rPr lang="hu-HU" dirty="0" err="1" smtClean="0"/>
              <a:t>problematic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endParaRPr lang="hu-HU" dirty="0" smtClean="0"/>
          </a:p>
          <a:p>
            <a:pPr lvl="1"/>
            <a:r>
              <a:rPr lang="hu-HU" dirty="0" err="1" smtClean="0"/>
              <a:t>Source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often</a:t>
            </a:r>
            <a:r>
              <a:rPr lang="hu-HU" dirty="0" smtClean="0"/>
              <a:t> </a:t>
            </a:r>
            <a:r>
              <a:rPr lang="hu-HU" dirty="0" err="1" smtClean="0"/>
              <a:t>needs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fixed </a:t>
            </a:r>
            <a:r>
              <a:rPr lang="hu-HU" dirty="0" err="1" smtClean="0"/>
              <a:t>manually</a:t>
            </a:r>
            <a:endParaRPr lang="hu-HU" dirty="0" smtClean="0"/>
          </a:p>
          <a:p>
            <a:pPr lvl="1"/>
            <a:r>
              <a:rPr lang="hu-HU" dirty="0" err="1" smtClean="0"/>
              <a:t>Use</a:t>
            </a:r>
            <a:r>
              <a:rPr lang="hu-HU" dirty="0" smtClean="0"/>
              <a:t> text </a:t>
            </a:r>
            <a:r>
              <a:rPr lang="hu-HU" dirty="0" err="1" smtClean="0"/>
              <a:t>files</a:t>
            </a:r>
            <a:r>
              <a:rPr lang="hu-HU" dirty="0" smtClean="0"/>
              <a:t> </a:t>
            </a:r>
            <a:r>
              <a:rPr lang="hu-HU" dirty="0" err="1" smtClean="0"/>
              <a:t>first</a:t>
            </a:r>
            <a:r>
              <a:rPr lang="hu-HU" dirty="0" smtClean="0"/>
              <a:t>,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works</a:t>
            </a:r>
            <a:r>
              <a:rPr lang="hu-HU" dirty="0" smtClean="0"/>
              <a:t>, </a:t>
            </a:r>
            <a:r>
              <a:rPr lang="hu-HU" dirty="0" err="1" smtClean="0"/>
              <a:t>move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binary</a:t>
            </a:r>
            <a:endParaRPr lang="hu-HU" dirty="0" smtClean="0"/>
          </a:p>
          <a:p>
            <a:pPr lvl="1"/>
            <a:endParaRPr lang="hu-HU" dirty="0" smtClean="0"/>
          </a:p>
          <a:p>
            <a:r>
              <a:rPr lang="hu-HU" dirty="0" smtClean="0"/>
              <a:t>Data </a:t>
            </a:r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sorted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copy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final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/>
          </a:p>
          <a:p>
            <a:pPr lvl="1"/>
            <a:r>
              <a:rPr lang="hu-HU" dirty="0" err="1" smtClean="0"/>
              <a:t>Build</a:t>
            </a:r>
            <a:r>
              <a:rPr lang="hu-HU" dirty="0" smtClean="0"/>
              <a:t> </a:t>
            </a:r>
            <a:r>
              <a:rPr lang="hu-HU" dirty="0" err="1" smtClean="0"/>
              <a:t>clustered</a:t>
            </a:r>
            <a:r>
              <a:rPr lang="hu-HU" dirty="0" smtClean="0"/>
              <a:t> index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loader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, </a:t>
            </a:r>
            <a:r>
              <a:rPr lang="hu-HU" dirty="0" err="1" smtClean="0"/>
              <a:t>or</a:t>
            </a:r>
            <a:endParaRPr lang="hu-HU" dirty="0"/>
          </a:p>
          <a:p>
            <a:pPr lvl="1"/>
            <a:r>
              <a:rPr lang="hu-HU" dirty="0" err="1" smtClean="0"/>
              <a:t>Defer</a:t>
            </a:r>
            <a:r>
              <a:rPr lang="hu-HU" dirty="0" smtClean="0"/>
              <a:t> </a:t>
            </a:r>
            <a:r>
              <a:rPr lang="hu-HU" dirty="0" err="1" smtClean="0"/>
              <a:t>sorting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copy</a:t>
            </a:r>
            <a:r>
              <a:rPr lang="hu-HU" dirty="0" smtClean="0"/>
              <a:t> </a:t>
            </a:r>
            <a:r>
              <a:rPr lang="hu-HU" dirty="0" err="1" smtClean="0"/>
              <a:t>operation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32572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Copy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final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Once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load</a:t>
            </a:r>
            <a:r>
              <a:rPr lang="hu-HU" dirty="0" smtClean="0"/>
              <a:t> batches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finished</a:t>
            </a:r>
            <a:r>
              <a:rPr lang="hu-HU" dirty="0" smtClean="0"/>
              <a:t> and test </a:t>
            </a:r>
            <a:r>
              <a:rPr lang="hu-HU" dirty="0" err="1" smtClean="0"/>
              <a:t>completed</a:t>
            </a:r>
            <a:endParaRPr lang="hu-HU" dirty="0" smtClean="0"/>
          </a:p>
          <a:p>
            <a:r>
              <a:rPr lang="hu-HU" dirty="0" err="1" smtClean="0"/>
              <a:t>Create</a:t>
            </a:r>
            <a:r>
              <a:rPr lang="hu-HU" dirty="0" smtClean="0"/>
              <a:t> </a:t>
            </a:r>
            <a:r>
              <a:rPr lang="hu-HU" dirty="0" err="1" smtClean="0"/>
              <a:t>final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clustered</a:t>
            </a:r>
            <a:r>
              <a:rPr lang="hu-HU" dirty="0" smtClean="0"/>
              <a:t> index</a:t>
            </a:r>
          </a:p>
          <a:p>
            <a:pPr lvl="1"/>
            <a:r>
              <a:rPr lang="hu-HU" dirty="0" err="1" smtClean="0"/>
              <a:t>Create</a:t>
            </a:r>
            <a:r>
              <a:rPr lang="hu-HU" dirty="0" smtClean="0"/>
              <a:t> </a:t>
            </a:r>
            <a:r>
              <a:rPr lang="hu-HU" dirty="0" err="1" smtClean="0"/>
              <a:t>clustered</a:t>
            </a:r>
            <a:r>
              <a:rPr lang="hu-HU" dirty="0" smtClean="0"/>
              <a:t> index </a:t>
            </a:r>
            <a:r>
              <a:rPr lang="hu-HU" i="1" dirty="0" err="1" smtClean="0"/>
              <a:t>before</a:t>
            </a:r>
            <a:r>
              <a:rPr lang="hu-HU" dirty="0" smtClean="0"/>
              <a:t> </a:t>
            </a:r>
            <a:r>
              <a:rPr lang="hu-HU" dirty="0" err="1" smtClean="0"/>
              <a:t>copy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sorted</a:t>
            </a:r>
            <a:r>
              <a:rPr lang="hu-HU" dirty="0" smtClean="0"/>
              <a:t> </a:t>
            </a:r>
            <a:r>
              <a:rPr lang="hu-HU" dirty="0" err="1" smtClean="0"/>
              <a:t>before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copying</a:t>
            </a:r>
            <a:endParaRPr lang="hu-HU" dirty="0" smtClean="0"/>
          </a:p>
          <a:p>
            <a:pPr lvl="1"/>
            <a:r>
              <a:rPr lang="hu-HU" dirty="0" smtClean="0"/>
              <a:t>Building </a:t>
            </a:r>
            <a:r>
              <a:rPr lang="hu-HU" dirty="0" err="1" smtClean="0"/>
              <a:t>clustered</a:t>
            </a:r>
            <a:r>
              <a:rPr lang="hu-HU" dirty="0" smtClean="0"/>
              <a:t> index </a:t>
            </a:r>
            <a:r>
              <a:rPr lang="hu-HU" dirty="0" err="1" smtClean="0"/>
              <a:t>later</a:t>
            </a:r>
            <a:r>
              <a:rPr lang="hu-HU" dirty="0" smtClean="0"/>
              <a:t> </a:t>
            </a:r>
            <a:r>
              <a:rPr lang="hu-HU" dirty="0" err="1" smtClean="0"/>
              <a:t>would</a:t>
            </a:r>
            <a:r>
              <a:rPr lang="hu-HU" dirty="0" smtClean="0"/>
              <a:t> be </a:t>
            </a:r>
            <a:r>
              <a:rPr lang="hu-HU" dirty="0" err="1" smtClean="0"/>
              <a:t>prohibitive</a:t>
            </a:r>
            <a:endParaRPr lang="hu-HU" dirty="0" smtClean="0"/>
          </a:p>
          <a:p>
            <a:r>
              <a:rPr lang="hu-HU" dirty="0" err="1" smtClean="0"/>
              <a:t>Implement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copy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 smtClean="0"/>
          </a:p>
          <a:p>
            <a:pPr lvl="1"/>
            <a:r>
              <a:rPr lang="hu-HU" dirty="0" err="1" smtClean="0"/>
              <a:t>Try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force</a:t>
            </a:r>
            <a:r>
              <a:rPr lang="hu-HU" dirty="0" smtClean="0"/>
              <a:t> </a:t>
            </a:r>
            <a:r>
              <a:rPr lang="hu-HU" dirty="0" err="1" smtClean="0"/>
              <a:t>minimal</a:t>
            </a:r>
            <a:r>
              <a:rPr lang="hu-HU" dirty="0" smtClean="0"/>
              <a:t> </a:t>
            </a:r>
            <a:r>
              <a:rPr lang="hu-HU" dirty="0" err="1" smtClean="0"/>
              <a:t>logging</a:t>
            </a:r>
            <a:endParaRPr lang="hu-HU" dirty="0" smtClean="0"/>
          </a:p>
          <a:p>
            <a:r>
              <a:rPr lang="hu-HU" dirty="0" smtClean="0"/>
              <a:t>(Re)</a:t>
            </a:r>
            <a:r>
              <a:rPr lang="hu-HU" dirty="0" err="1" smtClean="0"/>
              <a:t>build</a:t>
            </a:r>
            <a:r>
              <a:rPr lang="hu-HU" dirty="0" smtClean="0"/>
              <a:t> </a:t>
            </a:r>
            <a:r>
              <a:rPr lang="hu-HU" dirty="0" err="1" smtClean="0"/>
              <a:t>non-clustered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final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9297465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Merge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 smtClean="0"/>
              <a:t>Problematic</a:t>
            </a:r>
            <a:r>
              <a:rPr lang="hu-HU" dirty="0" smtClean="0"/>
              <a:t> </a:t>
            </a:r>
            <a:r>
              <a:rPr lang="hu-HU" dirty="0" err="1" smtClean="0"/>
              <a:t>situations</a:t>
            </a:r>
            <a:endParaRPr lang="hu-HU" dirty="0" smtClean="0"/>
          </a:p>
          <a:p>
            <a:pPr lvl="1"/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disjoint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primary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endParaRPr lang="hu-HU" dirty="0" smtClean="0"/>
          </a:p>
          <a:p>
            <a:pPr lvl="1"/>
            <a:r>
              <a:rPr lang="hu-HU" dirty="0" smtClean="0"/>
              <a:t>New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comes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goes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middle</a:t>
            </a:r>
            <a:r>
              <a:rPr lang="hu-HU" dirty="0" smtClean="0"/>
              <a:t> of </a:t>
            </a:r>
            <a:r>
              <a:rPr lang="hu-HU" dirty="0" err="1" smtClean="0"/>
              <a:t>existing</a:t>
            </a:r>
            <a:r>
              <a:rPr lang="hu-HU" dirty="0" smtClean="0"/>
              <a:t> </a:t>
            </a:r>
            <a:r>
              <a:rPr lang="hu-HU" dirty="0" err="1" smtClean="0"/>
              <a:t>primary</a:t>
            </a:r>
            <a:r>
              <a:rPr lang="hu-HU" dirty="0" smtClean="0"/>
              <a:t> </a:t>
            </a:r>
            <a:r>
              <a:rPr lang="hu-HU" dirty="0" err="1" smtClean="0"/>
              <a:t>keys</a:t>
            </a:r>
            <a:endParaRPr lang="hu-HU" dirty="0" smtClean="0"/>
          </a:p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insert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already</a:t>
            </a:r>
            <a:r>
              <a:rPr lang="hu-HU" dirty="0" smtClean="0"/>
              <a:t> </a:t>
            </a:r>
            <a:r>
              <a:rPr lang="hu-HU" dirty="0" err="1" smtClean="0"/>
              <a:t>existing</a:t>
            </a:r>
            <a:r>
              <a:rPr lang="hu-HU" dirty="0" smtClean="0"/>
              <a:t> </a:t>
            </a:r>
            <a:r>
              <a:rPr lang="hu-HU" dirty="0" err="1" smtClean="0"/>
              <a:t>B-tree</a:t>
            </a:r>
            <a:endParaRPr lang="hu-HU" dirty="0" smtClean="0"/>
          </a:p>
          <a:p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expensive</a:t>
            </a:r>
            <a:r>
              <a:rPr lang="hu-HU" dirty="0" smtClean="0"/>
              <a:t> </a:t>
            </a:r>
            <a:r>
              <a:rPr lang="hu-HU" dirty="0" err="1" smtClean="0"/>
              <a:t>operation</a:t>
            </a:r>
            <a:endParaRPr lang="hu-HU" dirty="0" smtClean="0"/>
          </a:p>
          <a:p>
            <a:pPr lvl="1"/>
            <a:r>
              <a:rPr lang="hu-HU" dirty="0" err="1" smtClean="0"/>
              <a:t>Verify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already</a:t>
            </a:r>
            <a:r>
              <a:rPr lang="hu-HU" dirty="0" smtClean="0"/>
              <a:t> </a:t>
            </a:r>
            <a:r>
              <a:rPr lang="hu-HU" dirty="0" err="1" smtClean="0"/>
              <a:t>exists</a:t>
            </a:r>
            <a:endParaRPr lang="hu-HU" dirty="0" smtClean="0"/>
          </a:p>
          <a:p>
            <a:pPr lvl="1"/>
            <a:r>
              <a:rPr lang="hu-HU" dirty="0" err="1" smtClean="0"/>
              <a:t>Make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B-tree</a:t>
            </a:r>
            <a:r>
              <a:rPr lang="hu-HU" dirty="0" smtClean="0"/>
              <a:t> (</a:t>
            </a:r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split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Fully</a:t>
            </a:r>
            <a:r>
              <a:rPr lang="hu-HU" dirty="0" smtClean="0"/>
              <a:t> </a:t>
            </a:r>
            <a:r>
              <a:rPr lang="hu-HU" dirty="0" err="1" smtClean="0"/>
              <a:t>logged</a:t>
            </a:r>
            <a:r>
              <a:rPr lang="hu-HU" dirty="0" smtClean="0"/>
              <a:t> </a:t>
            </a:r>
            <a:r>
              <a:rPr lang="hu-HU" dirty="0" err="1" smtClean="0"/>
              <a:t>operation</a:t>
            </a:r>
            <a:endParaRPr lang="hu-HU" dirty="0" smtClean="0"/>
          </a:p>
          <a:p>
            <a:r>
              <a:rPr lang="hu-HU" dirty="0" err="1" smtClean="0"/>
              <a:t>Trick</a:t>
            </a:r>
            <a:r>
              <a:rPr lang="hu-HU" dirty="0" smtClean="0"/>
              <a:t>: </a:t>
            </a:r>
            <a:r>
              <a:rPr lang="hu-HU" dirty="0" err="1" smtClean="0"/>
              <a:t>set</a:t>
            </a:r>
            <a:r>
              <a:rPr lang="hu-HU" dirty="0" smtClean="0"/>
              <a:t> index </a:t>
            </a:r>
            <a:r>
              <a:rPr lang="hu-HU" dirty="0" err="1" smtClean="0"/>
              <a:t>fill</a:t>
            </a:r>
            <a:r>
              <a:rPr lang="hu-HU" dirty="0" smtClean="0"/>
              <a:t> </a:t>
            </a:r>
            <a:r>
              <a:rPr lang="hu-HU" dirty="0" err="1" smtClean="0"/>
              <a:t>factor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support</a:t>
            </a:r>
            <a:r>
              <a:rPr lang="hu-HU" dirty="0" smtClean="0"/>
              <a:t> </a:t>
            </a:r>
            <a:r>
              <a:rPr lang="hu-HU" dirty="0" err="1" smtClean="0"/>
              <a:t>inserts</a:t>
            </a:r>
            <a:r>
              <a:rPr lang="hu-HU" dirty="0" smtClean="0"/>
              <a:t> </a:t>
            </a:r>
            <a:r>
              <a:rPr lang="hu-HU" dirty="0" err="1" smtClean="0"/>
              <a:t>without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splits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16084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Best </a:t>
            </a:r>
            <a:r>
              <a:rPr lang="hu-HU" dirty="0" err="1" smtClean="0"/>
              <a:t>practices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scripts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of </a:t>
            </a:r>
            <a:r>
              <a:rPr lang="hu-HU" dirty="0" err="1" smtClean="0"/>
              <a:t>visual</a:t>
            </a:r>
            <a:r>
              <a:rPr lang="hu-HU" dirty="0" smtClean="0"/>
              <a:t> </a:t>
            </a:r>
            <a:r>
              <a:rPr lang="hu-HU" dirty="0" err="1" smtClean="0"/>
              <a:t>tools</a:t>
            </a:r>
            <a:endParaRPr lang="hu-HU" dirty="0" smtClean="0"/>
          </a:p>
          <a:p>
            <a:pPr lvl="1"/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source</a:t>
            </a:r>
            <a:r>
              <a:rPr lang="hu-HU" dirty="0" smtClean="0"/>
              <a:t> </a:t>
            </a:r>
            <a:r>
              <a:rPr lang="hu-HU" dirty="0" err="1" smtClean="0"/>
              <a:t>control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manage</a:t>
            </a:r>
            <a:r>
              <a:rPr lang="hu-HU" dirty="0" smtClean="0"/>
              <a:t> </a:t>
            </a:r>
            <a:r>
              <a:rPr lang="hu-HU" dirty="0" err="1" smtClean="0"/>
              <a:t>scripts</a:t>
            </a:r>
            <a:r>
              <a:rPr lang="hu-HU" dirty="0" smtClean="0"/>
              <a:t> (</a:t>
            </a:r>
            <a:r>
              <a:rPr lang="hu-HU" dirty="0" err="1" smtClean="0"/>
              <a:t>git</a:t>
            </a:r>
            <a:r>
              <a:rPr lang="hu-HU" dirty="0" smtClean="0"/>
              <a:t>, </a:t>
            </a:r>
            <a:r>
              <a:rPr lang="hu-HU" dirty="0" err="1" smtClean="0"/>
              <a:t>hg</a:t>
            </a:r>
            <a:r>
              <a:rPr lang="hu-HU" dirty="0" smtClean="0"/>
              <a:t>, </a:t>
            </a:r>
            <a:r>
              <a:rPr lang="hu-HU" dirty="0" err="1" smtClean="0"/>
              <a:t>svn</a:t>
            </a:r>
            <a:r>
              <a:rPr lang="hu-HU" dirty="0" smtClean="0"/>
              <a:t>)</a:t>
            </a:r>
          </a:p>
          <a:p>
            <a:pPr lvl="1"/>
            <a:r>
              <a:rPr lang="hu-HU" dirty="0" smtClean="0"/>
              <a:t>Add </a:t>
            </a:r>
            <a:r>
              <a:rPr lang="hu-HU" dirty="0" err="1" smtClean="0"/>
              <a:t>comments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scripts</a:t>
            </a:r>
            <a:endParaRPr lang="hu-HU" dirty="0" smtClean="0"/>
          </a:p>
          <a:p>
            <a:pPr lvl="1"/>
            <a:r>
              <a:rPr lang="hu-HU" dirty="0" err="1" smtClean="0"/>
              <a:t>Scripts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contain</a:t>
            </a:r>
            <a:r>
              <a:rPr lang="hu-HU" dirty="0" smtClean="0"/>
              <a:t> </a:t>
            </a:r>
            <a:r>
              <a:rPr lang="hu-HU" dirty="0" err="1" smtClean="0"/>
              <a:t>meta-data</a:t>
            </a:r>
            <a:r>
              <a:rPr lang="hu-HU" dirty="0" smtClean="0"/>
              <a:t> (</a:t>
            </a:r>
            <a:r>
              <a:rPr lang="hu-HU" dirty="0" err="1" smtClean="0"/>
              <a:t>see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)</a:t>
            </a:r>
          </a:p>
          <a:p>
            <a:pPr lvl="1"/>
            <a:endParaRPr lang="hu-HU" dirty="0"/>
          </a:p>
          <a:p>
            <a:r>
              <a:rPr lang="hu-HU" dirty="0" err="1" smtClean="0"/>
              <a:t>Advantage</a:t>
            </a:r>
            <a:r>
              <a:rPr lang="hu-HU" dirty="0" smtClean="0"/>
              <a:t> of </a:t>
            </a:r>
            <a:r>
              <a:rPr lang="hu-HU" dirty="0" err="1" smtClean="0"/>
              <a:t>using</a:t>
            </a:r>
            <a:r>
              <a:rPr lang="hu-HU" dirty="0" smtClean="0"/>
              <a:t> text </a:t>
            </a:r>
            <a:r>
              <a:rPr lang="hu-HU" dirty="0" err="1" smtClean="0"/>
              <a:t>files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endParaRPr lang="hu-HU" dirty="0" smtClean="0"/>
          </a:p>
          <a:p>
            <a:pPr lvl="1"/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easier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errors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be fixed </a:t>
            </a:r>
            <a:r>
              <a:rPr lang="hu-HU" dirty="0" err="1" smtClean="0"/>
              <a:t>manually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smaller</a:t>
            </a:r>
            <a:r>
              <a:rPr lang="hu-HU" dirty="0" smtClean="0"/>
              <a:t> </a:t>
            </a:r>
            <a:r>
              <a:rPr lang="hu-HU" dirty="0" err="1" smtClean="0"/>
              <a:t>chunks</a:t>
            </a:r>
            <a:endParaRPr lang="hu-HU" dirty="0" smtClean="0"/>
          </a:p>
          <a:p>
            <a:pPr lvl="1"/>
            <a:r>
              <a:rPr lang="hu-HU" dirty="0" err="1" smtClean="0"/>
              <a:t>Repeat</a:t>
            </a:r>
            <a:r>
              <a:rPr lang="hu-HU" dirty="0" smtClean="0"/>
              <a:t>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chunk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something</a:t>
            </a:r>
            <a:r>
              <a:rPr lang="hu-HU" dirty="0" smtClean="0"/>
              <a:t> </a:t>
            </a:r>
            <a:r>
              <a:rPr lang="hu-HU" dirty="0" err="1" smtClean="0"/>
              <a:t>goes</a:t>
            </a:r>
            <a:r>
              <a:rPr lang="hu-HU" dirty="0" smtClean="0"/>
              <a:t> </a:t>
            </a:r>
            <a:r>
              <a:rPr lang="hu-HU" dirty="0" err="1" smtClean="0"/>
              <a:t>wrong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67401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Jim Gray’s laws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To solve the serialization problem</a:t>
            </a:r>
          </a:p>
          <a:p>
            <a:endParaRPr lang="en-US" noProof="0" dirty="0" smtClean="0"/>
          </a:p>
          <a:p>
            <a:r>
              <a:rPr lang="en-US" noProof="0" dirty="0" smtClean="0"/>
              <a:t>Scale-out</a:t>
            </a:r>
          </a:p>
          <a:p>
            <a:pPr lvl="1"/>
            <a:r>
              <a:rPr lang="en-US" noProof="0" dirty="0" smtClean="0"/>
              <a:t>Processing the exponentially growing amount of data is only possible by parallelizing computation and I/O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Move computation to the data</a:t>
            </a:r>
          </a:p>
          <a:p>
            <a:pPr lvl="1"/>
            <a:r>
              <a:rPr lang="en-US" noProof="0" dirty="0" smtClean="0"/>
              <a:t>Instead of copying the data to compute nodes, take computation to the storage nodes with high I/O</a:t>
            </a:r>
          </a:p>
        </p:txBody>
      </p:sp>
    </p:spTree>
    <p:extLst>
      <p:ext uri="{BB962C8B-B14F-4D97-AF65-F5344CB8AC3E}">
        <p14:creationId xmlns:p14="http://schemas.microsoft.com/office/powerpoint/2010/main" val="306154931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Best </a:t>
            </a:r>
            <a:r>
              <a:rPr lang="hu-HU" dirty="0" err="1" smtClean="0"/>
              <a:t>practices</a:t>
            </a:r>
            <a:r>
              <a:rPr lang="hu-HU" dirty="0" smtClean="0"/>
              <a:t> </a:t>
            </a:r>
            <a:r>
              <a:rPr lang="hu-HU" dirty="0" err="1" smtClean="0"/>
              <a:t>cont’d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Test </a:t>
            </a:r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before</a:t>
            </a:r>
            <a:r>
              <a:rPr lang="hu-HU" dirty="0" smtClean="0"/>
              <a:t> </a:t>
            </a:r>
            <a:r>
              <a:rPr lang="hu-HU" dirty="0" err="1" smtClean="0"/>
              <a:t>build</a:t>
            </a:r>
            <a:endParaRPr lang="hu-HU" dirty="0" smtClean="0"/>
          </a:p>
          <a:p>
            <a:pPr lvl="1"/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verify</a:t>
            </a:r>
            <a:r>
              <a:rPr lang="hu-HU" dirty="0" smtClean="0"/>
              <a:t> </a:t>
            </a:r>
            <a:r>
              <a:rPr lang="hu-HU" dirty="0" err="1" smtClean="0"/>
              <a:t>uniqueness</a:t>
            </a:r>
            <a:r>
              <a:rPr lang="hu-HU" dirty="0" smtClean="0"/>
              <a:t>, </a:t>
            </a:r>
            <a:r>
              <a:rPr lang="hu-HU" dirty="0" err="1" smtClean="0"/>
              <a:t>range</a:t>
            </a:r>
            <a:r>
              <a:rPr lang="hu-HU" dirty="0" smtClean="0"/>
              <a:t> </a:t>
            </a:r>
            <a:r>
              <a:rPr lang="hu-HU" dirty="0" err="1" smtClean="0"/>
              <a:t>constraints</a:t>
            </a:r>
            <a:endParaRPr lang="hu-HU" dirty="0" smtClean="0"/>
          </a:p>
          <a:p>
            <a:pPr lvl="1"/>
            <a:r>
              <a:rPr lang="hu-HU" dirty="0" smtClean="0"/>
              <a:t>Rolling back index </a:t>
            </a:r>
            <a:r>
              <a:rPr lang="hu-HU" dirty="0" err="1" smtClean="0"/>
              <a:t>build</a:t>
            </a:r>
            <a:r>
              <a:rPr lang="hu-HU" dirty="0" smtClean="0"/>
              <a:t> is </a:t>
            </a:r>
            <a:r>
              <a:rPr lang="hu-HU" dirty="0" err="1" smtClean="0"/>
              <a:t>expensive</a:t>
            </a:r>
            <a:endParaRPr lang="hu-HU" dirty="0" smtClean="0"/>
          </a:p>
          <a:p>
            <a:r>
              <a:rPr lang="hu-HU" dirty="0" smtClean="0"/>
              <a:t>Test </a:t>
            </a:r>
            <a:r>
              <a:rPr lang="hu-HU" dirty="0" err="1" smtClean="0"/>
              <a:t>foreign</a:t>
            </a:r>
            <a:r>
              <a:rPr lang="hu-HU" dirty="0" smtClean="0"/>
              <a:t> </a:t>
            </a:r>
            <a:r>
              <a:rPr lang="hu-HU" dirty="0" err="1" smtClean="0"/>
              <a:t>keys</a:t>
            </a:r>
            <a:endParaRPr lang="hu-HU" dirty="0" smtClean="0"/>
          </a:p>
          <a:p>
            <a:pPr lvl="1"/>
            <a:r>
              <a:rPr lang="hu-HU" dirty="0" err="1" smtClean="0"/>
              <a:t>Foreign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constraints</a:t>
            </a:r>
            <a:r>
              <a:rPr lang="hu-HU" dirty="0" smtClean="0"/>
              <a:t> </a:t>
            </a:r>
            <a:r>
              <a:rPr lang="hu-HU" dirty="0" err="1" smtClean="0"/>
              <a:t>shouldn’t</a:t>
            </a:r>
            <a:r>
              <a:rPr lang="hu-HU" dirty="0" smtClean="0"/>
              <a:t> be </a:t>
            </a:r>
            <a:r>
              <a:rPr lang="hu-HU" dirty="0" err="1" smtClean="0"/>
              <a:t>enforced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load</a:t>
            </a:r>
            <a:r>
              <a:rPr lang="hu-HU" dirty="0" smtClean="0"/>
              <a:t>, </a:t>
            </a:r>
            <a:r>
              <a:rPr lang="hu-HU" dirty="0" err="1" smtClean="0"/>
              <a:t>would</a:t>
            </a:r>
            <a:r>
              <a:rPr lang="hu-HU" dirty="0" smtClean="0"/>
              <a:t> lead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bad</a:t>
            </a:r>
            <a:r>
              <a:rPr lang="hu-HU" dirty="0" smtClean="0"/>
              <a:t> performance</a:t>
            </a:r>
          </a:p>
          <a:p>
            <a:pPr lvl="1"/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tested </a:t>
            </a:r>
            <a:r>
              <a:rPr lang="hu-HU" dirty="0" err="1" smtClean="0"/>
              <a:t>manually</a:t>
            </a:r>
            <a:r>
              <a:rPr lang="hu-HU" dirty="0" smtClean="0"/>
              <a:t> </a:t>
            </a:r>
            <a:r>
              <a:rPr lang="hu-HU" dirty="0" err="1" smtClean="0"/>
              <a:t>afterwards</a:t>
            </a:r>
            <a:endParaRPr lang="hu-HU" dirty="0" smtClean="0"/>
          </a:p>
          <a:p>
            <a:r>
              <a:rPr lang="hu-HU" dirty="0" err="1" smtClean="0"/>
              <a:t>Off-line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 smtClean="0"/>
          </a:p>
          <a:p>
            <a:pPr lvl="1"/>
            <a:r>
              <a:rPr lang="hu-HU" dirty="0" err="1" smtClean="0"/>
              <a:t>Turn</a:t>
            </a:r>
            <a:r>
              <a:rPr lang="hu-HU" dirty="0" smtClean="0"/>
              <a:t> </a:t>
            </a:r>
            <a:r>
              <a:rPr lang="hu-HU" dirty="0" err="1" smtClean="0"/>
              <a:t>off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non-clustered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merging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rebuilt</a:t>
            </a:r>
            <a:r>
              <a:rPr lang="hu-HU" dirty="0" smtClean="0"/>
              <a:t> </a:t>
            </a:r>
            <a:r>
              <a:rPr lang="hu-HU" dirty="0" err="1" smtClean="0"/>
              <a:t>once</a:t>
            </a:r>
            <a:r>
              <a:rPr lang="hu-HU" dirty="0" smtClean="0"/>
              <a:t> </a:t>
            </a:r>
            <a:r>
              <a:rPr lang="hu-HU" dirty="0" err="1" smtClean="0"/>
              <a:t>merge</a:t>
            </a:r>
            <a:r>
              <a:rPr lang="hu-HU" dirty="0" smtClean="0"/>
              <a:t> is </a:t>
            </a:r>
            <a:r>
              <a:rPr lang="hu-HU" dirty="0" err="1" smtClean="0"/>
              <a:t>done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4080192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18. Meta </a:t>
            </a:r>
            <a:r>
              <a:rPr lang="hu-HU" dirty="0" err="1" smtClean="0"/>
              <a:t>data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581290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Metadata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warehouses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Scientific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no </a:t>
            </a:r>
            <a:r>
              <a:rPr lang="hu-HU" dirty="0" err="1" smtClean="0"/>
              <a:t>exactly</a:t>
            </a:r>
            <a:r>
              <a:rPr lang="hu-HU" dirty="0" smtClean="0"/>
              <a:t> </a:t>
            </a:r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those</a:t>
            </a:r>
            <a:r>
              <a:rPr lang="hu-HU" dirty="0" smtClean="0"/>
              <a:t> </a:t>
            </a:r>
            <a:r>
              <a:rPr lang="hu-HU" dirty="0" err="1" smtClean="0"/>
              <a:t>numbers</a:t>
            </a:r>
            <a:r>
              <a:rPr lang="hu-HU" dirty="0" smtClean="0"/>
              <a:t> </a:t>
            </a:r>
            <a:r>
              <a:rPr lang="hu-HU" dirty="0" err="1" smtClean="0"/>
              <a:t>mean</a:t>
            </a:r>
            <a:endParaRPr lang="hu-HU" dirty="0" smtClean="0"/>
          </a:p>
          <a:p>
            <a:pPr lvl="1"/>
            <a:r>
              <a:rPr lang="hu-HU" dirty="0" smtClean="0"/>
              <a:t>Unit </a:t>
            </a:r>
            <a:r>
              <a:rPr lang="hu-HU" dirty="0" err="1" smtClean="0"/>
              <a:t>but</a:t>
            </a:r>
            <a:r>
              <a:rPr lang="hu-HU" dirty="0" smtClean="0"/>
              <a:t>…</a:t>
            </a:r>
          </a:p>
          <a:p>
            <a:pPr lvl="2"/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wavelenght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vacuum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air?</a:t>
            </a:r>
          </a:p>
          <a:p>
            <a:pPr lvl="2"/>
            <a:r>
              <a:rPr lang="hu-HU" dirty="0" err="1" smtClean="0"/>
              <a:t>Automatic</a:t>
            </a:r>
            <a:r>
              <a:rPr lang="hu-HU" dirty="0" smtClean="0"/>
              <a:t> </a:t>
            </a:r>
            <a:r>
              <a:rPr lang="hu-HU" dirty="0" err="1" smtClean="0"/>
              <a:t>conversion</a:t>
            </a:r>
            <a:r>
              <a:rPr lang="hu-HU" dirty="0" smtClean="0"/>
              <a:t> </a:t>
            </a:r>
            <a:r>
              <a:rPr lang="hu-HU" dirty="0" err="1" smtClean="0"/>
              <a:t>between</a:t>
            </a:r>
            <a:r>
              <a:rPr lang="hu-HU" dirty="0" smtClean="0"/>
              <a:t> unit </a:t>
            </a:r>
            <a:r>
              <a:rPr lang="hu-HU" dirty="0" err="1" smtClean="0"/>
              <a:t>systems</a:t>
            </a:r>
            <a:r>
              <a:rPr lang="hu-HU" dirty="0" smtClean="0"/>
              <a:t>?</a:t>
            </a:r>
          </a:p>
          <a:p>
            <a:pPr lvl="2"/>
            <a:r>
              <a:rPr lang="hu-HU" dirty="0" err="1" smtClean="0"/>
              <a:t>Derived</a:t>
            </a:r>
            <a:r>
              <a:rPr lang="hu-HU" dirty="0" smtClean="0"/>
              <a:t> </a:t>
            </a:r>
            <a:r>
              <a:rPr lang="hu-HU" dirty="0" err="1" smtClean="0"/>
              <a:t>quantities</a:t>
            </a:r>
            <a:r>
              <a:rPr lang="hu-HU" dirty="0" smtClean="0"/>
              <a:t>? 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energy</a:t>
            </a:r>
            <a:r>
              <a:rPr lang="hu-HU" dirty="0" smtClean="0"/>
              <a:t>/</a:t>
            </a:r>
            <a:r>
              <a:rPr lang="hu-HU" dirty="0" err="1" smtClean="0"/>
              <a:t>wavelength</a:t>
            </a:r>
            <a:r>
              <a:rPr lang="hu-HU" dirty="0" smtClean="0"/>
              <a:t>/</a:t>
            </a:r>
            <a:r>
              <a:rPr lang="hu-HU" dirty="0" err="1" smtClean="0"/>
              <a:t>velocity</a:t>
            </a:r>
            <a:endParaRPr lang="hu-HU" dirty="0" smtClean="0"/>
          </a:p>
          <a:p>
            <a:pPr lvl="1"/>
            <a:r>
              <a:rPr lang="hu-HU" dirty="0" err="1" smtClean="0"/>
              <a:t>Measurement</a:t>
            </a:r>
            <a:r>
              <a:rPr lang="hu-HU" dirty="0" smtClean="0"/>
              <a:t> </a:t>
            </a:r>
            <a:r>
              <a:rPr lang="hu-HU" dirty="0" err="1" smtClean="0"/>
              <a:t>instructions</a:t>
            </a:r>
            <a:r>
              <a:rPr lang="hu-HU" dirty="0" smtClean="0"/>
              <a:t>: </a:t>
            </a:r>
            <a:r>
              <a:rPr lang="hu-HU" dirty="0" err="1" smtClean="0"/>
              <a:t>exact</a:t>
            </a:r>
            <a:r>
              <a:rPr lang="hu-HU" dirty="0" smtClean="0"/>
              <a:t> </a:t>
            </a:r>
            <a:r>
              <a:rPr lang="hu-HU" dirty="0" err="1" smtClean="0"/>
              <a:t>description</a:t>
            </a:r>
            <a:r>
              <a:rPr lang="hu-HU" dirty="0" smtClean="0"/>
              <a:t> of </a:t>
            </a:r>
            <a:r>
              <a:rPr lang="hu-HU" dirty="0" err="1" smtClean="0"/>
              <a:t>measuring</a:t>
            </a:r>
            <a:r>
              <a:rPr lang="hu-HU" dirty="0" smtClean="0"/>
              <a:t> </a:t>
            </a:r>
            <a:r>
              <a:rPr lang="hu-HU" dirty="0" err="1" smtClean="0"/>
              <a:t>process</a:t>
            </a:r>
            <a:r>
              <a:rPr lang="hu-HU" dirty="0" smtClean="0"/>
              <a:t> and </a:t>
            </a:r>
            <a:r>
              <a:rPr lang="hu-HU" dirty="0" err="1" smtClean="0"/>
              <a:t>calculations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very</a:t>
            </a:r>
            <a:r>
              <a:rPr lang="hu-HU" dirty="0" smtClean="0"/>
              <a:t> complex</a:t>
            </a:r>
          </a:p>
          <a:p>
            <a:pPr lvl="1"/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characterize</a:t>
            </a:r>
            <a:r>
              <a:rPr lang="hu-HU" dirty="0" smtClean="0"/>
              <a:t> veracity, </a:t>
            </a:r>
            <a:r>
              <a:rPr lang="hu-HU" dirty="0" err="1" smtClean="0"/>
              <a:t>reliability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semantic</a:t>
            </a:r>
            <a:r>
              <a:rPr lang="hu-HU" dirty="0" smtClean="0"/>
              <a:t> </a:t>
            </a:r>
            <a:r>
              <a:rPr lang="hu-HU" dirty="0" err="1" smtClean="0"/>
              <a:t>information</a:t>
            </a:r>
            <a:endParaRPr lang="hu-HU" dirty="0" smtClean="0"/>
          </a:p>
          <a:p>
            <a:pPr lvl="1"/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about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schema</a:t>
            </a:r>
            <a:endParaRPr lang="hu-HU" dirty="0" smtClean="0"/>
          </a:p>
          <a:p>
            <a:pPr lvl="1"/>
            <a:r>
              <a:rPr lang="hu-HU" dirty="0" err="1" smtClean="0"/>
              <a:t>Connect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reality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62458344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Meta </a:t>
            </a:r>
            <a:r>
              <a:rPr lang="hu-HU" dirty="0" err="1" smtClean="0"/>
              <a:t>data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/>
              <a:t>Meta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humans</a:t>
            </a:r>
            <a:r>
              <a:rPr lang="hu-HU" dirty="0" smtClean="0"/>
              <a:t> and software</a:t>
            </a:r>
          </a:p>
          <a:p>
            <a:pPr lvl="1"/>
            <a:r>
              <a:rPr lang="hu-HU" dirty="0" err="1" smtClean="0"/>
              <a:t>Build</a:t>
            </a:r>
            <a:r>
              <a:rPr lang="hu-HU" dirty="0" smtClean="0"/>
              <a:t> software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understands</a:t>
            </a:r>
            <a:r>
              <a:rPr lang="hu-HU" dirty="0" smtClean="0"/>
              <a:t> meta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combine</a:t>
            </a:r>
            <a:r>
              <a:rPr lang="hu-HU" dirty="0" smtClean="0"/>
              <a:t> </a:t>
            </a:r>
            <a:r>
              <a:rPr lang="hu-HU" dirty="0" err="1" smtClean="0"/>
              <a:t>necessary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automatically</a:t>
            </a:r>
            <a:endParaRPr lang="hu-HU" dirty="0" smtClean="0"/>
          </a:p>
          <a:p>
            <a:pPr lvl="1"/>
            <a:r>
              <a:rPr lang="hu-HU" dirty="0" err="1" smtClean="0"/>
              <a:t>Simple</a:t>
            </a:r>
            <a:r>
              <a:rPr lang="hu-HU" dirty="0" smtClean="0"/>
              <a:t> </a:t>
            </a:r>
            <a:r>
              <a:rPr lang="hu-HU" dirty="0" err="1" smtClean="0"/>
              <a:t>case</a:t>
            </a:r>
            <a:r>
              <a:rPr lang="hu-HU" dirty="0" smtClean="0"/>
              <a:t>: </a:t>
            </a:r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storing</a:t>
            </a:r>
            <a:r>
              <a:rPr lang="hu-HU" dirty="0" smtClean="0"/>
              <a:t> </a:t>
            </a:r>
            <a:r>
              <a:rPr lang="hu-HU" dirty="0" err="1" smtClean="0"/>
              <a:t>celestial</a:t>
            </a:r>
            <a:r>
              <a:rPr lang="hu-HU" dirty="0" smtClean="0"/>
              <a:t> </a:t>
            </a:r>
            <a:r>
              <a:rPr lang="hu-HU" dirty="0" err="1" smtClean="0"/>
              <a:t>coordinates</a:t>
            </a:r>
            <a:endParaRPr lang="hu-HU" dirty="0" smtClean="0"/>
          </a:p>
          <a:p>
            <a:pPr lvl="1"/>
            <a:r>
              <a:rPr lang="hu-HU" dirty="0" err="1" smtClean="0"/>
              <a:t>Hard</a:t>
            </a:r>
            <a:r>
              <a:rPr lang="hu-HU" dirty="0" smtClean="0"/>
              <a:t> </a:t>
            </a:r>
            <a:r>
              <a:rPr lang="hu-HU" dirty="0" err="1" smtClean="0"/>
              <a:t>case</a:t>
            </a:r>
            <a:r>
              <a:rPr lang="hu-HU" dirty="0" smtClean="0"/>
              <a:t>: </a:t>
            </a:r>
            <a:r>
              <a:rPr lang="hu-HU" dirty="0" err="1" smtClean="0"/>
              <a:t>convert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wavelength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frequency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Meta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standardized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field</a:t>
            </a:r>
            <a:r>
              <a:rPr lang="hu-HU" dirty="0" smtClean="0"/>
              <a:t> of </a:t>
            </a:r>
            <a:r>
              <a:rPr lang="hu-HU" dirty="0" err="1" smtClean="0"/>
              <a:t>science</a:t>
            </a:r>
            <a:endParaRPr lang="hu-HU" dirty="0" smtClean="0"/>
          </a:p>
          <a:p>
            <a:pPr lvl="1"/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format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models</a:t>
            </a:r>
            <a:r>
              <a:rPr lang="hu-HU" dirty="0" smtClean="0"/>
              <a:t> + meta </a:t>
            </a:r>
            <a:r>
              <a:rPr lang="hu-HU" dirty="0" err="1" smtClean="0"/>
              <a:t>data</a:t>
            </a:r>
            <a:r>
              <a:rPr lang="hu-HU" dirty="0" smtClean="0"/>
              <a:t> + </a:t>
            </a:r>
            <a:r>
              <a:rPr lang="hu-HU" i="1" dirty="0" err="1" smtClean="0"/>
              <a:t>ontology</a:t>
            </a:r>
            <a:endParaRPr lang="hu-HU" i="1" dirty="0" smtClean="0"/>
          </a:p>
          <a:p>
            <a:pPr lvl="1"/>
            <a:r>
              <a:rPr lang="hu-HU" dirty="0" err="1" smtClean="0"/>
              <a:t>Fundamental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easy</a:t>
            </a:r>
            <a:r>
              <a:rPr lang="hu-HU" dirty="0" smtClean="0"/>
              <a:t> </a:t>
            </a:r>
            <a:r>
              <a:rPr lang="hu-HU" dirty="0" err="1" smtClean="0"/>
              <a:t>sharing</a:t>
            </a:r>
            <a:r>
              <a:rPr lang="hu-HU" dirty="0" smtClean="0"/>
              <a:t> of complex </a:t>
            </a:r>
            <a:r>
              <a:rPr lang="hu-HU" dirty="0" err="1" smtClean="0"/>
              <a:t>data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07115739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Ontology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Define</a:t>
            </a:r>
            <a:r>
              <a:rPr lang="hu-HU" dirty="0" smtClean="0"/>
              <a:t> a </a:t>
            </a:r>
            <a:r>
              <a:rPr lang="hu-HU" dirty="0" err="1" smtClean="0"/>
              <a:t>universe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things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describe</a:t>
            </a:r>
            <a:endParaRPr lang="hu-HU" dirty="0" smtClean="0"/>
          </a:p>
          <a:p>
            <a:pPr lvl="1"/>
            <a:r>
              <a:rPr lang="hu-HU" dirty="0" smtClean="0"/>
              <a:t>The part of </a:t>
            </a:r>
            <a:r>
              <a:rPr lang="hu-HU" dirty="0" err="1" smtClean="0"/>
              <a:t>reality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want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 smtClean="0"/>
          </a:p>
          <a:p>
            <a:pPr lvl="1"/>
            <a:r>
              <a:rPr lang="hu-HU" dirty="0" err="1" smtClean="0"/>
              <a:t>Collect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concepts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universe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Concepts</a:t>
            </a:r>
            <a:endParaRPr lang="hu-HU" dirty="0" smtClean="0"/>
          </a:p>
          <a:p>
            <a:pPr lvl="1"/>
            <a:r>
              <a:rPr lang="hu-HU" dirty="0" err="1" smtClean="0"/>
              <a:t>Entity</a:t>
            </a:r>
            <a:r>
              <a:rPr lang="hu-HU" dirty="0" smtClean="0"/>
              <a:t>: </a:t>
            </a:r>
            <a:r>
              <a:rPr lang="hu-HU" dirty="0" err="1" smtClean="0"/>
              <a:t>something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exists</a:t>
            </a:r>
            <a:r>
              <a:rPr lang="hu-HU" dirty="0" smtClean="0"/>
              <a:t> </a:t>
            </a:r>
            <a:r>
              <a:rPr lang="hu-HU" dirty="0" err="1" smtClean="0"/>
              <a:t>physically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logically</a:t>
            </a:r>
            <a:endParaRPr lang="hu-HU" dirty="0" smtClean="0"/>
          </a:p>
          <a:p>
            <a:pPr lvl="2"/>
            <a:r>
              <a:rPr lang="hu-HU" dirty="0" smtClean="0"/>
              <a:t>Real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abstract</a:t>
            </a:r>
            <a:endParaRPr lang="hu-HU" dirty="0" smtClean="0"/>
          </a:p>
          <a:p>
            <a:pPr lvl="2"/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quantity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law</a:t>
            </a:r>
            <a:r>
              <a:rPr lang="hu-HU" dirty="0" smtClean="0"/>
              <a:t> of </a:t>
            </a:r>
            <a:r>
              <a:rPr lang="hu-HU" dirty="0" err="1" smtClean="0"/>
              <a:t>physics</a:t>
            </a:r>
            <a:r>
              <a:rPr lang="hu-HU" dirty="0" smtClean="0"/>
              <a:t> (formula)</a:t>
            </a:r>
          </a:p>
          <a:p>
            <a:pPr lvl="1"/>
            <a:r>
              <a:rPr lang="hu-HU" dirty="0" err="1" smtClean="0"/>
              <a:t>Property</a:t>
            </a:r>
            <a:r>
              <a:rPr lang="hu-HU" dirty="0" smtClean="0"/>
              <a:t>: </a:t>
            </a:r>
            <a:r>
              <a:rPr lang="hu-HU" dirty="0" err="1" smtClean="0"/>
              <a:t>anything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describes</a:t>
            </a:r>
            <a:r>
              <a:rPr lang="hu-HU" dirty="0" smtClean="0"/>
              <a:t> an </a:t>
            </a:r>
            <a:r>
              <a:rPr lang="hu-HU" dirty="0" err="1" smtClean="0"/>
              <a:t>aspect</a:t>
            </a:r>
            <a:r>
              <a:rPr lang="hu-HU" dirty="0" smtClean="0"/>
              <a:t> of an </a:t>
            </a:r>
            <a:r>
              <a:rPr lang="hu-HU" dirty="0" err="1" smtClean="0"/>
              <a:t>entity</a:t>
            </a:r>
            <a:endParaRPr lang="hu-HU" dirty="0" smtClean="0"/>
          </a:p>
          <a:p>
            <a:pPr lvl="2"/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spectral</a:t>
            </a:r>
            <a:r>
              <a:rPr lang="hu-HU" dirty="0" smtClean="0"/>
              <a:t> </a:t>
            </a:r>
            <a:r>
              <a:rPr lang="hu-HU" dirty="0" err="1" smtClean="0"/>
              <a:t>type</a:t>
            </a:r>
            <a:r>
              <a:rPr lang="hu-HU" dirty="0" smtClean="0"/>
              <a:t> of a </a:t>
            </a:r>
            <a:r>
              <a:rPr lang="hu-HU" dirty="0" err="1" smtClean="0"/>
              <a:t>star</a:t>
            </a:r>
            <a:r>
              <a:rPr lang="hu-HU" dirty="0" smtClean="0"/>
              <a:t>, </a:t>
            </a:r>
            <a:r>
              <a:rPr lang="hu-HU" dirty="0" err="1" smtClean="0"/>
              <a:t>instructions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measure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 unit</a:t>
            </a:r>
          </a:p>
          <a:p>
            <a:pPr lvl="1"/>
            <a:r>
              <a:rPr lang="hu-HU" dirty="0" err="1" smtClean="0"/>
              <a:t>Relation</a:t>
            </a:r>
            <a:r>
              <a:rPr lang="hu-HU" dirty="0" smtClean="0"/>
              <a:t>: </a:t>
            </a:r>
            <a:r>
              <a:rPr lang="hu-HU" dirty="0" err="1" smtClean="0"/>
              <a:t>anything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connect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entities</a:t>
            </a:r>
            <a:endParaRPr lang="hu-HU" dirty="0" smtClean="0"/>
          </a:p>
          <a:p>
            <a:pPr lvl="2"/>
            <a:r>
              <a:rPr lang="hu-HU" dirty="0" err="1" smtClean="0"/>
              <a:t>e.g</a:t>
            </a:r>
            <a:r>
              <a:rPr lang="hu-HU" dirty="0" smtClean="0"/>
              <a:t>. a </a:t>
            </a:r>
            <a:r>
              <a:rPr lang="hu-HU" dirty="0" err="1" smtClean="0"/>
              <a:t>star</a:t>
            </a:r>
            <a:r>
              <a:rPr lang="hu-HU" dirty="0" smtClean="0"/>
              <a:t> </a:t>
            </a:r>
            <a:r>
              <a:rPr lang="hu-HU" u="sng" dirty="0" smtClean="0"/>
              <a:t>has</a:t>
            </a:r>
            <a:r>
              <a:rPr lang="hu-HU" dirty="0" smtClean="0"/>
              <a:t> an </a:t>
            </a:r>
            <a:r>
              <a:rPr lang="hu-HU" dirty="0" err="1" smtClean="0"/>
              <a:t>exoplanet</a:t>
            </a:r>
            <a:r>
              <a:rPr lang="hu-HU" dirty="0" smtClean="0"/>
              <a:t>, a </a:t>
            </a:r>
            <a:r>
              <a:rPr lang="hu-HU" dirty="0" err="1" smtClean="0"/>
              <a:t>galaxy</a:t>
            </a:r>
            <a:r>
              <a:rPr lang="hu-HU" dirty="0" smtClean="0"/>
              <a:t> is </a:t>
            </a:r>
            <a:r>
              <a:rPr lang="hu-HU" u="sng" dirty="0" err="1" smtClean="0"/>
              <a:t>near</a:t>
            </a:r>
            <a:r>
              <a:rPr lang="hu-HU" dirty="0" smtClean="0"/>
              <a:t> </a:t>
            </a:r>
            <a:r>
              <a:rPr lang="hu-HU" dirty="0" err="1" smtClean="0"/>
              <a:t>another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53086248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Structured</a:t>
            </a:r>
            <a:r>
              <a:rPr lang="hu-HU" dirty="0" smtClean="0"/>
              <a:t> </a:t>
            </a:r>
            <a:r>
              <a:rPr lang="hu-HU" dirty="0" err="1" smtClean="0"/>
              <a:t>ontologies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Concepts</a:t>
            </a:r>
            <a:r>
              <a:rPr lang="hu-HU" dirty="0" smtClean="0"/>
              <a:t> of an </a:t>
            </a:r>
            <a:r>
              <a:rPr lang="hu-HU" dirty="0" err="1" smtClean="0"/>
              <a:t>ontology</a:t>
            </a:r>
            <a:r>
              <a:rPr lang="hu-HU" dirty="0" smtClean="0"/>
              <a:t> </a:t>
            </a:r>
            <a:r>
              <a:rPr lang="hu-HU" dirty="0" err="1" smtClean="0"/>
              <a:t>organized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</a:t>
            </a:r>
          </a:p>
          <a:p>
            <a:pPr lvl="1"/>
            <a:r>
              <a:rPr lang="hu-HU" dirty="0" err="1" smtClean="0"/>
              <a:t>Graph</a:t>
            </a:r>
            <a:r>
              <a:rPr lang="hu-HU" dirty="0" smtClean="0"/>
              <a:t>:</a:t>
            </a:r>
            <a:br>
              <a:rPr lang="hu-HU" dirty="0" smtClean="0"/>
            </a:br>
            <a:r>
              <a:rPr lang="hu-HU" dirty="0" err="1" smtClean="0"/>
              <a:t>Nodes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entitites</a:t>
            </a:r>
            <a:r>
              <a:rPr lang="hu-HU" dirty="0" smtClean="0"/>
              <a:t>, </a:t>
            </a:r>
            <a:r>
              <a:rPr lang="hu-HU" dirty="0" err="1" smtClean="0"/>
              <a:t>edges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relations, </a:t>
            </a:r>
            <a:r>
              <a:rPr lang="hu-HU" dirty="0" err="1" smtClean="0"/>
              <a:t>properties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tags</a:t>
            </a:r>
            <a:endParaRPr lang="hu-HU" dirty="0" smtClean="0"/>
          </a:p>
          <a:p>
            <a:pPr lvl="1"/>
            <a:r>
              <a:rPr lang="hu-HU" dirty="0" err="1" smtClean="0"/>
              <a:t>Hierarchy</a:t>
            </a:r>
            <a:r>
              <a:rPr lang="hu-HU" dirty="0" smtClean="0"/>
              <a:t>:</a:t>
            </a:r>
            <a:br>
              <a:rPr lang="hu-HU" dirty="0" smtClean="0"/>
            </a:br>
            <a:r>
              <a:rPr lang="hu-HU" dirty="0" smtClean="0"/>
              <a:t>A </a:t>
            </a:r>
            <a:r>
              <a:rPr lang="hu-HU" dirty="0" err="1" smtClean="0"/>
              <a:t>graph</a:t>
            </a:r>
            <a:r>
              <a:rPr lang="hu-HU" dirty="0" smtClean="0"/>
              <a:t> </a:t>
            </a:r>
            <a:r>
              <a:rPr lang="hu-HU" dirty="0" err="1" smtClean="0"/>
              <a:t>that’s</a:t>
            </a:r>
            <a:r>
              <a:rPr lang="hu-HU" dirty="0" smtClean="0"/>
              <a:t> </a:t>
            </a:r>
            <a:r>
              <a:rPr lang="hu-HU" dirty="0" err="1" smtClean="0"/>
              <a:t>a</a:t>
            </a:r>
            <a:r>
              <a:rPr lang="hu-HU" dirty="0" smtClean="0"/>
              <a:t> </a:t>
            </a:r>
            <a:r>
              <a:rPr lang="hu-HU" dirty="0" err="1" smtClean="0"/>
              <a:t>tree</a:t>
            </a:r>
            <a:endParaRPr lang="hu-HU" dirty="0" smtClean="0"/>
          </a:p>
          <a:p>
            <a:pPr lvl="2"/>
            <a:endParaRPr lang="hu-HU" dirty="0"/>
          </a:p>
          <a:p>
            <a:r>
              <a:rPr lang="hu-HU" dirty="0" err="1" smtClean="0"/>
              <a:t>Hierarchy</a:t>
            </a:r>
            <a:r>
              <a:rPr lang="hu-HU" dirty="0" smtClean="0"/>
              <a:t> </a:t>
            </a:r>
            <a:r>
              <a:rPr lang="hu-HU" dirty="0" err="1" smtClean="0"/>
              <a:t>allows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simpler</a:t>
            </a:r>
            <a:r>
              <a:rPr lang="hu-HU" dirty="0" smtClean="0"/>
              <a:t> </a:t>
            </a:r>
            <a:r>
              <a:rPr lang="hu-HU" dirty="0" err="1" smtClean="0"/>
              <a:t>entity</a:t>
            </a:r>
            <a:r>
              <a:rPr lang="hu-HU" dirty="0" smtClean="0"/>
              <a:t> </a:t>
            </a:r>
            <a:r>
              <a:rPr lang="hu-HU" dirty="0" err="1" smtClean="0"/>
              <a:t>identifiers</a:t>
            </a:r>
            <a:endParaRPr lang="hu-HU" dirty="0" smtClean="0"/>
          </a:p>
          <a:p>
            <a:pPr lvl="1"/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content</a:t>
            </a:r>
            <a:r>
              <a:rPr lang="hu-HU" dirty="0" smtClean="0"/>
              <a:t> </a:t>
            </a:r>
            <a:r>
              <a:rPr lang="hu-HU" dirty="0" err="1" smtClean="0"/>
              <a:t>descriptors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meta </a:t>
            </a:r>
            <a:r>
              <a:rPr lang="hu-HU" dirty="0" err="1" smtClean="0"/>
              <a:t>data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endParaRPr lang="hu-HU" dirty="0" smtClean="0"/>
          </a:p>
          <a:p>
            <a:pPr lvl="1"/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em.wavelength.ir</a:t>
            </a:r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2582760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Data </a:t>
            </a:r>
            <a:r>
              <a:rPr lang="hu-HU" dirty="0" err="1" smtClean="0"/>
              <a:t>provenance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Provenance</a:t>
            </a:r>
            <a:r>
              <a:rPr lang="hu-HU" dirty="0" smtClean="0"/>
              <a:t>: </a:t>
            </a:r>
            <a:r>
              <a:rPr lang="hu-HU" dirty="0" err="1" smtClean="0"/>
              <a:t>originally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history</a:t>
            </a:r>
            <a:r>
              <a:rPr lang="hu-HU" dirty="0" smtClean="0"/>
              <a:t> of an </a:t>
            </a:r>
            <a:r>
              <a:rPr lang="hu-HU" dirty="0" err="1" smtClean="0"/>
              <a:t>object</a:t>
            </a:r>
            <a:r>
              <a:rPr lang="hu-HU" dirty="0" smtClean="0"/>
              <a:t>, </a:t>
            </a:r>
            <a:r>
              <a:rPr lang="hu-HU" dirty="0" err="1" smtClean="0"/>
              <a:t>piece</a:t>
            </a:r>
            <a:r>
              <a:rPr lang="hu-HU" dirty="0" smtClean="0"/>
              <a:t> of art etc.</a:t>
            </a:r>
          </a:p>
          <a:p>
            <a:endParaRPr lang="hu-HU" dirty="0"/>
          </a:p>
          <a:p>
            <a:r>
              <a:rPr lang="hu-HU" dirty="0" err="1" smtClean="0"/>
              <a:t>Knowing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source</a:t>
            </a:r>
            <a:r>
              <a:rPr lang="hu-HU" dirty="0" smtClean="0"/>
              <a:t> of </a:t>
            </a:r>
            <a:r>
              <a:rPr lang="hu-HU" dirty="0" err="1" smtClean="0"/>
              <a:t>scientific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is </a:t>
            </a:r>
            <a:r>
              <a:rPr lang="hu-HU" dirty="0" err="1" smtClean="0"/>
              <a:t>fundamental</a:t>
            </a:r>
            <a:endParaRPr lang="hu-HU" dirty="0" smtClean="0"/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trusted</a:t>
            </a:r>
            <a:endParaRPr lang="hu-HU" dirty="0" smtClean="0"/>
          </a:p>
          <a:p>
            <a:pPr lvl="1"/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just</a:t>
            </a:r>
            <a:r>
              <a:rPr lang="hu-HU" dirty="0" smtClean="0"/>
              <a:t> </a:t>
            </a:r>
            <a:r>
              <a:rPr lang="hu-HU" dirty="0" err="1" smtClean="0"/>
              <a:t>downloaded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Internet</a:t>
            </a:r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measurement</a:t>
            </a:r>
            <a:r>
              <a:rPr lang="hu-HU" dirty="0" smtClean="0"/>
              <a:t> </a:t>
            </a:r>
            <a:r>
              <a:rPr lang="hu-HU" dirty="0" err="1" smtClean="0"/>
              <a:t>were</a:t>
            </a:r>
            <a:r>
              <a:rPr lang="hu-HU" dirty="0" smtClean="0"/>
              <a:t> made</a:t>
            </a:r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derived</a:t>
            </a:r>
            <a:r>
              <a:rPr lang="hu-HU" dirty="0" smtClean="0"/>
              <a:t> </a:t>
            </a:r>
            <a:r>
              <a:rPr lang="hu-HU" dirty="0" err="1" smtClean="0"/>
              <a:t>quantities</a:t>
            </a:r>
            <a:r>
              <a:rPr lang="hu-HU" dirty="0" smtClean="0"/>
              <a:t> </a:t>
            </a:r>
            <a:r>
              <a:rPr lang="hu-HU" dirty="0" err="1" smtClean="0"/>
              <a:t>were</a:t>
            </a:r>
            <a:r>
              <a:rPr lang="hu-HU" dirty="0" smtClean="0"/>
              <a:t> </a:t>
            </a:r>
            <a:r>
              <a:rPr lang="hu-HU" dirty="0" err="1" smtClean="0"/>
              <a:t>calculated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0730366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Meta </a:t>
            </a:r>
            <a:r>
              <a:rPr lang="hu-HU" dirty="0" err="1" smtClean="0"/>
              <a:t>data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belonging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/>
              <a:t> </a:t>
            </a:r>
            <a:r>
              <a:rPr lang="hu-HU" dirty="0" smtClean="0"/>
              <a:t>and </a:t>
            </a:r>
            <a:r>
              <a:rPr lang="hu-HU" dirty="0" err="1" smtClean="0"/>
              <a:t>columns</a:t>
            </a:r>
            <a:endParaRPr lang="hu-HU" dirty="0" smtClean="0"/>
          </a:p>
          <a:p>
            <a:pPr lvl="1"/>
            <a:r>
              <a:rPr lang="hu-HU" dirty="0" err="1" smtClean="0"/>
              <a:t>Content</a:t>
            </a:r>
            <a:r>
              <a:rPr lang="hu-HU" dirty="0" smtClean="0"/>
              <a:t> </a:t>
            </a:r>
            <a:r>
              <a:rPr lang="hu-HU" dirty="0" err="1" smtClean="0"/>
              <a:t>identifiers</a:t>
            </a:r>
            <a:r>
              <a:rPr lang="hu-HU" dirty="0" smtClean="0"/>
              <a:t> </a:t>
            </a:r>
            <a:r>
              <a:rPr lang="hu-HU" dirty="0" err="1" smtClean="0"/>
              <a:t>based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hierarchical</a:t>
            </a:r>
            <a:r>
              <a:rPr lang="hu-HU" dirty="0" smtClean="0"/>
              <a:t> </a:t>
            </a:r>
            <a:r>
              <a:rPr lang="hu-HU" dirty="0" err="1" smtClean="0"/>
              <a:t>ontologies</a:t>
            </a:r>
            <a:endParaRPr lang="hu-HU" dirty="0" smtClean="0"/>
          </a:p>
          <a:p>
            <a:pPr lvl="2"/>
            <a:r>
              <a:rPr lang="hu-HU" dirty="0" err="1" smtClean="0"/>
              <a:t>Easier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interpret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software</a:t>
            </a:r>
          </a:p>
          <a:p>
            <a:pPr lvl="1"/>
            <a:r>
              <a:rPr lang="hu-HU" dirty="0" err="1" smtClean="0"/>
              <a:t>Units</a:t>
            </a:r>
            <a:endParaRPr lang="hu-HU" dirty="0" smtClean="0"/>
          </a:p>
          <a:p>
            <a:pPr lvl="1"/>
            <a:r>
              <a:rPr lang="hu-HU" dirty="0" err="1" smtClean="0"/>
              <a:t>Provenance</a:t>
            </a:r>
            <a:r>
              <a:rPr lang="hu-HU" dirty="0" smtClean="0"/>
              <a:t> </a:t>
            </a:r>
            <a:r>
              <a:rPr lang="hu-HU" dirty="0" err="1" smtClean="0"/>
              <a:t>information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quality</a:t>
            </a:r>
            <a:r>
              <a:rPr lang="hu-HU" dirty="0" smtClean="0"/>
              <a:t> </a:t>
            </a:r>
            <a:r>
              <a:rPr lang="hu-HU" dirty="0" err="1" smtClean="0"/>
              <a:t>information</a:t>
            </a:r>
            <a:endParaRPr lang="hu-HU" dirty="0" smtClean="0"/>
          </a:p>
          <a:p>
            <a:pPr lvl="2"/>
            <a:r>
              <a:rPr lang="hu-HU" dirty="0" err="1" smtClean="0"/>
              <a:t>Measurement</a:t>
            </a:r>
            <a:r>
              <a:rPr lang="hu-HU" dirty="0" smtClean="0"/>
              <a:t> </a:t>
            </a:r>
            <a:r>
              <a:rPr lang="hu-HU" dirty="0" err="1" smtClean="0"/>
              <a:t>errors</a:t>
            </a:r>
            <a:r>
              <a:rPr lang="hu-HU" dirty="0" smtClean="0"/>
              <a:t>, </a:t>
            </a:r>
            <a:r>
              <a:rPr lang="hu-HU" dirty="0" err="1" smtClean="0"/>
              <a:t>covariances</a:t>
            </a:r>
            <a:endParaRPr lang="hu-HU" dirty="0" smtClean="0"/>
          </a:p>
          <a:p>
            <a:pPr lvl="2"/>
            <a:r>
              <a:rPr lang="hu-HU" dirty="0" err="1" smtClean="0"/>
              <a:t>Confidence</a:t>
            </a:r>
            <a:r>
              <a:rPr lang="hu-HU" dirty="0" smtClean="0"/>
              <a:t> </a:t>
            </a:r>
            <a:r>
              <a:rPr lang="hu-HU" dirty="0" err="1" smtClean="0"/>
              <a:t>intervals</a:t>
            </a:r>
            <a:r>
              <a:rPr lang="hu-HU" dirty="0" smtClean="0"/>
              <a:t>, etc.</a:t>
            </a:r>
          </a:p>
          <a:p>
            <a:pPr lvl="1"/>
            <a:r>
              <a:rPr lang="hu-HU" dirty="0" err="1" smtClean="0"/>
              <a:t>Also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human </a:t>
            </a:r>
            <a:r>
              <a:rPr lang="hu-HU" dirty="0" err="1" smtClean="0"/>
              <a:t>readable</a:t>
            </a:r>
            <a:r>
              <a:rPr lang="hu-HU" dirty="0" smtClean="0"/>
              <a:t> </a:t>
            </a:r>
            <a:r>
              <a:rPr lang="hu-HU" dirty="0" err="1" smtClean="0"/>
              <a:t>format</a:t>
            </a:r>
            <a:endParaRPr lang="hu-HU" dirty="0" smtClean="0"/>
          </a:p>
          <a:p>
            <a:pPr lvl="2"/>
            <a:r>
              <a:rPr lang="hu-HU" dirty="0" smtClean="0"/>
              <a:t>Display </a:t>
            </a:r>
            <a:r>
              <a:rPr lang="hu-HU" dirty="0" err="1" smtClean="0"/>
              <a:t>on</a:t>
            </a:r>
            <a:r>
              <a:rPr lang="hu-HU" dirty="0" smtClean="0"/>
              <a:t> web </a:t>
            </a:r>
            <a:r>
              <a:rPr lang="hu-HU" dirty="0" err="1" smtClean="0"/>
              <a:t>page</a:t>
            </a:r>
            <a:r>
              <a:rPr lang="hu-HU" dirty="0" smtClean="0"/>
              <a:t> of </a:t>
            </a:r>
            <a:r>
              <a:rPr lang="hu-HU" dirty="0" err="1" smtClean="0"/>
              <a:t>database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5248603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Semantic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Intelligent</a:t>
            </a:r>
            <a:r>
              <a:rPr lang="hu-HU" dirty="0" smtClean="0"/>
              <a:t> </a:t>
            </a:r>
            <a:r>
              <a:rPr lang="hu-HU" dirty="0" err="1" smtClean="0"/>
              <a:t>client</a:t>
            </a:r>
            <a:r>
              <a:rPr lang="hu-HU" dirty="0" smtClean="0"/>
              <a:t> software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automatically</a:t>
            </a:r>
            <a:r>
              <a:rPr lang="hu-HU" dirty="0" smtClean="0"/>
              <a:t> </a:t>
            </a:r>
            <a:r>
              <a:rPr lang="hu-HU" dirty="0" err="1" smtClean="0"/>
              <a:t>discover</a:t>
            </a:r>
            <a:r>
              <a:rPr lang="hu-HU" dirty="0"/>
              <a:t> </a:t>
            </a:r>
            <a:r>
              <a:rPr lang="hu-HU" dirty="0" smtClean="0"/>
              <a:t>meta </a:t>
            </a:r>
            <a:r>
              <a:rPr lang="hu-HU" dirty="0" err="1" smtClean="0"/>
              <a:t>data</a:t>
            </a:r>
            <a:endParaRPr lang="hu-HU" dirty="0" smtClean="0"/>
          </a:p>
          <a:p>
            <a:r>
              <a:rPr lang="hu-HU" dirty="0" err="1" smtClean="0"/>
              <a:t>Answer</a:t>
            </a:r>
            <a:r>
              <a:rPr lang="hu-HU" dirty="0" smtClean="0"/>
              <a:t> </a:t>
            </a:r>
            <a:r>
              <a:rPr lang="hu-HU" dirty="0" err="1" smtClean="0"/>
              <a:t>questions</a:t>
            </a:r>
            <a:r>
              <a:rPr lang="hu-HU" dirty="0" smtClean="0"/>
              <a:t> </a:t>
            </a:r>
            <a:r>
              <a:rPr lang="hu-HU" dirty="0" err="1" smtClean="0"/>
              <a:t>based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metadata</a:t>
            </a:r>
            <a:endParaRPr lang="hu-HU" dirty="0" smtClean="0"/>
          </a:p>
          <a:p>
            <a:r>
              <a:rPr lang="hu-HU" dirty="0" err="1" smtClean="0"/>
              <a:t>Transform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automatically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</a:t>
            </a:r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laws</a:t>
            </a:r>
            <a:endParaRPr lang="hu-HU" dirty="0" smtClean="0"/>
          </a:p>
          <a:p>
            <a:pPr lvl="1"/>
            <a:r>
              <a:rPr lang="hu-HU" dirty="0" err="1" smtClean="0"/>
              <a:t>Convert</a:t>
            </a:r>
            <a:r>
              <a:rPr lang="hu-HU" dirty="0" smtClean="0"/>
              <a:t> </a:t>
            </a:r>
            <a:r>
              <a:rPr lang="hu-HU" dirty="0" err="1" smtClean="0"/>
              <a:t>wavelength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frequency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plot</a:t>
            </a:r>
            <a:r>
              <a:rPr lang="hu-HU" dirty="0" smtClean="0"/>
              <a:t> </a:t>
            </a:r>
            <a:r>
              <a:rPr lang="hu-HU" dirty="0" err="1" smtClean="0"/>
              <a:t>spectrum</a:t>
            </a:r>
            <a:endParaRPr lang="hu-HU" dirty="0" smtClean="0"/>
          </a:p>
          <a:p>
            <a:pPr lvl="1"/>
            <a:r>
              <a:rPr lang="hu-HU" dirty="0" err="1" smtClean="0"/>
              <a:t>Convert</a:t>
            </a:r>
            <a:r>
              <a:rPr lang="hu-HU" dirty="0" smtClean="0"/>
              <a:t> </a:t>
            </a:r>
            <a:r>
              <a:rPr lang="hu-HU" dirty="0" err="1" smtClean="0"/>
              <a:t>galactic</a:t>
            </a:r>
            <a:r>
              <a:rPr lang="hu-HU" dirty="0" smtClean="0"/>
              <a:t> </a:t>
            </a:r>
            <a:r>
              <a:rPr lang="hu-HU" dirty="0" err="1" smtClean="0"/>
              <a:t>coordinates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equatorial</a:t>
            </a:r>
            <a:r>
              <a:rPr lang="hu-HU" dirty="0" smtClean="0"/>
              <a:t> etc.</a:t>
            </a:r>
          </a:p>
          <a:p>
            <a:pPr lvl="1"/>
            <a:endParaRPr lang="hu-HU" dirty="0"/>
          </a:p>
          <a:p>
            <a:r>
              <a:rPr lang="hu-HU" dirty="0" err="1" smtClean="0"/>
              <a:t>Semantic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still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immature</a:t>
            </a:r>
            <a:endParaRPr lang="hu-HU" dirty="0"/>
          </a:p>
          <a:p>
            <a:r>
              <a:rPr lang="hu-HU" dirty="0" err="1" smtClean="0"/>
              <a:t>Require</a:t>
            </a:r>
            <a:r>
              <a:rPr lang="hu-HU" dirty="0" smtClean="0"/>
              <a:t> </a:t>
            </a:r>
            <a:r>
              <a:rPr lang="hu-HU" dirty="0" err="1" smtClean="0"/>
              <a:t>querying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graphs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6810063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Meta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name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enough</a:t>
            </a:r>
            <a:endParaRPr lang="hu-HU" dirty="0" smtClean="0"/>
          </a:p>
          <a:p>
            <a:r>
              <a:rPr lang="hu-HU" dirty="0" smtClean="0"/>
              <a:t>SQL Server</a:t>
            </a:r>
          </a:p>
          <a:p>
            <a:pPr lvl="1"/>
            <a:r>
              <a:rPr lang="hu-HU" dirty="0" err="1" smtClean="0"/>
              <a:t>Supports</a:t>
            </a:r>
            <a:r>
              <a:rPr lang="hu-HU" dirty="0" smtClean="0"/>
              <a:t> </a:t>
            </a:r>
            <a:r>
              <a:rPr lang="hu-HU" dirty="0" err="1" smtClean="0"/>
              <a:t>extended</a:t>
            </a:r>
            <a:r>
              <a:rPr lang="hu-HU" dirty="0" smtClean="0"/>
              <a:t> </a:t>
            </a:r>
            <a:r>
              <a:rPr lang="hu-HU" dirty="0" err="1" smtClean="0"/>
              <a:t>properties</a:t>
            </a:r>
            <a:endParaRPr lang="hu-HU" dirty="0" smtClean="0"/>
          </a:p>
          <a:p>
            <a:pPr lvl="1"/>
            <a:r>
              <a:rPr lang="hu-HU" dirty="0" err="1" smtClean="0"/>
              <a:t>Every</a:t>
            </a:r>
            <a:r>
              <a:rPr lang="hu-HU" dirty="0" smtClean="0"/>
              <a:t> </a:t>
            </a:r>
            <a:r>
              <a:rPr lang="hu-HU" dirty="0" err="1" smtClean="0"/>
              <a:t>object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schema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tagged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EPs</a:t>
            </a:r>
            <a:endParaRPr lang="hu-HU" dirty="0" smtClean="0"/>
          </a:p>
          <a:p>
            <a:pPr lvl="1"/>
            <a:r>
              <a:rPr lang="hu-HU" dirty="0" err="1" smtClean="0"/>
              <a:t>EPs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standard SQL</a:t>
            </a:r>
          </a:p>
          <a:p>
            <a:pPr lvl="1"/>
            <a:endParaRPr lang="hu-HU" dirty="0"/>
          </a:p>
          <a:p>
            <a:r>
              <a:rPr lang="hu-HU" dirty="0" err="1"/>
              <a:t>Include</a:t>
            </a:r>
            <a:r>
              <a:rPr lang="hu-HU" dirty="0"/>
              <a:t> meta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</a:t>
            </a:r>
            <a:r>
              <a:rPr lang="hu-HU" dirty="0" err="1"/>
              <a:t>create</a:t>
            </a:r>
            <a:r>
              <a:rPr lang="hu-HU" dirty="0"/>
              <a:t> </a:t>
            </a:r>
            <a:r>
              <a:rPr lang="hu-HU" dirty="0" err="1"/>
              <a:t>table</a:t>
            </a:r>
            <a:r>
              <a:rPr lang="hu-HU" dirty="0"/>
              <a:t> </a:t>
            </a:r>
            <a:r>
              <a:rPr lang="hu-HU" dirty="0" err="1" smtClean="0"/>
              <a:t>scripts</a:t>
            </a:r>
            <a:endParaRPr lang="hu-HU" dirty="0" smtClean="0"/>
          </a:p>
          <a:p>
            <a:pPr lvl="1"/>
            <a:r>
              <a:rPr lang="hu-HU" dirty="0" err="1" smtClean="0"/>
              <a:t>e.g</a:t>
            </a:r>
            <a:r>
              <a:rPr lang="hu-HU" dirty="0" smtClean="0"/>
              <a:t>. XML </a:t>
            </a:r>
            <a:r>
              <a:rPr lang="hu-HU" dirty="0" err="1" smtClean="0"/>
              <a:t>comments</a:t>
            </a:r>
            <a:endParaRPr lang="hu-HU" dirty="0" smtClean="0"/>
          </a:p>
          <a:p>
            <a:pPr lvl="1"/>
            <a:r>
              <a:rPr lang="hu-HU" dirty="0" err="1" smtClean="0"/>
              <a:t>Simple</a:t>
            </a:r>
            <a:r>
              <a:rPr lang="hu-HU" dirty="0" smtClean="0"/>
              <a:t> </a:t>
            </a:r>
            <a:r>
              <a:rPr lang="hu-HU" dirty="0" err="1" smtClean="0"/>
              <a:t>parser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process</a:t>
            </a:r>
            <a:r>
              <a:rPr lang="hu-HU" dirty="0" smtClean="0"/>
              <a:t> </a:t>
            </a:r>
            <a:r>
              <a:rPr lang="hu-HU" dirty="0" err="1" smtClean="0"/>
              <a:t>scripts</a:t>
            </a:r>
            <a:r>
              <a:rPr lang="hu-HU" dirty="0"/>
              <a:t> </a:t>
            </a:r>
            <a:r>
              <a:rPr lang="hu-HU" dirty="0" smtClean="0"/>
              <a:t>and </a:t>
            </a:r>
            <a:r>
              <a:rPr lang="hu-HU" dirty="0" err="1" smtClean="0"/>
              <a:t>generate</a:t>
            </a:r>
            <a:r>
              <a:rPr lang="hu-HU" dirty="0" smtClean="0"/>
              <a:t> meta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Meta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user</a:t>
            </a:r>
            <a:r>
              <a:rPr lang="hu-HU" dirty="0" smtClean="0"/>
              <a:t> </a:t>
            </a:r>
            <a:r>
              <a:rPr lang="hu-HU" dirty="0" err="1" smtClean="0"/>
              <a:t>interface</a:t>
            </a:r>
            <a:endParaRPr lang="hu-HU" dirty="0" smtClean="0"/>
          </a:p>
          <a:p>
            <a:pPr lvl="1"/>
            <a:r>
              <a:rPr lang="hu-HU" dirty="0" smtClean="0"/>
              <a:t>Web site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automatically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</a:t>
            </a:r>
            <a:r>
              <a:rPr lang="hu-HU" dirty="0" err="1" smtClean="0"/>
              <a:t>documentation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meta </a:t>
            </a:r>
            <a:r>
              <a:rPr lang="hu-HU" dirty="0" err="1" smtClean="0"/>
              <a:t>data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64095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Háromszög 11"/>
          <p:cNvSpPr/>
          <p:nvPr/>
        </p:nvSpPr>
        <p:spPr>
          <a:xfrm rot="16200000">
            <a:off x="2555776" y="476671"/>
            <a:ext cx="3312368" cy="7344816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noProof="0" dirty="0" smtClean="0"/>
              <a:t>RDBMS: scale-up</a:t>
            </a:r>
            <a:endParaRPr lang="en-US" b="1" noProof="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560" y="3573015"/>
            <a:ext cx="1411983" cy="129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3140967"/>
            <a:ext cx="4602088" cy="2155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C:\Users\dobos\AppData\Local\Microsoft\Windows\Temporary Internet Files\Content.IE5\Y4F8VGIT\MC900434665[1].wm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20272" y="188640"/>
            <a:ext cx="1831975" cy="1685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729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Data </a:t>
            </a:r>
            <a:r>
              <a:rPr lang="hu-HU" dirty="0" err="1" smtClean="0"/>
              <a:t>warehouse</a:t>
            </a:r>
            <a:r>
              <a:rPr lang="hu-HU" dirty="0" smtClean="0"/>
              <a:t> </a:t>
            </a:r>
            <a:r>
              <a:rPr lang="hu-HU" dirty="0" err="1" smtClean="0"/>
              <a:t>registry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A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warehouse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contain</a:t>
            </a:r>
            <a:r>
              <a:rPr lang="hu-HU" dirty="0" smtClean="0"/>
              <a:t> </a:t>
            </a:r>
            <a:r>
              <a:rPr lang="hu-HU" dirty="0" err="1" smtClean="0"/>
              <a:t>hundreds</a:t>
            </a:r>
            <a:r>
              <a:rPr lang="hu-HU" dirty="0" smtClean="0"/>
              <a:t> of </a:t>
            </a:r>
            <a:r>
              <a:rPr lang="hu-HU" dirty="0" err="1" smtClean="0"/>
              <a:t>databases</a:t>
            </a:r>
            <a:endParaRPr lang="hu-HU" dirty="0" smtClean="0"/>
          </a:p>
          <a:p>
            <a:r>
              <a:rPr lang="hu-HU" dirty="0" err="1" smtClean="0"/>
              <a:t>Need</a:t>
            </a:r>
            <a:r>
              <a:rPr lang="hu-HU" dirty="0" smtClean="0"/>
              <a:t> a </a:t>
            </a:r>
            <a:r>
              <a:rPr lang="hu-HU" dirty="0" err="1" smtClean="0"/>
              <a:t>thorough</a:t>
            </a:r>
            <a:r>
              <a:rPr lang="hu-HU" dirty="0" smtClean="0"/>
              <a:t> </a:t>
            </a:r>
            <a:r>
              <a:rPr lang="hu-HU" dirty="0" err="1" smtClean="0"/>
              <a:t>description</a:t>
            </a:r>
            <a:r>
              <a:rPr lang="hu-HU" dirty="0" smtClean="0"/>
              <a:t> of </a:t>
            </a:r>
            <a:r>
              <a:rPr lang="hu-HU" dirty="0" err="1" smtClean="0"/>
              <a:t>everything</a:t>
            </a:r>
            <a:endParaRPr lang="hu-HU" dirty="0" smtClean="0"/>
          </a:p>
          <a:p>
            <a:pPr lvl="1"/>
            <a:r>
              <a:rPr lang="hu-HU" dirty="0" smtClean="0"/>
              <a:t>Hardware: </a:t>
            </a:r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machines</a:t>
            </a:r>
            <a:r>
              <a:rPr lang="hu-HU" dirty="0" smtClean="0"/>
              <a:t> </a:t>
            </a:r>
            <a:r>
              <a:rPr lang="hu-HU" dirty="0" err="1" smtClean="0"/>
              <a:t>where</a:t>
            </a:r>
            <a:endParaRPr lang="hu-HU" dirty="0" smtClean="0"/>
          </a:p>
          <a:p>
            <a:pPr lvl="1"/>
            <a:r>
              <a:rPr lang="hu-HU" dirty="0" smtClean="0"/>
              <a:t>Software </a:t>
            </a:r>
            <a:r>
              <a:rPr lang="hu-HU" dirty="0" err="1" smtClean="0"/>
              <a:t>configuration</a:t>
            </a:r>
            <a:r>
              <a:rPr lang="hu-HU" dirty="0" smtClean="0"/>
              <a:t> of </a:t>
            </a:r>
            <a:r>
              <a:rPr lang="hu-HU" dirty="0" err="1" smtClean="0"/>
              <a:t>machines</a:t>
            </a:r>
            <a:endParaRPr lang="hu-HU" dirty="0" smtClean="0"/>
          </a:p>
          <a:p>
            <a:pPr lvl="1"/>
            <a:r>
              <a:rPr lang="hu-HU" dirty="0" err="1" smtClean="0"/>
              <a:t>Databases</a:t>
            </a:r>
            <a:r>
              <a:rPr lang="hu-HU" dirty="0" smtClean="0"/>
              <a:t>: </a:t>
            </a: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format</a:t>
            </a:r>
            <a:endParaRPr lang="hu-HU" dirty="0" smtClean="0"/>
          </a:p>
          <a:p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direct</a:t>
            </a:r>
            <a:r>
              <a:rPr lang="hu-HU" dirty="0" smtClean="0"/>
              <a:t> a </a:t>
            </a:r>
            <a:r>
              <a:rPr lang="hu-HU" dirty="0" err="1" smtClean="0"/>
              <a:t>computation</a:t>
            </a:r>
            <a:r>
              <a:rPr lang="hu-HU" dirty="0" smtClean="0"/>
              <a:t> </a:t>
            </a:r>
            <a:r>
              <a:rPr lang="hu-HU" dirty="0" err="1" smtClean="0"/>
              <a:t>given</a:t>
            </a:r>
            <a:r>
              <a:rPr lang="hu-HU" dirty="0" smtClean="0"/>
              <a:t>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and </a:t>
            </a:r>
            <a:r>
              <a:rPr lang="hu-HU" dirty="0" err="1" smtClean="0"/>
              <a:t>processing</a:t>
            </a:r>
            <a:r>
              <a:rPr lang="hu-HU" dirty="0" smtClean="0"/>
              <a:t> </a:t>
            </a:r>
            <a:r>
              <a:rPr lang="hu-HU" dirty="0" err="1" smtClean="0"/>
              <a:t>requirements</a:t>
            </a:r>
            <a:endParaRPr lang="hu-HU" dirty="0" smtClean="0"/>
          </a:p>
          <a:p>
            <a:pPr lvl="1"/>
            <a:r>
              <a:rPr lang="hu-HU" dirty="0" err="1" smtClean="0"/>
              <a:t>Minimize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movement</a:t>
            </a:r>
            <a:endParaRPr lang="hu-HU" dirty="0" smtClean="0"/>
          </a:p>
          <a:p>
            <a:r>
              <a:rPr lang="hu-HU" dirty="0" err="1" smtClean="0"/>
              <a:t>Services</a:t>
            </a:r>
            <a:r>
              <a:rPr lang="hu-HU" dirty="0" smtClean="0"/>
              <a:t> </a:t>
            </a:r>
            <a:r>
              <a:rPr lang="hu-HU" dirty="0" err="1" smtClean="0"/>
              <a:t>available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574364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Data </a:t>
            </a:r>
            <a:r>
              <a:rPr lang="hu-HU" dirty="0" err="1" smtClean="0"/>
              <a:t>warehouse</a:t>
            </a:r>
            <a:r>
              <a:rPr lang="hu-HU" dirty="0" smtClean="0"/>
              <a:t> </a:t>
            </a:r>
            <a:r>
              <a:rPr lang="hu-HU" dirty="0" err="1" smtClean="0"/>
              <a:t>registry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Searchable</a:t>
            </a:r>
            <a:endParaRPr lang="hu-HU" dirty="0" smtClean="0"/>
          </a:p>
          <a:p>
            <a:pPr lvl="1"/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r>
              <a:rPr lang="hu-HU" dirty="0" smtClean="0"/>
              <a:t> service a </a:t>
            </a:r>
            <a:r>
              <a:rPr lang="hu-HU" dirty="0" err="1" smtClean="0"/>
              <a:t>given</a:t>
            </a:r>
            <a:r>
              <a:rPr lang="hu-HU" dirty="0" smtClean="0"/>
              <a:t> </a:t>
            </a:r>
            <a:r>
              <a:rPr lang="hu-HU" dirty="0" err="1" smtClean="0"/>
              <a:t>type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services</a:t>
            </a:r>
            <a:r>
              <a:rPr lang="hu-HU" dirty="0" smtClean="0"/>
              <a:t> </a:t>
            </a:r>
            <a:r>
              <a:rPr lang="hu-HU" dirty="0" err="1" smtClean="0"/>
              <a:t>doing</a:t>
            </a:r>
            <a:r>
              <a:rPr lang="hu-HU" dirty="0" smtClean="0"/>
              <a:t> a </a:t>
            </a:r>
            <a:r>
              <a:rPr lang="hu-HU" dirty="0" err="1" smtClean="0"/>
              <a:t>certain</a:t>
            </a:r>
            <a:r>
              <a:rPr lang="hu-HU" dirty="0" smtClean="0"/>
              <a:t> </a:t>
            </a:r>
            <a:r>
              <a:rPr lang="hu-HU" dirty="0" err="1" smtClean="0"/>
              <a:t>type</a:t>
            </a:r>
            <a:r>
              <a:rPr lang="hu-HU" dirty="0" smtClean="0"/>
              <a:t> of </a:t>
            </a:r>
            <a:r>
              <a:rPr lang="hu-HU" dirty="0" err="1" smtClean="0"/>
              <a:t>operation</a:t>
            </a:r>
            <a:endParaRPr lang="hu-HU" dirty="0" smtClean="0"/>
          </a:p>
          <a:p>
            <a:pPr lvl="1"/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machines</a:t>
            </a:r>
            <a:r>
              <a:rPr lang="hu-HU" dirty="0" smtClean="0"/>
              <a:t> </a:t>
            </a:r>
            <a:r>
              <a:rPr lang="hu-HU" dirty="0" err="1" smtClean="0"/>
              <a:t>having</a:t>
            </a:r>
            <a:r>
              <a:rPr lang="hu-HU" dirty="0" smtClean="0"/>
              <a:t> a </a:t>
            </a:r>
            <a:r>
              <a:rPr lang="hu-HU" dirty="0" err="1" smtClean="0"/>
              <a:t>certain</a:t>
            </a:r>
            <a:r>
              <a:rPr lang="hu-HU" dirty="0" smtClean="0"/>
              <a:t> </a:t>
            </a:r>
            <a:r>
              <a:rPr lang="hu-HU" dirty="0" err="1" smtClean="0"/>
              <a:t>type</a:t>
            </a:r>
            <a:r>
              <a:rPr lang="hu-HU" dirty="0" smtClean="0"/>
              <a:t> of </a:t>
            </a:r>
            <a:r>
              <a:rPr lang="hu-HU" dirty="0" err="1" smtClean="0"/>
              <a:t>resource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Future</a:t>
            </a:r>
            <a:r>
              <a:rPr lang="hu-HU" dirty="0" smtClean="0"/>
              <a:t> </a:t>
            </a:r>
            <a:r>
              <a:rPr lang="hu-HU" dirty="0" err="1" smtClean="0"/>
              <a:t>goal</a:t>
            </a:r>
            <a:endParaRPr lang="hu-HU" dirty="0" smtClean="0"/>
          </a:p>
          <a:p>
            <a:pPr lvl="1"/>
            <a:r>
              <a:rPr lang="hu-HU" dirty="0" err="1" smtClean="0"/>
              <a:t>Formulate</a:t>
            </a:r>
            <a:r>
              <a:rPr lang="hu-HU" dirty="0" smtClean="0"/>
              <a:t> </a:t>
            </a:r>
            <a:r>
              <a:rPr lang="hu-HU" dirty="0" err="1" smtClean="0"/>
              <a:t>scientific</a:t>
            </a:r>
            <a:r>
              <a:rPr lang="hu-HU" dirty="0" smtClean="0"/>
              <a:t> </a:t>
            </a:r>
            <a:r>
              <a:rPr lang="hu-HU" dirty="0" err="1" smtClean="0"/>
              <a:t>problem</a:t>
            </a:r>
            <a:r>
              <a:rPr lang="hu-HU" dirty="0" smtClean="0"/>
              <a:t> </a:t>
            </a:r>
            <a:r>
              <a:rPr lang="hu-HU" dirty="0" err="1" smtClean="0"/>
              <a:t>declaratively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warehouse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warehouses</a:t>
            </a:r>
            <a:r>
              <a:rPr lang="hu-HU" dirty="0" smtClean="0"/>
              <a:t> </a:t>
            </a:r>
            <a:r>
              <a:rPr lang="hu-HU" dirty="0" err="1" smtClean="0"/>
              <a:t>work</a:t>
            </a:r>
            <a:r>
              <a:rPr lang="hu-HU" dirty="0" smtClean="0"/>
              <a:t> </a:t>
            </a:r>
            <a:r>
              <a:rPr lang="hu-HU" dirty="0" err="1" smtClean="0"/>
              <a:t>together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come</a:t>
            </a:r>
            <a:r>
              <a:rPr lang="hu-HU" dirty="0" smtClean="0"/>
              <a:t> </a:t>
            </a:r>
            <a:r>
              <a:rPr lang="hu-HU" dirty="0" err="1" smtClean="0"/>
              <a:t>up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a </a:t>
            </a:r>
            <a:r>
              <a:rPr lang="hu-HU" dirty="0" err="1" smtClean="0"/>
              <a:t>solution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problem</a:t>
            </a:r>
            <a:endParaRPr lang="hu-HU" dirty="0" smtClean="0"/>
          </a:p>
          <a:p>
            <a:pPr lvl="1"/>
            <a:r>
              <a:rPr lang="hu-HU" dirty="0" err="1" smtClean="0"/>
              <a:t>Humans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superwise</a:t>
            </a:r>
            <a:r>
              <a:rPr lang="hu-HU" dirty="0" smtClean="0"/>
              <a:t> </a:t>
            </a:r>
            <a:r>
              <a:rPr lang="hu-HU" dirty="0" err="1" smtClean="0"/>
              <a:t>process</a:t>
            </a:r>
            <a:r>
              <a:rPr lang="hu-HU" dirty="0" smtClean="0"/>
              <a:t>, no </a:t>
            </a:r>
            <a:r>
              <a:rPr lang="hu-HU" dirty="0" err="1" smtClean="0"/>
              <a:t>actual</a:t>
            </a:r>
            <a:r>
              <a:rPr lang="hu-HU" dirty="0" smtClean="0"/>
              <a:t> </a:t>
            </a:r>
            <a:r>
              <a:rPr lang="hu-HU" dirty="0" err="1" smtClean="0"/>
              <a:t>coding</a:t>
            </a:r>
            <a:endParaRPr lang="hu-HU" dirty="0" smtClean="0"/>
          </a:p>
          <a:p>
            <a:pPr lvl="1"/>
            <a:r>
              <a:rPr lang="hu-HU" dirty="0" err="1" smtClean="0"/>
              <a:t>Registry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basis</a:t>
            </a:r>
            <a:r>
              <a:rPr lang="hu-HU" dirty="0" smtClean="0"/>
              <a:t> of </a:t>
            </a:r>
            <a:r>
              <a:rPr lang="hu-HU" dirty="0" err="1" smtClean="0"/>
              <a:t>such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93707003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19. </a:t>
            </a:r>
            <a:r>
              <a:rPr lang="hu-HU" dirty="0" err="1" smtClean="0"/>
              <a:t>Multidimensional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3250279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Multidimensional</a:t>
            </a:r>
            <a:r>
              <a:rPr lang="hu-HU" dirty="0" smtClean="0"/>
              <a:t> </a:t>
            </a:r>
            <a:r>
              <a:rPr lang="hu-HU" dirty="0" err="1" smtClean="0"/>
              <a:t>datasets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smtClean="0"/>
              <a:t>3-dimensional </a:t>
            </a:r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Euclidean</a:t>
            </a:r>
            <a:r>
              <a:rPr lang="hu-HU" dirty="0" smtClean="0"/>
              <a:t> </a:t>
            </a:r>
            <a:r>
              <a:rPr lang="hu-HU" dirty="0" err="1" smtClean="0"/>
              <a:t>metric</a:t>
            </a:r>
            <a:endParaRPr lang="hu-HU" dirty="0" smtClean="0"/>
          </a:p>
          <a:p>
            <a:r>
              <a:rPr lang="hu-HU" dirty="0" err="1" smtClean="0"/>
              <a:t>Higher</a:t>
            </a:r>
            <a:r>
              <a:rPr lang="hu-HU" dirty="0" smtClean="0"/>
              <a:t> </a:t>
            </a:r>
            <a:r>
              <a:rPr lang="hu-HU" dirty="0" err="1" smtClean="0"/>
              <a:t>dimensional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endParaRPr lang="hu-HU" dirty="0" smtClean="0"/>
          </a:p>
          <a:p>
            <a:pPr lvl="1"/>
            <a:r>
              <a:rPr lang="hu-HU" dirty="0" err="1" smtClean="0"/>
              <a:t>Phase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r>
              <a:rPr lang="hu-HU" dirty="0"/>
              <a:t> </a:t>
            </a:r>
            <a:r>
              <a:rPr lang="hu-HU" dirty="0" smtClean="0"/>
              <a:t>(</a:t>
            </a:r>
            <a:r>
              <a:rPr lang="hu-HU" dirty="0" err="1" smtClean="0"/>
              <a:t>location</a:t>
            </a:r>
            <a:r>
              <a:rPr lang="hu-HU" dirty="0" smtClean="0"/>
              <a:t>, </a:t>
            </a:r>
            <a:r>
              <a:rPr lang="hu-HU" dirty="0" err="1" smtClean="0"/>
              <a:t>velocity</a:t>
            </a:r>
            <a:r>
              <a:rPr lang="hu-HU" dirty="0" smtClean="0"/>
              <a:t>, </a:t>
            </a:r>
            <a:r>
              <a:rPr lang="hu-HU" dirty="0" err="1" smtClean="0"/>
              <a:t>time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Parameter</a:t>
            </a:r>
            <a:r>
              <a:rPr lang="hu-HU" dirty="0" smtClean="0"/>
              <a:t> </a:t>
            </a:r>
            <a:r>
              <a:rPr lang="hu-HU" dirty="0" err="1" smtClean="0"/>
              <a:t>spaces</a:t>
            </a:r>
            <a:r>
              <a:rPr lang="hu-HU" dirty="0" smtClean="0"/>
              <a:t> (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colors</a:t>
            </a:r>
            <a:r>
              <a:rPr lang="hu-HU" dirty="0" smtClean="0"/>
              <a:t> of </a:t>
            </a:r>
            <a:r>
              <a:rPr lang="hu-HU" dirty="0" err="1" smtClean="0"/>
              <a:t>galaxies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5 </a:t>
            </a:r>
            <a:r>
              <a:rPr lang="hu-HU" dirty="0" err="1" smtClean="0"/>
              <a:t>filters</a:t>
            </a:r>
            <a:r>
              <a:rPr lang="hu-HU" dirty="0" smtClean="0"/>
              <a:t>)</a:t>
            </a:r>
          </a:p>
          <a:p>
            <a:r>
              <a:rPr lang="hu-HU" dirty="0" err="1" smtClean="0"/>
              <a:t>Surface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sphere</a:t>
            </a:r>
            <a:r>
              <a:rPr lang="hu-HU" dirty="0" smtClean="0"/>
              <a:t>: </a:t>
            </a:r>
            <a:r>
              <a:rPr lang="hu-HU" dirty="0" err="1" smtClean="0"/>
              <a:t>Earth</a:t>
            </a:r>
            <a:r>
              <a:rPr lang="hu-HU" dirty="0" smtClean="0"/>
              <a:t>, </a:t>
            </a:r>
            <a:r>
              <a:rPr lang="hu-HU" dirty="0" err="1" smtClean="0"/>
              <a:t>sky</a:t>
            </a:r>
            <a:endParaRPr lang="hu-HU" dirty="0" smtClean="0"/>
          </a:p>
          <a:p>
            <a:pPr lvl="1"/>
            <a:r>
              <a:rPr lang="hu-HU" dirty="0" err="1" smtClean="0"/>
              <a:t>Spherical</a:t>
            </a:r>
            <a:r>
              <a:rPr lang="hu-HU" dirty="0" smtClean="0"/>
              <a:t> </a:t>
            </a:r>
            <a:r>
              <a:rPr lang="hu-HU" dirty="0" err="1" smtClean="0"/>
              <a:t>polar</a:t>
            </a:r>
            <a:r>
              <a:rPr lang="hu-HU" dirty="0" smtClean="0"/>
              <a:t> </a:t>
            </a:r>
            <a:r>
              <a:rPr lang="hu-HU" dirty="0" err="1" smtClean="0"/>
              <a:t>coordinates</a:t>
            </a:r>
            <a:endParaRPr lang="hu-HU" dirty="0" smtClean="0"/>
          </a:p>
          <a:p>
            <a:pPr lvl="1"/>
            <a:r>
              <a:rPr lang="hu-HU" dirty="0" smtClean="0"/>
              <a:t>3D unit </a:t>
            </a:r>
            <a:r>
              <a:rPr lang="hu-HU" dirty="0" err="1" smtClean="0"/>
              <a:t>vectors</a:t>
            </a:r>
            <a:endParaRPr lang="hu-HU" dirty="0" smtClean="0"/>
          </a:p>
          <a:p>
            <a:pPr lvl="1"/>
            <a:r>
              <a:rPr lang="hu-HU" dirty="0" err="1" smtClean="0"/>
              <a:t>Geographic</a:t>
            </a:r>
            <a:r>
              <a:rPr lang="hu-HU" dirty="0" smtClean="0"/>
              <a:t> </a:t>
            </a:r>
            <a:r>
              <a:rPr lang="hu-HU" dirty="0" err="1" smtClean="0"/>
              <a:t>information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r>
              <a:rPr lang="hu-HU" dirty="0" smtClean="0"/>
              <a:t> (GIS)</a:t>
            </a:r>
          </a:p>
          <a:p>
            <a:pPr lvl="1"/>
            <a:endParaRPr lang="hu-HU" dirty="0"/>
          </a:p>
          <a:p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clouds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Suggested</a:t>
            </a:r>
            <a:r>
              <a:rPr lang="hu-HU" dirty="0" smtClean="0"/>
              <a:t> </a:t>
            </a:r>
            <a:r>
              <a:rPr lang="hu-HU" dirty="0" err="1" smtClean="0"/>
              <a:t>reading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err="1" smtClean="0"/>
              <a:t>Hanan</a:t>
            </a:r>
            <a:r>
              <a:rPr lang="hu-HU" dirty="0" smtClean="0"/>
              <a:t> Samet: </a:t>
            </a:r>
            <a:r>
              <a:rPr lang="hu-HU" dirty="0" err="1" smtClean="0"/>
              <a:t>Foundations</a:t>
            </a:r>
            <a:r>
              <a:rPr lang="hu-HU" dirty="0" smtClean="0"/>
              <a:t> of </a:t>
            </a:r>
            <a:r>
              <a:rPr lang="hu-HU" dirty="0" err="1" smtClean="0"/>
              <a:t>Multidimensional</a:t>
            </a:r>
            <a:r>
              <a:rPr lang="hu-HU" dirty="0" smtClean="0"/>
              <a:t> and </a:t>
            </a:r>
            <a:r>
              <a:rPr lang="hu-HU" dirty="0" err="1" smtClean="0"/>
              <a:t>Metric</a:t>
            </a:r>
            <a:r>
              <a:rPr lang="hu-HU" dirty="0" smtClean="0"/>
              <a:t> Data </a:t>
            </a:r>
            <a:r>
              <a:rPr lang="hu-HU" dirty="0" err="1" smtClean="0"/>
              <a:t>Structures</a:t>
            </a:r>
            <a:r>
              <a:rPr lang="hu-HU" dirty="0" smtClean="0"/>
              <a:t>, Morgan-Kaufmann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4641251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A </a:t>
            </a:r>
            <a:r>
              <a:rPr lang="hu-HU" dirty="0" err="1" smtClean="0"/>
              <a:t>few</a:t>
            </a:r>
            <a:r>
              <a:rPr lang="hu-HU" dirty="0" smtClean="0"/>
              <a:t> </a:t>
            </a:r>
            <a:r>
              <a:rPr lang="hu-HU" dirty="0" err="1" smtClean="0"/>
              <a:t>fundamental</a:t>
            </a:r>
            <a:r>
              <a:rPr lang="hu-HU" dirty="0" smtClean="0"/>
              <a:t> </a:t>
            </a:r>
            <a:r>
              <a:rPr lang="hu-HU" dirty="0" err="1" smtClean="0"/>
              <a:t>problems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a </a:t>
            </a:r>
            <a:r>
              <a:rPr lang="hu-HU" dirty="0" err="1" smtClean="0"/>
              <a:t>given</a:t>
            </a:r>
            <a:r>
              <a:rPr lang="hu-HU" dirty="0" smtClean="0"/>
              <a:t> </a:t>
            </a:r>
            <a:r>
              <a:rPr lang="hu-HU" dirty="0" err="1" smtClean="0"/>
              <a:t>region</a:t>
            </a:r>
            <a:r>
              <a:rPr lang="hu-HU" dirty="0" smtClean="0"/>
              <a:t> of </a:t>
            </a:r>
            <a:r>
              <a:rPr lang="hu-HU" dirty="0" err="1" smtClean="0"/>
              <a:t>space</a:t>
            </a:r>
            <a:endParaRPr lang="hu-HU" dirty="0" smtClean="0"/>
          </a:p>
          <a:p>
            <a:pPr lvl="1"/>
            <a:r>
              <a:rPr lang="hu-HU" dirty="0" err="1" smtClean="0"/>
              <a:t>Region</a:t>
            </a:r>
            <a:r>
              <a:rPr lang="hu-HU" dirty="0" smtClean="0"/>
              <a:t> is </a:t>
            </a:r>
            <a:r>
              <a:rPr lang="hu-HU" dirty="0" err="1" smtClean="0"/>
              <a:t>given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analytic</a:t>
            </a:r>
            <a:r>
              <a:rPr lang="hu-HU" dirty="0" smtClean="0"/>
              <a:t> </a:t>
            </a:r>
            <a:r>
              <a:rPr lang="hu-HU" dirty="0" err="1" smtClean="0"/>
              <a:t>description</a:t>
            </a:r>
            <a:endParaRPr lang="hu-HU" dirty="0" smtClean="0"/>
          </a:p>
          <a:p>
            <a:pPr lvl="1"/>
            <a:r>
              <a:rPr lang="hu-HU" dirty="0" err="1" smtClean="0"/>
              <a:t>Equation</a:t>
            </a:r>
            <a:r>
              <a:rPr lang="hu-HU" dirty="0" smtClean="0"/>
              <a:t> of </a:t>
            </a:r>
            <a:r>
              <a:rPr lang="hu-HU" dirty="0" err="1" smtClean="0"/>
              <a:t>sphere</a:t>
            </a:r>
            <a:r>
              <a:rPr lang="hu-HU" dirty="0" smtClean="0"/>
              <a:t>, </a:t>
            </a:r>
            <a:r>
              <a:rPr lang="hu-HU" dirty="0" err="1" smtClean="0"/>
              <a:t>rectangle</a:t>
            </a:r>
            <a:r>
              <a:rPr lang="hu-HU" dirty="0" smtClean="0"/>
              <a:t>, </a:t>
            </a:r>
            <a:r>
              <a:rPr lang="hu-HU" dirty="0" err="1" smtClean="0"/>
              <a:t>polihedron</a:t>
            </a:r>
            <a:r>
              <a:rPr lang="hu-HU" dirty="0" smtClean="0"/>
              <a:t> etc.</a:t>
            </a:r>
          </a:p>
          <a:p>
            <a:pPr lvl="1"/>
            <a:endParaRPr lang="hu-HU" dirty="0"/>
          </a:p>
          <a:p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nearest</a:t>
            </a:r>
            <a:r>
              <a:rPr lang="hu-HU" dirty="0" smtClean="0"/>
              <a:t> </a:t>
            </a:r>
            <a:r>
              <a:rPr lang="hu-HU" dirty="0" err="1" smtClean="0"/>
              <a:t>neighbor</a:t>
            </a:r>
            <a:r>
              <a:rPr lang="hu-HU" dirty="0" smtClean="0"/>
              <a:t> of a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endParaRPr lang="hu-HU" dirty="0" smtClean="0"/>
          </a:p>
          <a:p>
            <a:pPr lvl="1"/>
            <a:r>
              <a:rPr lang="hu-HU" dirty="0" err="1" smtClean="0"/>
              <a:t>Find</a:t>
            </a:r>
            <a:r>
              <a:rPr lang="hu-HU" dirty="0" smtClean="0"/>
              <a:t> k </a:t>
            </a:r>
            <a:r>
              <a:rPr lang="hu-HU" dirty="0" err="1" smtClean="0"/>
              <a:t>nearest</a:t>
            </a:r>
            <a:r>
              <a:rPr lang="hu-HU" dirty="0" smtClean="0"/>
              <a:t> </a:t>
            </a:r>
            <a:r>
              <a:rPr lang="hu-HU" dirty="0" err="1" smtClean="0"/>
              <a:t>neighbors</a:t>
            </a:r>
            <a:endParaRPr lang="hu-HU" dirty="0" smtClean="0"/>
          </a:p>
          <a:p>
            <a:pPr lvl="1"/>
            <a:r>
              <a:rPr lang="hu-HU" dirty="0" err="1" smtClean="0"/>
              <a:t>Also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cluster</a:t>
            </a:r>
            <a:r>
              <a:rPr lang="hu-HU" dirty="0" smtClean="0"/>
              <a:t> </a:t>
            </a:r>
            <a:r>
              <a:rPr lang="hu-HU" dirty="0" err="1" smtClean="0"/>
              <a:t>finding</a:t>
            </a:r>
            <a:endParaRPr lang="hu-HU" dirty="0" smtClean="0"/>
          </a:p>
          <a:p>
            <a:pPr lvl="1"/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classification</a:t>
            </a:r>
            <a:r>
              <a:rPr lang="hu-HU" dirty="0" smtClean="0"/>
              <a:t> (</a:t>
            </a:r>
            <a:r>
              <a:rPr lang="hu-HU" dirty="0" err="1" smtClean="0"/>
              <a:t>machine</a:t>
            </a:r>
            <a:r>
              <a:rPr lang="hu-HU" dirty="0" smtClean="0"/>
              <a:t> </a:t>
            </a:r>
            <a:r>
              <a:rPr lang="hu-HU" dirty="0" err="1" smtClean="0"/>
              <a:t>learning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Non-parametric</a:t>
            </a:r>
            <a:r>
              <a:rPr lang="hu-HU" dirty="0" smtClean="0"/>
              <a:t> </a:t>
            </a:r>
            <a:r>
              <a:rPr lang="hu-HU" dirty="0" err="1" smtClean="0"/>
              <a:t>regression</a:t>
            </a:r>
            <a:r>
              <a:rPr lang="hu-HU" dirty="0" smtClean="0"/>
              <a:t>, </a:t>
            </a:r>
            <a:r>
              <a:rPr lang="hu-HU" dirty="0" err="1" smtClean="0"/>
              <a:t>non-linear</a:t>
            </a:r>
            <a:r>
              <a:rPr lang="hu-HU" dirty="0" smtClean="0"/>
              <a:t> </a:t>
            </a:r>
            <a:r>
              <a:rPr lang="hu-HU" dirty="0" err="1" smtClean="0"/>
              <a:t>regression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Estimate</a:t>
            </a:r>
            <a:r>
              <a:rPr lang="hu-HU" dirty="0" smtClean="0"/>
              <a:t> </a:t>
            </a:r>
            <a:r>
              <a:rPr lang="hu-HU" dirty="0" err="1" smtClean="0"/>
              <a:t>continuous</a:t>
            </a:r>
            <a:r>
              <a:rPr lang="hu-HU" dirty="0" smtClean="0"/>
              <a:t> </a:t>
            </a:r>
            <a:r>
              <a:rPr lang="hu-HU" dirty="0" err="1" smtClean="0"/>
              <a:t>density</a:t>
            </a:r>
            <a:r>
              <a:rPr lang="hu-HU" dirty="0" smtClean="0"/>
              <a:t> </a:t>
            </a:r>
            <a:r>
              <a:rPr lang="hu-HU" dirty="0" err="1" smtClean="0"/>
              <a:t>field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discrete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7010152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Fundamental</a:t>
            </a:r>
            <a:r>
              <a:rPr lang="hu-HU" dirty="0" smtClean="0"/>
              <a:t> </a:t>
            </a:r>
            <a:r>
              <a:rPr lang="hu-HU" dirty="0" err="1" smtClean="0"/>
              <a:t>problems</a:t>
            </a:r>
            <a:r>
              <a:rPr lang="hu-HU" dirty="0" smtClean="0"/>
              <a:t> </a:t>
            </a:r>
            <a:r>
              <a:rPr lang="hu-HU" dirty="0" err="1" smtClean="0"/>
              <a:t>cont’d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Cluster</a:t>
            </a:r>
            <a:r>
              <a:rPr lang="hu-HU" dirty="0" smtClean="0"/>
              <a:t> </a:t>
            </a:r>
            <a:r>
              <a:rPr lang="hu-HU" dirty="0" err="1" smtClean="0"/>
              <a:t>finding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distributions</a:t>
            </a:r>
            <a:endParaRPr lang="hu-HU" dirty="0" smtClean="0"/>
          </a:p>
          <a:p>
            <a:r>
              <a:rPr lang="hu-HU" dirty="0" err="1" smtClean="0"/>
              <a:t>Trajectories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r>
              <a:rPr lang="hu-HU" dirty="0" smtClean="0"/>
              <a:t> and </a:t>
            </a:r>
            <a:r>
              <a:rPr lang="hu-HU" dirty="0" err="1" smtClean="0"/>
              <a:t>time</a:t>
            </a:r>
            <a:endParaRPr lang="hu-HU" dirty="0"/>
          </a:p>
          <a:p>
            <a:pPr lvl="1"/>
            <a:r>
              <a:rPr lang="hu-HU" dirty="0" err="1" smtClean="0"/>
              <a:t>Lagrangian</a:t>
            </a:r>
            <a:r>
              <a:rPr lang="hu-HU" dirty="0" smtClean="0"/>
              <a:t> </a:t>
            </a:r>
            <a:r>
              <a:rPr lang="hu-HU" dirty="0" err="1" smtClean="0"/>
              <a:t>mechanics</a:t>
            </a:r>
            <a:endParaRPr lang="hu-HU" dirty="0" smtClean="0"/>
          </a:p>
          <a:p>
            <a:r>
              <a:rPr lang="hu-HU" dirty="0" err="1" smtClean="0"/>
              <a:t>Outlier</a:t>
            </a:r>
            <a:r>
              <a:rPr lang="hu-HU" dirty="0" smtClean="0"/>
              <a:t> </a:t>
            </a:r>
            <a:r>
              <a:rPr lang="hu-HU" dirty="0" err="1" smtClean="0"/>
              <a:t>detection</a:t>
            </a:r>
            <a:endParaRPr lang="hu-HU" dirty="0" smtClean="0"/>
          </a:p>
          <a:p>
            <a:pPr lvl="1"/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unusual</a:t>
            </a:r>
            <a:r>
              <a:rPr lang="hu-HU" dirty="0" smtClean="0"/>
              <a:t> </a:t>
            </a:r>
            <a:r>
              <a:rPr lang="hu-HU" dirty="0" err="1" smtClean="0"/>
              <a:t>properties</a:t>
            </a:r>
            <a:endParaRPr lang="hu-HU" dirty="0" smtClean="0"/>
          </a:p>
          <a:p>
            <a:r>
              <a:rPr lang="hu-HU" dirty="0" err="1" smtClean="0"/>
              <a:t>Fast</a:t>
            </a:r>
            <a:r>
              <a:rPr lang="hu-HU" dirty="0" smtClean="0"/>
              <a:t> </a:t>
            </a:r>
            <a:r>
              <a:rPr lang="hu-HU" dirty="0" err="1" smtClean="0"/>
              <a:t>generation</a:t>
            </a:r>
            <a:r>
              <a:rPr lang="hu-HU" dirty="0" smtClean="0"/>
              <a:t> of </a:t>
            </a:r>
            <a:r>
              <a:rPr lang="hu-HU" dirty="0" err="1" smtClean="0"/>
              <a:t>histograms</a:t>
            </a:r>
            <a:endParaRPr lang="hu-HU" dirty="0" smtClean="0"/>
          </a:p>
          <a:p>
            <a:pPr lvl="1"/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analysis</a:t>
            </a:r>
            <a:r>
              <a:rPr lang="hu-HU" dirty="0" smtClean="0"/>
              <a:t> and </a:t>
            </a:r>
            <a:r>
              <a:rPr lang="hu-HU" dirty="0" err="1" smtClean="0"/>
              <a:t>visualization</a:t>
            </a:r>
            <a:endParaRPr lang="hu-HU" dirty="0" smtClean="0"/>
          </a:p>
          <a:p>
            <a:pPr lvl="1"/>
            <a:r>
              <a:rPr lang="hu-HU" dirty="0" err="1" smtClean="0"/>
              <a:t>Volume</a:t>
            </a:r>
            <a:r>
              <a:rPr lang="hu-HU" dirty="0" smtClean="0"/>
              <a:t> </a:t>
            </a:r>
            <a:r>
              <a:rPr lang="hu-HU" dirty="0" err="1" smtClean="0"/>
              <a:t>rendering</a:t>
            </a:r>
            <a:r>
              <a:rPr lang="hu-HU" dirty="0" smtClean="0"/>
              <a:t> </a:t>
            </a:r>
            <a:r>
              <a:rPr lang="hu-HU" dirty="0" err="1" smtClean="0"/>
              <a:t>methods</a:t>
            </a:r>
            <a:endParaRPr lang="hu-HU" dirty="0" smtClean="0"/>
          </a:p>
          <a:p>
            <a:r>
              <a:rPr lang="hu-HU" dirty="0" err="1" smtClean="0"/>
              <a:t>Correlation</a:t>
            </a:r>
            <a:r>
              <a:rPr lang="hu-HU" dirty="0" smtClean="0"/>
              <a:t> </a:t>
            </a:r>
            <a:r>
              <a:rPr lang="hu-HU" dirty="0" err="1" smtClean="0"/>
              <a:t>functions</a:t>
            </a:r>
            <a:r>
              <a:rPr lang="hu-HU" dirty="0" smtClean="0"/>
              <a:t> (</a:t>
            </a:r>
            <a:r>
              <a:rPr lang="hu-HU" dirty="0" err="1" smtClean="0"/>
              <a:t>pair</a:t>
            </a:r>
            <a:r>
              <a:rPr lang="hu-HU" dirty="0" smtClean="0"/>
              <a:t> and </a:t>
            </a:r>
            <a:r>
              <a:rPr lang="hu-HU" dirty="0" err="1" smtClean="0"/>
              <a:t>higher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r>
              <a:rPr lang="hu-HU" dirty="0" smtClean="0"/>
              <a:t>)</a:t>
            </a:r>
          </a:p>
          <a:p>
            <a:r>
              <a:rPr lang="hu-HU" dirty="0" err="1" smtClean="0"/>
              <a:t>Interactive</a:t>
            </a:r>
            <a:r>
              <a:rPr lang="hu-HU" dirty="0" smtClean="0"/>
              <a:t> </a:t>
            </a:r>
            <a:r>
              <a:rPr lang="hu-HU" dirty="0" err="1" smtClean="0"/>
              <a:t>visualization</a:t>
            </a:r>
            <a:r>
              <a:rPr lang="hu-HU" dirty="0" smtClean="0"/>
              <a:t> of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clouds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18632122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Relational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clouds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Advantages</a:t>
            </a:r>
            <a:endParaRPr lang="hu-HU" dirty="0" smtClean="0"/>
          </a:p>
          <a:p>
            <a:pPr lvl="1"/>
            <a:r>
              <a:rPr lang="hu-HU" dirty="0" err="1" smtClean="0"/>
              <a:t>Optimized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and </a:t>
            </a:r>
            <a:r>
              <a:rPr lang="hu-HU" dirty="0" err="1" smtClean="0"/>
              <a:t>memory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endParaRPr lang="hu-HU" dirty="0" smtClean="0"/>
          </a:p>
          <a:p>
            <a:pPr lvl="1"/>
            <a:r>
              <a:rPr lang="hu-HU" dirty="0" smtClean="0"/>
              <a:t>Parallel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execution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Disadvantages</a:t>
            </a:r>
            <a:endParaRPr lang="hu-HU" dirty="0" smtClean="0"/>
          </a:p>
          <a:p>
            <a:pPr lvl="1"/>
            <a:r>
              <a:rPr lang="hu-HU" dirty="0" smtClean="0"/>
              <a:t>Storage </a:t>
            </a:r>
            <a:r>
              <a:rPr lang="hu-HU" dirty="0" err="1" smtClean="0"/>
              <a:t>system</a:t>
            </a:r>
            <a:r>
              <a:rPr lang="hu-HU" dirty="0" smtClean="0"/>
              <a:t> is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dimensional</a:t>
            </a:r>
            <a:endParaRPr lang="hu-HU" dirty="0" smtClean="0"/>
          </a:p>
          <a:p>
            <a:pPr lvl="1"/>
            <a:r>
              <a:rPr lang="hu-HU" dirty="0" smtClean="0"/>
              <a:t>RDBMS </a:t>
            </a:r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designed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1D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Goal</a:t>
            </a:r>
            <a:endParaRPr lang="hu-HU" dirty="0" smtClean="0"/>
          </a:p>
          <a:p>
            <a:pPr lvl="1"/>
            <a:r>
              <a:rPr lang="hu-HU" dirty="0" smtClean="0"/>
              <a:t>Map </a:t>
            </a:r>
            <a:r>
              <a:rPr lang="hu-HU" dirty="0" err="1" smtClean="0"/>
              <a:t>multi-dimensional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structures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dimension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Plan</a:t>
            </a:r>
            <a:endParaRPr lang="hu-HU" dirty="0" smtClean="0"/>
          </a:p>
          <a:p>
            <a:pPr lvl="1"/>
            <a:r>
              <a:rPr lang="hu-HU" dirty="0" err="1" smtClean="0"/>
              <a:t>Plane</a:t>
            </a:r>
            <a:r>
              <a:rPr lang="hu-HU" dirty="0" smtClean="0"/>
              <a:t>/</a:t>
            </a:r>
            <a:r>
              <a:rPr lang="hu-HU" dirty="0" err="1" smtClean="0"/>
              <a:t>space</a:t>
            </a:r>
            <a:r>
              <a:rPr lang="hu-HU" dirty="0" smtClean="0"/>
              <a:t>/</a:t>
            </a:r>
            <a:r>
              <a:rPr lang="hu-HU" dirty="0" err="1" smtClean="0"/>
              <a:t>hyperspace</a:t>
            </a:r>
            <a:r>
              <a:rPr lang="hu-HU" dirty="0" smtClean="0"/>
              <a:t> </a:t>
            </a:r>
            <a:r>
              <a:rPr lang="hu-HU" dirty="0" err="1" smtClean="0"/>
              <a:t>split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somehow</a:t>
            </a:r>
            <a:endParaRPr lang="hu-HU" dirty="0"/>
          </a:p>
          <a:p>
            <a:pPr lvl="1"/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numbered</a:t>
            </a:r>
            <a:r>
              <a:rPr lang="hu-HU" dirty="0" smtClean="0"/>
              <a:t> </a:t>
            </a:r>
            <a:r>
              <a:rPr lang="hu-HU" dirty="0" err="1" smtClean="0"/>
              <a:t>observing</a:t>
            </a:r>
            <a:r>
              <a:rPr lang="hu-HU" dirty="0" smtClean="0"/>
              <a:t> </a:t>
            </a:r>
            <a:r>
              <a:rPr lang="hu-HU" dirty="0" err="1" smtClean="0"/>
              <a:t>locality</a:t>
            </a:r>
            <a:r>
              <a:rPr lang="hu-HU" dirty="0" smtClean="0"/>
              <a:t>: </a:t>
            </a:r>
            <a:r>
              <a:rPr lang="hu-HU" dirty="0" err="1" smtClean="0"/>
              <a:t>close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nearby</a:t>
            </a:r>
            <a:r>
              <a:rPr lang="hu-HU" dirty="0" smtClean="0"/>
              <a:t> </a:t>
            </a:r>
            <a:r>
              <a:rPr lang="hu-HU" dirty="0" err="1" smtClean="0"/>
              <a:t>numbers</a:t>
            </a:r>
            <a:endParaRPr lang="hu-HU" dirty="0" smtClean="0"/>
          </a:p>
          <a:p>
            <a:pPr lvl="1"/>
            <a:r>
              <a:rPr lang="hu-HU" dirty="0" err="1"/>
              <a:t>Build</a:t>
            </a:r>
            <a:r>
              <a:rPr lang="hu-HU" dirty="0"/>
              <a:t> index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 smtClean="0"/>
              <a:t>cell</a:t>
            </a:r>
            <a:r>
              <a:rPr lang="hu-HU" dirty="0" smtClean="0"/>
              <a:t> </a:t>
            </a:r>
            <a:r>
              <a:rPr lang="hu-HU" dirty="0" err="1" smtClean="0"/>
              <a:t>numbers</a:t>
            </a:r>
            <a:endParaRPr lang="hu-HU" dirty="0" smtClean="0"/>
          </a:p>
          <a:p>
            <a:pPr lvl="1"/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908378125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K-dimensional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Spatial</a:t>
            </a:r>
            <a:r>
              <a:rPr lang="hu-HU" dirty="0" smtClean="0"/>
              <a:t> index</a:t>
            </a:r>
          </a:p>
          <a:p>
            <a:r>
              <a:rPr lang="hu-HU" dirty="0" smtClean="0"/>
              <a:t>Data </a:t>
            </a:r>
            <a:r>
              <a:rPr lang="hu-HU" dirty="0" err="1" smtClean="0"/>
              <a:t>points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i="1" dirty="0" smtClean="0"/>
              <a:t>k</a:t>
            </a:r>
            <a:r>
              <a:rPr lang="hu-HU" dirty="0" smtClean="0"/>
              <a:t> </a:t>
            </a:r>
            <a:r>
              <a:rPr lang="hu-HU" dirty="0" err="1" smtClean="0"/>
              <a:t>coordinates</a:t>
            </a:r>
            <a:endParaRPr lang="hu-HU" dirty="0" smtClean="0"/>
          </a:p>
          <a:p>
            <a:r>
              <a:rPr lang="hu-HU" dirty="0" smtClean="0"/>
              <a:t>Data </a:t>
            </a:r>
            <a:r>
              <a:rPr lang="hu-HU" dirty="0" err="1" smtClean="0"/>
              <a:t>points</a:t>
            </a:r>
            <a:r>
              <a:rPr lang="hu-HU" dirty="0" smtClean="0"/>
              <a:t> </a:t>
            </a:r>
            <a:r>
              <a:rPr lang="hu-HU" dirty="0" err="1" smtClean="0"/>
              <a:t>often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error</a:t>
            </a:r>
            <a:r>
              <a:rPr lang="hu-HU" dirty="0" smtClean="0"/>
              <a:t> (</a:t>
            </a:r>
            <a:r>
              <a:rPr lang="hu-HU" dirty="0" err="1" smtClean="0"/>
              <a:t>smeared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r>
              <a:rPr lang="hu-HU" dirty="0" smtClean="0"/>
              <a:t>)</a:t>
            </a:r>
          </a:p>
          <a:p>
            <a:endParaRPr lang="hu-HU" dirty="0"/>
          </a:p>
          <a:p>
            <a:r>
              <a:rPr lang="hu-HU" dirty="0" err="1" smtClean="0"/>
              <a:t>Euclidean</a:t>
            </a:r>
            <a:r>
              <a:rPr lang="hu-HU" dirty="0" smtClean="0"/>
              <a:t> </a:t>
            </a:r>
            <a:r>
              <a:rPr lang="hu-HU" dirty="0" err="1" smtClean="0"/>
              <a:t>metric</a:t>
            </a:r>
            <a:endParaRPr lang="hu-HU" dirty="0" smtClean="0"/>
          </a:p>
          <a:p>
            <a:pPr lvl="1"/>
            <a:r>
              <a:rPr lang="hu-HU" dirty="0" err="1" smtClean="0"/>
              <a:t>Simplest</a:t>
            </a:r>
            <a:r>
              <a:rPr lang="hu-HU" dirty="0" smtClean="0"/>
              <a:t> </a:t>
            </a:r>
            <a:r>
              <a:rPr lang="hu-HU" dirty="0" err="1" smtClean="0"/>
              <a:t>case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scale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dimension</a:t>
            </a:r>
            <a:endParaRPr lang="hu-HU" dirty="0" smtClean="0"/>
          </a:p>
          <a:p>
            <a:pPr lvl="1"/>
            <a:r>
              <a:rPr lang="hu-HU" dirty="0" err="1" smtClean="0"/>
              <a:t>Metric</a:t>
            </a:r>
            <a:r>
              <a:rPr lang="hu-HU" dirty="0" smtClean="0"/>
              <a:t> </a:t>
            </a:r>
            <a:r>
              <a:rPr lang="hu-HU" dirty="0" err="1" smtClean="0"/>
              <a:t>scaled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error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dimension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687397641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K-dimensional</a:t>
            </a:r>
            <a:r>
              <a:rPr lang="hu-HU" dirty="0" smtClean="0"/>
              <a:t> indexing </a:t>
            </a:r>
            <a:r>
              <a:rPr lang="hu-HU" dirty="0" err="1" smtClean="0"/>
              <a:t>plan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Split </a:t>
            </a:r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endParaRPr lang="hu-HU" dirty="0" smtClean="0"/>
          </a:p>
          <a:p>
            <a:pPr lvl="1"/>
            <a:r>
              <a:rPr lang="hu-HU" dirty="0" err="1" smtClean="0"/>
              <a:t>Grid</a:t>
            </a:r>
            <a:r>
              <a:rPr lang="hu-HU" dirty="0" smtClean="0"/>
              <a:t>, </a:t>
            </a:r>
            <a:r>
              <a:rPr lang="hu-HU" dirty="0" err="1" smtClean="0"/>
              <a:t>hierarchical</a:t>
            </a:r>
            <a:r>
              <a:rPr lang="hu-HU" dirty="0" smtClean="0"/>
              <a:t>, etc.</a:t>
            </a:r>
          </a:p>
          <a:p>
            <a:r>
              <a:rPr lang="hu-HU" dirty="0" err="1" smtClean="0"/>
              <a:t>Number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integers</a:t>
            </a:r>
            <a:endParaRPr lang="hu-HU" dirty="0" smtClean="0"/>
          </a:p>
          <a:p>
            <a:pPr lvl="1"/>
            <a:r>
              <a:rPr lang="hu-HU" dirty="0" err="1" smtClean="0"/>
              <a:t>Assign</a:t>
            </a:r>
            <a:r>
              <a:rPr lang="hu-HU" dirty="0" smtClean="0"/>
              <a:t> </a:t>
            </a:r>
            <a:r>
              <a:rPr lang="hu-HU" dirty="0" err="1" smtClean="0"/>
              <a:t>numbers</a:t>
            </a:r>
            <a:r>
              <a:rPr lang="hu-HU" dirty="0" smtClean="0"/>
              <a:t> </a:t>
            </a:r>
            <a:r>
              <a:rPr lang="hu-HU" dirty="0" err="1" smtClean="0"/>
              <a:t>observing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locality</a:t>
            </a:r>
            <a:endParaRPr lang="hu-HU" dirty="0" smtClean="0"/>
          </a:p>
          <a:p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, </a:t>
            </a:r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corresponding</a:t>
            </a:r>
            <a:r>
              <a:rPr lang="hu-HU" dirty="0" smtClean="0"/>
              <a:t> </a:t>
            </a:r>
            <a:r>
              <a:rPr lang="hu-HU" dirty="0" err="1" smtClean="0"/>
              <a:t>cell</a:t>
            </a:r>
            <a:endParaRPr lang="hu-HU" dirty="0" smtClean="0"/>
          </a:p>
          <a:p>
            <a:r>
              <a:rPr lang="hu-HU" dirty="0" smtClean="0"/>
              <a:t>Tag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cell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endParaRPr lang="hu-HU" dirty="0" smtClean="0"/>
          </a:p>
          <a:p>
            <a:r>
              <a:rPr lang="hu-HU" dirty="0" err="1" smtClean="0"/>
              <a:t>Build</a:t>
            </a:r>
            <a:r>
              <a:rPr lang="hu-HU" dirty="0" smtClean="0"/>
              <a:t> index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cell</a:t>
            </a:r>
            <a:r>
              <a:rPr lang="hu-HU" dirty="0" smtClean="0"/>
              <a:t> </a:t>
            </a:r>
            <a:r>
              <a:rPr lang="hu-HU" dirty="0" err="1" smtClean="0"/>
              <a:t>tags</a:t>
            </a:r>
            <a:endParaRPr lang="hu-HU" dirty="0" smtClean="0"/>
          </a:p>
          <a:p>
            <a:r>
              <a:rPr lang="hu-HU" dirty="0" err="1" smtClean="0"/>
              <a:t>Points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a </a:t>
            </a:r>
            <a:r>
              <a:rPr lang="hu-HU" dirty="0" err="1" smtClean="0"/>
              <a:t>cell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queried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scanning</a:t>
            </a:r>
            <a:r>
              <a:rPr lang="hu-HU" dirty="0" smtClean="0"/>
              <a:t> and index </a:t>
            </a:r>
            <a:r>
              <a:rPr lang="hu-HU" dirty="0" err="1" smtClean="0"/>
              <a:t>range</a:t>
            </a:r>
            <a:r>
              <a:rPr lang="hu-HU" dirty="0" smtClean="0"/>
              <a:t> –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fast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93892965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tessellation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multi-dimensinal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sphere’s</a:t>
            </a:r>
            <a:r>
              <a:rPr lang="hu-HU" dirty="0" smtClean="0"/>
              <a:t> </a:t>
            </a:r>
            <a:r>
              <a:rPr lang="hu-HU" dirty="0" err="1" smtClean="0"/>
              <a:t>surface</a:t>
            </a:r>
            <a:r>
              <a:rPr lang="hu-HU" dirty="0" smtClean="0"/>
              <a:t> is </a:t>
            </a:r>
            <a:r>
              <a:rPr lang="hu-HU" dirty="0" err="1" smtClean="0"/>
              <a:t>split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endParaRPr lang="hu-HU" dirty="0" smtClean="0"/>
          </a:p>
          <a:p>
            <a:r>
              <a:rPr lang="hu-HU" dirty="0" err="1" smtClean="0"/>
              <a:t>Single-level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multi-level</a:t>
            </a:r>
            <a:r>
              <a:rPr lang="hu-HU" dirty="0" smtClean="0"/>
              <a:t> </a:t>
            </a:r>
            <a:r>
              <a:rPr lang="hu-HU" dirty="0" err="1" smtClean="0"/>
              <a:t>tessellations</a:t>
            </a:r>
            <a:endParaRPr lang="hu-HU" dirty="0" smtClean="0"/>
          </a:p>
          <a:p>
            <a:r>
              <a:rPr lang="hu-HU" dirty="0" err="1" smtClean="0"/>
              <a:t>Hierarchical</a:t>
            </a:r>
            <a:r>
              <a:rPr lang="hu-HU" dirty="0" smtClean="0"/>
              <a:t> </a:t>
            </a:r>
            <a:r>
              <a:rPr lang="hu-HU" dirty="0" err="1" smtClean="0"/>
              <a:t>tessellations</a:t>
            </a:r>
            <a:endParaRPr lang="hu-HU" dirty="0" smtClean="0"/>
          </a:p>
          <a:p>
            <a:r>
              <a:rPr lang="hu-HU" dirty="0" err="1" smtClean="0"/>
              <a:t>Absolute</a:t>
            </a:r>
            <a:r>
              <a:rPr lang="hu-HU" dirty="0" smtClean="0"/>
              <a:t> and </a:t>
            </a:r>
            <a:r>
              <a:rPr lang="hu-HU" dirty="0" err="1" smtClean="0"/>
              <a:t>adaptivel</a:t>
            </a:r>
            <a:r>
              <a:rPr lang="hu-HU" dirty="0" smtClean="0"/>
              <a:t> </a:t>
            </a:r>
            <a:r>
              <a:rPr lang="hu-HU" dirty="0" err="1" smtClean="0"/>
              <a:t>tessellations</a:t>
            </a:r>
            <a:endParaRPr lang="hu-HU" dirty="0" smtClean="0"/>
          </a:p>
          <a:p>
            <a:pPr lvl="1"/>
            <a:r>
              <a:rPr lang="hu-HU" dirty="0" err="1" smtClean="0"/>
              <a:t>Adaptive</a:t>
            </a:r>
            <a:r>
              <a:rPr lang="hu-HU" dirty="0" smtClean="0"/>
              <a:t>: </a:t>
            </a:r>
            <a:r>
              <a:rPr lang="hu-HU" dirty="0" err="1" smtClean="0"/>
              <a:t>follow</a:t>
            </a:r>
            <a:r>
              <a:rPr lang="hu-HU" dirty="0" smtClean="0"/>
              <a:t> </a:t>
            </a:r>
            <a:r>
              <a:rPr lang="hu-HU" dirty="0" err="1" smtClean="0"/>
              <a:t>uneven</a:t>
            </a:r>
            <a:r>
              <a:rPr lang="hu-HU" dirty="0" smtClean="0"/>
              <a:t> </a:t>
            </a:r>
            <a:r>
              <a:rPr lang="hu-HU" dirty="0" err="1" smtClean="0"/>
              <a:t>distribution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0666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noProof="0" dirty="0" smtClean="0"/>
              <a:t>RDBMS: scale-out</a:t>
            </a:r>
            <a:endParaRPr lang="en-US" b="1" noProof="0" dirty="0"/>
          </a:p>
        </p:txBody>
      </p:sp>
      <p:sp>
        <p:nvSpPr>
          <p:cNvPr id="5" name="Háromszög 4"/>
          <p:cNvSpPr/>
          <p:nvPr/>
        </p:nvSpPr>
        <p:spPr>
          <a:xfrm rot="16200000">
            <a:off x="2555776" y="476672"/>
            <a:ext cx="3312368" cy="7344816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1026" name="Picture 2" descr="http://www.computerpartsreview.com/image-files/intel-i5-520m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4117" y="3501008"/>
            <a:ext cx="1725635" cy="1296144"/>
          </a:xfrm>
          <a:prstGeom prst="rect">
            <a:avLst/>
          </a:prstGeom>
          <a:noFill/>
          <a:effectLst>
            <a:glow rad="63500">
              <a:schemeClr val="tx1">
                <a:alpha val="40000"/>
              </a:schemeClr>
            </a:glow>
          </a:effectLst>
        </p:spPr>
      </p:pic>
      <p:grpSp>
        <p:nvGrpSpPr>
          <p:cNvPr id="3" name="Csoportba foglalás 17"/>
          <p:cNvGrpSpPr/>
          <p:nvPr/>
        </p:nvGrpSpPr>
        <p:grpSpPr>
          <a:xfrm>
            <a:off x="5220072" y="2276872"/>
            <a:ext cx="2041427" cy="3888432"/>
            <a:chOff x="4716016" y="1340768"/>
            <a:chExt cx="3024336" cy="576064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3B3B3B"/>
                </a:clrFrom>
                <a:clrTo>
                  <a:srgbClr val="3B3B3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16016" y="1340768"/>
              <a:ext cx="1544960" cy="154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tx1">
                  <a:alpha val="40000"/>
                </a:schemeClr>
              </a:glow>
            </a:effectLst>
          </p:spPr>
        </p:pic>
        <p:pic>
          <p:nvPicPr>
            <p:cNvPr id="9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3B3B3B"/>
                </a:clrFrom>
                <a:clrTo>
                  <a:srgbClr val="3B3B3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16016" y="2748136"/>
              <a:ext cx="1544960" cy="154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tx1">
                  <a:alpha val="40000"/>
                </a:schemeClr>
              </a:glow>
            </a:effectLst>
          </p:spPr>
        </p:pic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3B3B3B"/>
                </a:clrFrom>
                <a:clrTo>
                  <a:srgbClr val="3B3B3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95392" y="1340768"/>
              <a:ext cx="1544960" cy="154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tx1">
                  <a:alpha val="40000"/>
                </a:schemeClr>
              </a:glow>
            </a:effectLst>
          </p:spPr>
        </p:pic>
        <p:pic>
          <p:nvPicPr>
            <p:cNvPr id="13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3B3B3B"/>
                </a:clrFrom>
                <a:clrTo>
                  <a:srgbClr val="3B3B3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95392" y="2748136"/>
              <a:ext cx="1544960" cy="154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tx1">
                  <a:alpha val="40000"/>
                </a:schemeClr>
              </a:glow>
            </a:effectLst>
          </p:spPr>
        </p:pic>
        <p:pic>
          <p:nvPicPr>
            <p:cNvPr id="14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3B3B3B"/>
                </a:clrFrom>
                <a:clrTo>
                  <a:srgbClr val="3B3B3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16016" y="4149080"/>
              <a:ext cx="1544960" cy="154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tx1">
                  <a:alpha val="40000"/>
                </a:schemeClr>
              </a:glow>
            </a:effectLst>
          </p:spPr>
        </p:pic>
        <p:pic>
          <p:nvPicPr>
            <p:cNvPr id="15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3B3B3B"/>
                </a:clrFrom>
                <a:clrTo>
                  <a:srgbClr val="3B3B3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716016" y="5556448"/>
              <a:ext cx="1544960" cy="154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tx1">
                  <a:alpha val="40000"/>
                </a:schemeClr>
              </a:glow>
            </a:effectLst>
          </p:spPr>
        </p:pic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3B3B3B"/>
                </a:clrFrom>
                <a:clrTo>
                  <a:srgbClr val="3B3B3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95392" y="4149080"/>
              <a:ext cx="1544960" cy="154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tx1">
                  <a:alpha val="40000"/>
                </a:schemeClr>
              </a:glow>
            </a:effectLst>
          </p:spPr>
        </p:pic>
        <p:pic>
          <p:nvPicPr>
            <p:cNvPr id="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3B3B3B"/>
                </a:clrFrom>
                <a:clrTo>
                  <a:srgbClr val="3B3B3B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195392" y="5556448"/>
              <a:ext cx="1544960" cy="1544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63500">
                <a:schemeClr val="tx1">
                  <a:alpha val="40000"/>
                </a:schemeClr>
              </a:glow>
            </a:effectLst>
          </p:spPr>
        </p:pic>
      </p:grpSp>
      <p:pic>
        <p:nvPicPr>
          <p:cNvPr id="20" name="Picture 2" descr="C:\Users\dobos\AppData\Local\Microsoft\Windows\Temporary Internet Files\Content.IE5\Y4F8VGIT\MC900434665[1].wmf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020272" y="188640"/>
            <a:ext cx="1831975" cy="16859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237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Grid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defined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a </a:t>
            </a:r>
            <a:r>
              <a:rPr lang="hu-HU" dirty="0" err="1" smtClean="0"/>
              <a:t>grid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i="1" dirty="0"/>
              <a:t>k</a:t>
            </a:r>
            <a:r>
              <a:rPr lang="hu-HU" dirty="0" smtClean="0"/>
              <a:t> </a:t>
            </a:r>
            <a:r>
              <a:rPr lang="hu-HU" dirty="0" err="1" smtClean="0"/>
              <a:t>dimensions</a:t>
            </a:r>
            <a:endParaRPr lang="hu-HU" dirty="0" smtClean="0"/>
          </a:p>
          <a:p>
            <a:pPr lvl="1"/>
            <a:r>
              <a:rPr lang="hu-HU" dirty="0" err="1" smtClean="0"/>
              <a:t>Grid</a:t>
            </a:r>
            <a:r>
              <a:rPr lang="hu-HU" dirty="0" smtClean="0"/>
              <a:t> is </a:t>
            </a:r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defined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orthogonal</a:t>
            </a:r>
            <a:r>
              <a:rPr lang="hu-HU" dirty="0" smtClean="0"/>
              <a:t> </a:t>
            </a:r>
            <a:r>
              <a:rPr lang="hu-HU" dirty="0" err="1" smtClean="0"/>
              <a:t>vectors</a:t>
            </a:r>
            <a:endParaRPr lang="hu-HU" dirty="0" smtClean="0"/>
          </a:p>
          <a:p>
            <a:pPr lvl="1"/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scales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Advantages</a:t>
            </a:r>
            <a:endParaRPr lang="hu-HU" dirty="0" smtClean="0"/>
          </a:p>
          <a:p>
            <a:pPr lvl="1"/>
            <a:r>
              <a:rPr lang="hu-HU" dirty="0" err="1" smtClean="0"/>
              <a:t>Grid</a:t>
            </a:r>
            <a:r>
              <a:rPr lang="hu-HU" dirty="0" smtClean="0"/>
              <a:t> </a:t>
            </a:r>
            <a:r>
              <a:rPr lang="hu-HU" dirty="0" err="1" smtClean="0"/>
              <a:t>structure</a:t>
            </a:r>
            <a:r>
              <a:rPr lang="hu-HU" dirty="0" smtClean="0"/>
              <a:t> is </a:t>
            </a:r>
            <a:r>
              <a:rPr lang="hu-HU" dirty="0" err="1" smtClean="0"/>
              <a:t>well</a:t>
            </a:r>
            <a:r>
              <a:rPr lang="hu-HU" dirty="0" smtClean="0"/>
              <a:t> </a:t>
            </a:r>
            <a:r>
              <a:rPr lang="hu-HU" dirty="0" err="1" smtClean="0"/>
              <a:t>defined</a:t>
            </a:r>
            <a:r>
              <a:rPr lang="hu-HU" dirty="0" smtClean="0"/>
              <a:t>, </a:t>
            </a:r>
            <a:r>
              <a:rPr lang="hu-HU" dirty="0" err="1" smtClean="0"/>
              <a:t>cell</a:t>
            </a:r>
            <a:r>
              <a:rPr lang="hu-HU" dirty="0" smtClean="0"/>
              <a:t> </a:t>
            </a:r>
            <a:r>
              <a:rPr lang="hu-HU" dirty="0" err="1" smtClean="0"/>
              <a:t>vertices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easy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compute</a:t>
            </a:r>
            <a:endParaRPr lang="hu-HU" dirty="0" smtClean="0"/>
          </a:p>
          <a:p>
            <a:pPr lvl="1"/>
            <a:r>
              <a:rPr lang="hu-HU" dirty="0" err="1" smtClean="0"/>
              <a:t>Adjacent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easy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find</a:t>
            </a:r>
            <a:r>
              <a:rPr lang="hu-HU" dirty="0" smtClean="0"/>
              <a:t>, </a:t>
            </a:r>
            <a:r>
              <a:rPr lang="hu-HU" dirty="0" err="1" smtClean="0"/>
              <a:t>depends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numbering</a:t>
            </a:r>
            <a:r>
              <a:rPr lang="hu-HU" dirty="0" smtClean="0"/>
              <a:t> </a:t>
            </a:r>
            <a:r>
              <a:rPr lang="hu-HU" dirty="0" err="1" smtClean="0"/>
              <a:t>scheme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Disadvantages</a:t>
            </a:r>
            <a:endParaRPr lang="hu-HU" dirty="0" smtClean="0"/>
          </a:p>
          <a:p>
            <a:pPr lvl="1"/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cells</a:t>
            </a:r>
            <a:r>
              <a:rPr lang="hu-HU" dirty="0" smtClean="0"/>
              <a:t> is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higher</a:t>
            </a:r>
            <a:r>
              <a:rPr lang="hu-HU" dirty="0" smtClean="0"/>
              <a:t> </a:t>
            </a:r>
            <a:r>
              <a:rPr lang="hu-HU" dirty="0" err="1" smtClean="0"/>
              <a:t>dimensions</a:t>
            </a:r>
            <a:r>
              <a:rPr lang="hu-HU" dirty="0" smtClean="0"/>
              <a:t>, </a:t>
            </a:r>
            <a:r>
              <a:rPr lang="hu-HU" dirty="0" err="1" smtClean="0"/>
              <a:t>scales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k^n</a:t>
            </a:r>
          </a:p>
          <a:p>
            <a:pPr lvl="1"/>
            <a:r>
              <a:rPr lang="hu-HU" dirty="0" err="1" smtClean="0"/>
              <a:t>Non-adaptive</a:t>
            </a:r>
            <a:r>
              <a:rPr lang="hu-HU" dirty="0" smtClean="0"/>
              <a:t>: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lots</a:t>
            </a:r>
            <a:r>
              <a:rPr lang="hu-HU" dirty="0" smtClean="0"/>
              <a:t> of almost </a:t>
            </a:r>
            <a:r>
              <a:rPr lang="hu-HU" dirty="0" err="1" smtClean="0"/>
              <a:t>empty</a:t>
            </a:r>
            <a:r>
              <a:rPr lang="hu-HU" dirty="0" smtClean="0"/>
              <a:t> and </a:t>
            </a:r>
            <a:r>
              <a:rPr lang="hu-HU" dirty="0" err="1" smtClean="0"/>
              <a:t>crowded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Cell</a:t>
            </a:r>
            <a:r>
              <a:rPr lang="hu-HU" dirty="0" smtClean="0"/>
              <a:t> </a:t>
            </a:r>
            <a:r>
              <a:rPr lang="hu-HU" dirty="0" err="1" smtClean="0"/>
              <a:t>numbering</a:t>
            </a:r>
            <a:endParaRPr lang="hu-HU" dirty="0" smtClean="0"/>
          </a:p>
          <a:p>
            <a:pPr lvl="1"/>
            <a:r>
              <a:rPr lang="hu-HU" dirty="0" smtClean="0"/>
              <a:t>Must </a:t>
            </a:r>
            <a:r>
              <a:rPr lang="hu-HU" dirty="0" err="1" smtClean="0"/>
              <a:t>observe</a:t>
            </a:r>
            <a:r>
              <a:rPr lang="hu-HU" dirty="0" smtClean="0"/>
              <a:t> </a:t>
            </a:r>
            <a:r>
              <a:rPr lang="hu-HU" dirty="0" err="1" smtClean="0"/>
              <a:t>locality</a:t>
            </a:r>
            <a:endParaRPr lang="hu-HU" dirty="0" smtClean="0"/>
          </a:p>
          <a:p>
            <a:pPr lvl="1"/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recursive</a:t>
            </a:r>
            <a:r>
              <a:rPr lang="hu-HU" dirty="0" smtClean="0"/>
              <a:t> </a:t>
            </a:r>
            <a:r>
              <a:rPr lang="hu-HU" dirty="0" err="1" smtClean="0"/>
              <a:t>algorithms</a:t>
            </a:r>
            <a:r>
              <a:rPr lang="hu-HU" dirty="0" smtClean="0"/>
              <a:t>, </a:t>
            </a:r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filling</a:t>
            </a:r>
            <a:r>
              <a:rPr lang="hu-HU" dirty="0" smtClean="0"/>
              <a:t> </a:t>
            </a:r>
            <a:r>
              <a:rPr lang="hu-HU" dirty="0" err="1" smtClean="0"/>
              <a:t>curves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63300615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Numbering</a:t>
            </a:r>
            <a:r>
              <a:rPr lang="hu-HU" dirty="0" smtClean="0"/>
              <a:t> a </a:t>
            </a:r>
            <a:r>
              <a:rPr lang="hu-HU" dirty="0" err="1" smtClean="0"/>
              <a:t>grid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Cantor’s</a:t>
            </a:r>
            <a:r>
              <a:rPr lang="hu-HU" dirty="0" smtClean="0"/>
              <a:t> </a:t>
            </a:r>
            <a:r>
              <a:rPr lang="hu-HU" dirty="0" err="1" smtClean="0"/>
              <a:t>method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u-HU" sz="2400" dirty="0" smtClean="0"/>
              <a:t>A </a:t>
            </a:r>
            <a:r>
              <a:rPr lang="hu-HU" sz="2400" dirty="0" err="1" smtClean="0"/>
              <a:t>not</a:t>
            </a:r>
            <a:r>
              <a:rPr lang="hu-HU" sz="2400" dirty="0" smtClean="0"/>
              <a:t> </a:t>
            </a:r>
            <a:r>
              <a:rPr lang="hu-HU" sz="2400" dirty="0" err="1" smtClean="0"/>
              <a:t>so</a:t>
            </a:r>
            <a:r>
              <a:rPr lang="hu-HU" sz="2400" dirty="0" smtClean="0"/>
              <a:t> </a:t>
            </a:r>
            <a:r>
              <a:rPr lang="hu-HU" sz="2400" dirty="0" err="1" smtClean="0"/>
              <a:t>good</a:t>
            </a:r>
            <a:r>
              <a:rPr lang="hu-HU" sz="2400" dirty="0" smtClean="0"/>
              <a:t> </a:t>
            </a:r>
            <a:r>
              <a:rPr lang="hu-HU" sz="2400" dirty="0" err="1" smtClean="0"/>
              <a:t>method</a:t>
            </a:r>
            <a:endParaRPr lang="hu-HU" sz="2400" dirty="0" smtClean="0"/>
          </a:p>
          <a:p>
            <a:r>
              <a:rPr lang="hu-HU" sz="2400" dirty="0" err="1" smtClean="0"/>
              <a:t>Close</a:t>
            </a:r>
            <a:r>
              <a:rPr lang="hu-HU" sz="2400" dirty="0" smtClean="0"/>
              <a:t> </a:t>
            </a:r>
            <a:r>
              <a:rPr lang="hu-HU" sz="2400" dirty="0" err="1" smtClean="0"/>
              <a:t>cells</a:t>
            </a:r>
            <a:r>
              <a:rPr lang="hu-HU" sz="2400" dirty="0" smtClean="0"/>
              <a:t> </a:t>
            </a:r>
            <a:r>
              <a:rPr lang="hu-HU" sz="2400" dirty="0" err="1" smtClean="0"/>
              <a:t>get</a:t>
            </a:r>
            <a:r>
              <a:rPr lang="hu-HU" sz="2400" dirty="0" smtClean="0"/>
              <a:t> </a:t>
            </a:r>
            <a:r>
              <a:rPr lang="hu-HU" sz="2400" dirty="0" err="1" smtClean="0"/>
              <a:t>distant</a:t>
            </a:r>
            <a:r>
              <a:rPr lang="hu-HU" sz="2400" dirty="0" smtClean="0"/>
              <a:t> </a:t>
            </a:r>
            <a:r>
              <a:rPr lang="hu-HU" sz="2400" dirty="0" err="1" smtClean="0"/>
              <a:t>numbers</a:t>
            </a:r>
            <a:endParaRPr lang="hu-HU" sz="2400" dirty="0" smtClean="0"/>
          </a:p>
          <a:p>
            <a:r>
              <a:rPr lang="hu-HU" sz="2400" dirty="0" smtClean="0"/>
              <a:t>Formula </a:t>
            </a:r>
            <a:r>
              <a:rPr lang="hu-HU" sz="2400" dirty="0" err="1" smtClean="0"/>
              <a:t>to</a:t>
            </a:r>
            <a:r>
              <a:rPr lang="hu-HU" sz="2400" dirty="0" smtClean="0"/>
              <a:t> </a:t>
            </a:r>
            <a:r>
              <a:rPr lang="hu-HU" sz="2400" dirty="0" err="1" smtClean="0"/>
              <a:t>compute</a:t>
            </a:r>
            <a:r>
              <a:rPr lang="hu-HU" sz="2400" dirty="0" smtClean="0"/>
              <a:t> </a:t>
            </a:r>
            <a:r>
              <a:rPr lang="hu-HU" sz="2400" dirty="0" err="1" smtClean="0"/>
              <a:t>number</a:t>
            </a:r>
            <a:r>
              <a:rPr lang="hu-HU" sz="2400" dirty="0" smtClean="0"/>
              <a:t> </a:t>
            </a:r>
            <a:r>
              <a:rPr lang="hu-HU" sz="2400" dirty="0" err="1" smtClean="0"/>
              <a:t>from</a:t>
            </a:r>
            <a:r>
              <a:rPr lang="hu-HU" sz="2400" dirty="0" smtClean="0"/>
              <a:t> </a:t>
            </a:r>
            <a:r>
              <a:rPr lang="hu-HU" sz="2400" dirty="0" err="1" smtClean="0"/>
              <a:t>grid</a:t>
            </a:r>
            <a:r>
              <a:rPr lang="hu-HU" sz="2400" dirty="0" smtClean="0"/>
              <a:t> </a:t>
            </a:r>
            <a:r>
              <a:rPr lang="hu-HU" sz="2400" dirty="0" err="1" smtClean="0"/>
              <a:t>coordinates</a:t>
            </a:r>
            <a:r>
              <a:rPr lang="hu-HU" sz="2400" dirty="0" smtClean="0"/>
              <a:t> is complex</a:t>
            </a:r>
          </a:p>
          <a:p>
            <a:r>
              <a:rPr lang="hu-HU" sz="2400" dirty="0" err="1" smtClean="0"/>
              <a:t>Binary</a:t>
            </a:r>
            <a:r>
              <a:rPr lang="hu-HU" sz="2400" dirty="0" smtClean="0"/>
              <a:t> </a:t>
            </a:r>
            <a:r>
              <a:rPr lang="hu-HU" sz="2400" dirty="0" err="1" smtClean="0"/>
              <a:t>representation</a:t>
            </a:r>
            <a:r>
              <a:rPr lang="hu-HU" sz="2400" dirty="0" smtClean="0"/>
              <a:t> of </a:t>
            </a:r>
            <a:r>
              <a:rPr lang="hu-HU" sz="2400" dirty="0" err="1" smtClean="0"/>
              <a:t>cell</a:t>
            </a:r>
            <a:r>
              <a:rPr lang="hu-HU" sz="2400" dirty="0" smtClean="0"/>
              <a:t> ID has no </a:t>
            </a:r>
            <a:r>
              <a:rPr lang="hu-HU" sz="2400" dirty="0" err="1" smtClean="0"/>
              <a:t>meaning</a:t>
            </a:r>
            <a:r>
              <a:rPr lang="hu-HU" sz="2400" dirty="0" smtClean="0"/>
              <a:t> (</a:t>
            </a:r>
            <a:r>
              <a:rPr lang="hu-HU" sz="2400" dirty="0" err="1" smtClean="0"/>
              <a:t>see</a:t>
            </a:r>
            <a:r>
              <a:rPr lang="hu-HU" sz="2400" dirty="0" smtClean="0"/>
              <a:t> </a:t>
            </a:r>
            <a:r>
              <a:rPr lang="hu-HU" sz="2400" dirty="0" err="1" smtClean="0"/>
              <a:t>later</a:t>
            </a:r>
            <a:r>
              <a:rPr lang="hu-HU" sz="2400" dirty="0" smtClean="0"/>
              <a:t>)</a:t>
            </a:r>
            <a:endParaRPr lang="hu-HU" sz="2400" dirty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62562" y="3172619"/>
            <a:ext cx="2619375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4294251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Z-ordering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smtClean="0"/>
              <a:t>Good </a:t>
            </a:r>
            <a:r>
              <a:rPr lang="hu-HU" dirty="0" err="1" smtClean="0"/>
              <a:t>locality</a:t>
            </a:r>
            <a:endParaRPr lang="hu-HU" dirty="0" smtClean="0"/>
          </a:p>
          <a:p>
            <a:pPr lvl="1"/>
            <a:r>
              <a:rPr lang="hu-HU" dirty="0" err="1" smtClean="0"/>
              <a:t>Nearby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close</a:t>
            </a:r>
            <a:r>
              <a:rPr lang="hu-HU" dirty="0" smtClean="0"/>
              <a:t> </a:t>
            </a:r>
            <a:r>
              <a:rPr lang="hu-HU" dirty="0" err="1" smtClean="0"/>
              <a:t>numbers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Binary</a:t>
            </a:r>
            <a:r>
              <a:rPr lang="hu-HU" dirty="0" smtClean="0"/>
              <a:t> </a:t>
            </a:r>
            <a:r>
              <a:rPr lang="hu-HU" dirty="0" err="1" smtClean="0"/>
              <a:t>representation</a:t>
            </a:r>
            <a:r>
              <a:rPr lang="hu-HU" dirty="0" smtClean="0"/>
              <a:t> </a:t>
            </a:r>
            <a:r>
              <a:rPr lang="hu-HU" dirty="0" err="1" smtClean="0"/>
              <a:t>reflects</a:t>
            </a:r>
            <a:r>
              <a:rPr lang="hu-HU" dirty="0" smtClean="0"/>
              <a:t> </a:t>
            </a:r>
            <a:r>
              <a:rPr lang="hu-HU" dirty="0" err="1" smtClean="0"/>
              <a:t>hierarchical</a:t>
            </a:r>
            <a:r>
              <a:rPr lang="hu-HU" dirty="0" smtClean="0"/>
              <a:t> </a:t>
            </a:r>
            <a:r>
              <a:rPr lang="hu-HU" dirty="0" err="1" smtClean="0"/>
              <a:t>structure</a:t>
            </a:r>
            <a:endParaRPr lang="hu-HU" dirty="0" smtClean="0"/>
          </a:p>
          <a:p>
            <a:pPr lvl="1"/>
            <a:r>
              <a:rPr lang="hu-HU" dirty="0" err="1" smtClean="0"/>
              <a:t>Quad-tree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Most </a:t>
            </a:r>
            <a:r>
              <a:rPr lang="hu-HU" dirty="0" err="1" smtClean="0"/>
              <a:t>common</a:t>
            </a:r>
            <a:r>
              <a:rPr lang="hu-HU" dirty="0" smtClean="0"/>
              <a:t> </a:t>
            </a:r>
            <a:r>
              <a:rPr lang="hu-HU" dirty="0" err="1" smtClean="0"/>
              <a:t>method</a:t>
            </a:r>
            <a:endParaRPr lang="hu-HU" dirty="0" smtClean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9150" y="2058194"/>
            <a:ext cx="388620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497215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Morton</a:t>
            </a:r>
            <a:r>
              <a:rPr lang="hu-HU" dirty="0" smtClean="0"/>
              <a:t> </a:t>
            </a:r>
            <a:r>
              <a:rPr lang="hu-HU" dirty="0" err="1" smtClean="0"/>
              <a:t>coding</a:t>
            </a:r>
            <a:endParaRPr lang="hu-HU" dirty="0"/>
          </a:p>
        </p:txBody>
      </p:sp>
      <p:pic>
        <p:nvPicPr>
          <p:cNvPr id="6" name="Picture 4" descr="http://upload.wikimedia.org/wikipedia/commons/thumb/3/30/Z-curve.svg/500px-Z-curve.svg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0954" y="1825625"/>
            <a:ext cx="4422091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46536543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Peano-Hilbert</a:t>
            </a:r>
            <a:r>
              <a:rPr lang="hu-HU" dirty="0" smtClean="0"/>
              <a:t> </a:t>
            </a:r>
            <a:r>
              <a:rPr lang="hu-HU" dirty="0" err="1" smtClean="0"/>
              <a:t>curve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filling</a:t>
            </a:r>
            <a:r>
              <a:rPr lang="hu-HU" dirty="0" smtClean="0"/>
              <a:t> </a:t>
            </a:r>
            <a:r>
              <a:rPr lang="hu-HU" dirty="0" err="1" smtClean="0"/>
              <a:t>curve</a:t>
            </a:r>
            <a:endParaRPr lang="hu-HU" dirty="0" smtClean="0"/>
          </a:p>
          <a:p>
            <a:pPr lvl="1"/>
            <a:r>
              <a:rPr lang="hu-HU" dirty="0" err="1" smtClean="0"/>
              <a:t>Length</a:t>
            </a:r>
            <a:r>
              <a:rPr lang="hu-HU" dirty="0" smtClean="0"/>
              <a:t> of </a:t>
            </a:r>
            <a:r>
              <a:rPr lang="hu-HU" dirty="0" err="1" smtClean="0"/>
              <a:t>curve</a:t>
            </a:r>
            <a:r>
              <a:rPr lang="hu-HU" dirty="0" smtClean="0"/>
              <a:t> </a:t>
            </a:r>
            <a:r>
              <a:rPr lang="hu-HU" dirty="0" err="1" smtClean="0"/>
              <a:t>grows</a:t>
            </a:r>
            <a:r>
              <a:rPr lang="hu-HU" dirty="0" smtClean="0"/>
              <a:t> </a:t>
            </a:r>
            <a:r>
              <a:rPr lang="hu-HU" dirty="0" err="1" smtClean="0"/>
              <a:t>exponentially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iterations</a:t>
            </a:r>
            <a:endParaRPr lang="hu-HU" dirty="0" smtClean="0"/>
          </a:p>
          <a:p>
            <a:pPr lvl="1"/>
            <a:r>
              <a:rPr lang="hu-HU" dirty="0" err="1" smtClean="0"/>
              <a:t>Not</a:t>
            </a:r>
            <a:r>
              <a:rPr lang="hu-HU" dirty="0" smtClean="0"/>
              <a:t> a </a:t>
            </a:r>
            <a:r>
              <a:rPr lang="hu-HU" dirty="0" err="1" smtClean="0"/>
              <a:t>fractal</a:t>
            </a:r>
            <a:endParaRPr lang="hu-HU" dirty="0" smtClean="0"/>
          </a:p>
          <a:p>
            <a:pPr lvl="1"/>
            <a:r>
              <a:rPr lang="hu-HU" dirty="0"/>
              <a:t>1D </a:t>
            </a:r>
            <a:r>
              <a:rPr lang="hu-HU" dirty="0" err="1"/>
              <a:t>manifold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fills</a:t>
            </a:r>
            <a:r>
              <a:rPr lang="hu-HU" dirty="0"/>
              <a:t> </a:t>
            </a:r>
            <a:r>
              <a:rPr lang="hu-HU" dirty="0" err="1" smtClean="0"/>
              <a:t>entire</a:t>
            </a:r>
            <a:r>
              <a:rPr lang="hu-HU" dirty="0" smtClean="0"/>
              <a:t> 3D </a:t>
            </a:r>
            <a:r>
              <a:rPr lang="hu-HU" dirty="0" err="1"/>
              <a:t>space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limit</a:t>
            </a:r>
          </a:p>
          <a:p>
            <a:pPr lvl="1"/>
            <a:endParaRPr lang="hu-HU" dirty="0" smtClean="0"/>
          </a:p>
          <a:p>
            <a:r>
              <a:rPr lang="hu-HU" dirty="0" err="1" smtClean="0"/>
              <a:t>Better</a:t>
            </a:r>
            <a:r>
              <a:rPr lang="hu-HU" dirty="0" smtClean="0"/>
              <a:t> </a:t>
            </a:r>
            <a:r>
              <a:rPr lang="hu-HU" dirty="0" err="1" smtClean="0"/>
              <a:t>locality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Z-ordering</a:t>
            </a:r>
            <a:endParaRPr lang="hu-HU" dirty="0" smtClean="0"/>
          </a:p>
          <a:p>
            <a:r>
              <a:rPr lang="hu-HU" dirty="0" err="1" smtClean="0"/>
              <a:t>Binary</a:t>
            </a:r>
            <a:r>
              <a:rPr lang="hu-HU" dirty="0" smtClean="0"/>
              <a:t> </a:t>
            </a:r>
            <a:r>
              <a:rPr lang="hu-HU" dirty="0" err="1" smtClean="0"/>
              <a:t>representation</a:t>
            </a:r>
            <a:r>
              <a:rPr lang="hu-HU" dirty="0" smtClean="0"/>
              <a:t> </a:t>
            </a:r>
            <a:r>
              <a:rPr lang="hu-HU" dirty="0" err="1" smtClean="0"/>
              <a:t>also</a:t>
            </a:r>
            <a:r>
              <a:rPr lang="hu-HU" dirty="0" smtClean="0"/>
              <a:t> </a:t>
            </a:r>
            <a:r>
              <a:rPr lang="hu-HU" dirty="0" err="1" smtClean="0"/>
              <a:t>reflects</a:t>
            </a:r>
            <a:r>
              <a:rPr lang="hu-HU" dirty="0" smtClean="0"/>
              <a:t> </a:t>
            </a:r>
            <a:r>
              <a:rPr lang="hu-HU" dirty="0" err="1" smtClean="0"/>
              <a:t>hierarchy</a:t>
            </a:r>
            <a:endParaRPr lang="hu-HU" dirty="0" smtClean="0"/>
          </a:p>
        </p:txBody>
      </p:sp>
      <p:grpSp>
        <p:nvGrpSpPr>
          <p:cNvPr id="8" name="Csoportba foglalás 7"/>
          <p:cNvGrpSpPr/>
          <p:nvPr/>
        </p:nvGrpSpPr>
        <p:grpSpPr>
          <a:xfrm>
            <a:off x="5789371" y="1825625"/>
            <a:ext cx="2222514" cy="4435084"/>
            <a:chOff x="5110103" y="2007310"/>
            <a:chExt cx="1500000" cy="2993289"/>
          </a:xfrm>
        </p:grpSpPr>
        <p:pic>
          <p:nvPicPr>
            <p:cNvPr id="6" name="Picture 5" descr="File:Hilbert curve.gif">
              <a:hlinkClick r:id="rId2"/>
            </p:cNvPr>
            <p:cNvPicPr>
              <a:picLocks noChangeAspect="1" noChangeArrowheads="1" noCrop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74411" y="2007310"/>
              <a:ext cx="1398389" cy="1398389"/>
            </a:xfrm>
            <a:prstGeom prst="rect">
              <a:avLst/>
            </a:prstGeom>
            <a:noFill/>
          </p:spPr>
        </p:pic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110103" y="3492599"/>
              <a:ext cx="1500000" cy="150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3649080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Quad-tree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u-HU" dirty="0" err="1" smtClean="0"/>
              <a:t>To</a:t>
            </a:r>
            <a:r>
              <a:rPr lang="hu-HU" dirty="0" smtClean="0"/>
              <a:t> index 2D </a:t>
            </a:r>
            <a:r>
              <a:rPr lang="hu-HU" dirty="0" err="1" smtClean="0"/>
              <a:t>data</a:t>
            </a:r>
            <a:endParaRPr lang="hu-HU" dirty="0" smtClean="0"/>
          </a:p>
          <a:p>
            <a:r>
              <a:rPr lang="hu-HU" dirty="0" err="1" smtClean="0"/>
              <a:t>Every</a:t>
            </a:r>
            <a:r>
              <a:rPr lang="hu-HU" dirty="0" smtClean="0"/>
              <a:t> </a:t>
            </a:r>
            <a:r>
              <a:rPr lang="hu-HU" dirty="0" err="1" smtClean="0"/>
              <a:t>cell</a:t>
            </a:r>
            <a:r>
              <a:rPr lang="hu-HU" dirty="0" smtClean="0"/>
              <a:t> </a:t>
            </a:r>
            <a:r>
              <a:rPr lang="hu-HU" dirty="0" err="1" smtClean="0"/>
              <a:t>split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4</a:t>
            </a:r>
          </a:p>
          <a:p>
            <a:r>
              <a:rPr lang="hu-HU" dirty="0" err="1" smtClean="0"/>
              <a:t>Build</a:t>
            </a:r>
            <a:r>
              <a:rPr lang="hu-HU" dirty="0" smtClean="0"/>
              <a:t> a </a:t>
            </a:r>
            <a:r>
              <a:rPr lang="hu-HU" dirty="0" err="1" smtClean="0"/>
              <a:t>tree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endParaRPr lang="hu-HU" dirty="0" smtClean="0"/>
          </a:p>
          <a:p>
            <a:r>
              <a:rPr lang="hu-HU" dirty="0" err="1" smtClean="0"/>
              <a:t>Easy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compute</a:t>
            </a:r>
            <a:r>
              <a:rPr lang="hu-HU" dirty="0" smtClean="0"/>
              <a:t> </a:t>
            </a:r>
            <a:r>
              <a:rPr lang="hu-HU" dirty="0" err="1" smtClean="0"/>
              <a:t>vertices</a:t>
            </a:r>
            <a:endParaRPr lang="hu-HU" dirty="0" smtClean="0"/>
          </a:p>
          <a:p>
            <a:r>
              <a:rPr lang="hu-HU" dirty="0" err="1" smtClean="0"/>
              <a:t>Morton</a:t>
            </a:r>
            <a:r>
              <a:rPr lang="hu-HU" dirty="0" smtClean="0"/>
              <a:t> </a:t>
            </a:r>
            <a:r>
              <a:rPr lang="hu-HU" dirty="0" err="1" smtClean="0"/>
              <a:t>coding</a:t>
            </a:r>
            <a:endParaRPr lang="hu-HU" dirty="0" smtClean="0"/>
          </a:p>
          <a:p>
            <a:r>
              <a:rPr lang="hu-HU" dirty="0" smtClean="0"/>
              <a:t>No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build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way</a:t>
            </a:r>
            <a:endParaRPr lang="hu-HU" dirty="0" smtClean="0"/>
          </a:p>
          <a:p>
            <a:pPr lvl="1"/>
            <a:r>
              <a:rPr lang="hu-HU" dirty="0" err="1" smtClean="0"/>
              <a:t>Leaf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may</a:t>
            </a:r>
            <a:r>
              <a:rPr lang="hu-HU" dirty="0" smtClean="0"/>
              <a:t> </a:t>
            </a:r>
            <a:r>
              <a:rPr lang="hu-HU" dirty="0" err="1" smtClean="0"/>
              <a:t>contain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endParaRPr lang="hu-HU" dirty="0" smtClean="0"/>
          </a:p>
          <a:p>
            <a:r>
              <a:rPr lang="hu-HU" dirty="0" err="1" smtClean="0"/>
              <a:t>Tree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balanced</a:t>
            </a:r>
            <a:endParaRPr lang="hu-HU" dirty="0" smtClean="0"/>
          </a:p>
          <a:p>
            <a:pPr lvl="1"/>
            <a:r>
              <a:rPr lang="hu-HU" dirty="0" err="1" smtClean="0"/>
              <a:t>Empty</a:t>
            </a:r>
            <a:r>
              <a:rPr lang="hu-HU" dirty="0" smtClean="0"/>
              <a:t> </a:t>
            </a:r>
            <a:r>
              <a:rPr lang="hu-HU" dirty="0" err="1" smtClean="0"/>
              <a:t>leaf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endParaRPr lang="hu-HU" dirty="0"/>
          </a:p>
          <a:p>
            <a:pPr lvl="1"/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ideal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clustered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endParaRPr lang="hu-HU" dirty="0" smtClean="0"/>
          </a:p>
        </p:txBody>
      </p:sp>
      <p:pic>
        <p:nvPicPr>
          <p:cNvPr id="5" name="Picture 2" descr="File:Point quadtree.svg">
            <a:hlinkClick r:id="rId2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9150" y="2058194"/>
            <a:ext cx="3886200" cy="388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0049879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Octree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smtClean="0"/>
              <a:t>Same idea as Quad-tree</a:t>
            </a:r>
          </a:p>
          <a:p>
            <a:r>
              <a:rPr lang="hu-HU" smtClean="0"/>
              <a:t>In 3 dimensions</a:t>
            </a:r>
            <a:endParaRPr lang="hu-HU"/>
          </a:p>
        </p:txBody>
      </p:sp>
      <p:pic>
        <p:nvPicPr>
          <p:cNvPr id="6" name="Picture 2" descr="File:Octree2.sv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6732" y="3074955"/>
            <a:ext cx="5406548" cy="3102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201039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Voronoi</a:t>
            </a:r>
            <a:r>
              <a:rPr lang="hu-HU" dirty="0" smtClean="0"/>
              <a:t> </a:t>
            </a:r>
            <a:r>
              <a:rPr lang="hu-HU" dirty="0" err="1" smtClean="0"/>
              <a:t>tessellation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1825625"/>
            <a:ext cx="5136424" cy="4351338"/>
          </a:xfrm>
        </p:spPr>
        <p:txBody>
          <a:bodyPr>
            <a:normAutofit fontScale="77500" lnSpcReduction="20000"/>
          </a:bodyPr>
          <a:lstStyle/>
          <a:p>
            <a:r>
              <a:rPr lang="hu-HU" dirty="0" err="1" smtClean="0"/>
              <a:t>Compute</a:t>
            </a:r>
            <a:r>
              <a:rPr lang="hu-HU" dirty="0" smtClean="0"/>
              <a:t> </a:t>
            </a:r>
            <a:r>
              <a:rPr lang="hu-HU" dirty="0" err="1" smtClean="0"/>
              <a:t>Voronoi</a:t>
            </a:r>
            <a:r>
              <a:rPr lang="hu-HU" dirty="0" smtClean="0"/>
              <a:t> diagram</a:t>
            </a:r>
          </a:p>
          <a:p>
            <a:pPr lvl="1"/>
            <a:r>
              <a:rPr lang="hu-HU" dirty="0" err="1" smtClean="0"/>
              <a:t>Seeds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a random </a:t>
            </a:r>
            <a:r>
              <a:rPr lang="hu-HU" dirty="0" err="1" smtClean="0"/>
              <a:t>subset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endParaRPr lang="hu-HU" dirty="0" smtClean="0"/>
          </a:p>
          <a:p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cell</a:t>
            </a:r>
            <a:r>
              <a:rPr lang="hu-HU" dirty="0" smtClean="0"/>
              <a:t> </a:t>
            </a:r>
            <a:r>
              <a:rPr lang="hu-HU" dirty="0" err="1" smtClean="0"/>
              <a:t>containing</a:t>
            </a:r>
            <a:r>
              <a:rPr lang="hu-HU" dirty="0" smtClean="0"/>
              <a:t> a </a:t>
            </a:r>
            <a:r>
              <a:rPr lang="hu-HU" dirty="0" err="1" smtClean="0"/>
              <a:t>point</a:t>
            </a:r>
            <a:endParaRPr lang="hu-HU" dirty="0" smtClean="0"/>
          </a:p>
          <a:p>
            <a:pPr lvl="1"/>
            <a:r>
              <a:rPr lang="hu-HU" dirty="0" err="1" smtClean="0"/>
              <a:t>Walk</a:t>
            </a:r>
            <a:r>
              <a:rPr lang="hu-HU" dirty="0" smtClean="0"/>
              <a:t> </a:t>
            </a:r>
            <a:r>
              <a:rPr lang="hu-HU" dirty="0" err="1" smtClean="0"/>
              <a:t>along</a:t>
            </a:r>
            <a:r>
              <a:rPr lang="hu-HU" dirty="0" smtClean="0"/>
              <a:t> </a:t>
            </a:r>
            <a:r>
              <a:rPr lang="hu-HU" dirty="0" err="1" smtClean="0"/>
              <a:t>neighboring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endParaRPr lang="hu-HU" dirty="0" smtClean="0"/>
          </a:p>
          <a:p>
            <a:pPr lvl="1"/>
            <a:r>
              <a:rPr lang="hu-HU" dirty="0" smtClean="0"/>
              <a:t>o(</a:t>
            </a:r>
            <a:r>
              <a:rPr lang="hu-HU" dirty="0" err="1" smtClean="0"/>
              <a:t>sqrt</a:t>
            </a:r>
            <a:r>
              <a:rPr lang="hu-HU" dirty="0" smtClean="0"/>
              <a:t>(N))</a:t>
            </a:r>
          </a:p>
          <a:p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done</a:t>
            </a:r>
            <a:r>
              <a:rPr lang="hu-HU" dirty="0" smtClean="0"/>
              <a:t> </a:t>
            </a:r>
            <a:r>
              <a:rPr lang="hu-HU" dirty="0" err="1" smtClean="0"/>
              <a:t>hierarchically</a:t>
            </a:r>
            <a:endParaRPr lang="hu-HU" dirty="0" smtClean="0"/>
          </a:p>
          <a:p>
            <a:r>
              <a:rPr lang="hu-HU" dirty="0" smtClean="0"/>
              <a:t>Local </a:t>
            </a:r>
            <a:r>
              <a:rPr lang="hu-HU" dirty="0" err="1" smtClean="0"/>
              <a:t>density</a:t>
            </a:r>
            <a:r>
              <a:rPr lang="hu-HU" dirty="0" smtClean="0"/>
              <a:t> </a:t>
            </a:r>
            <a:r>
              <a:rPr lang="hu-HU" dirty="0" err="1" smtClean="0"/>
              <a:t>estimation</a:t>
            </a:r>
            <a:endParaRPr lang="hu-HU" dirty="0"/>
          </a:p>
          <a:p>
            <a:pPr lvl="1"/>
            <a:r>
              <a:rPr lang="hu-HU" dirty="0" err="1" smtClean="0"/>
              <a:t>Inverse</a:t>
            </a:r>
            <a:r>
              <a:rPr lang="hu-HU" dirty="0" smtClean="0"/>
              <a:t> of </a:t>
            </a:r>
            <a:r>
              <a:rPr lang="hu-HU" dirty="0" err="1" smtClean="0"/>
              <a:t>cell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endParaRPr lang="hu-HU" dirty="0" smtClean="0"/>
          </a:p>
          <a:p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too</a:t>
            </a:r>
            <a:r>
              <a:rPr lang="hu-HU" dirty="0" smtClean="0"/>
              <a:t> complex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implement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dimensions</a:t>
            </a:r>
            <a:endParaRPr lang="hu-HU" dirty="0" smtClean="0"/>
          </a:p>
          <a:p>
            <a:pPr lvl="1"/>
            <a:r>
              <a:rPr lang="hu-HU" dirty="0" err="1" smtClean="0"/>
              <a:t>Too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vertices</a:t>
            </a:r>
            <a:endParaRPr lang="hu-HU" dirty="0" smtClean="0"/>
          </a:p>
          <a:p>
            <a:pPr lvl="1"/>
            <a:r>
              <a:rPr lang="hu-HU" dirty="0" err="1" smtClean="0"/>
              <a:t>too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neighbors</a:t>
            </a:r>
            <a:endParaRPr lang="hu-HU" dirty="0" smtClean="0"/>
          </a:p>
          <a:p>
            <a:r>
              <a:rPr lang="hu-HU" dirty="0" err="1" smtClean="0"/>
              <a:t>QHull</a:t>
            </a:r>
            <a:r>
              <a:rPr lang="hu-HU" dirty="0" smtClean="0"/>
              <a:t> </a:t>
            </a:r>
            <a:r>
              <a:rPr lang="hu-HU" dirty="0" err="1" smtClean="0"/>
              <a:t>algorithm</a:t>
            </a:r>
            <a:endParaRPr lang="hu-HU" dirty="0" smtClean="0"/>
          </a:p>
          <a:p>
            <a:endParaRPr lang="hu-HU" dirty="0" smtClean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1968" y="1825625"/>
            <a:ext cx="3042857" cy="3042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141307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Voronoi</a:t>
            </a:r>
            <a:r>
              <a:rPr lang="hu-HU" dirty="0" smtClean="0"/>
              <a:t> and </a:t>
            </a:r>
            <a:r>
              <a:rPr lang="hu-HU" dirty="0" err="1" smtClean="0"/>
              <a:t>Delaunay</a:t>
            </a:r>
            <a:endParaRPr lang="hu-HU" dirty="0"/>
          </a:p>
        </p:txBody>
      </p:sp>
      <p:pic>
        <p:nvPicPr>
          <p:cNvPr id="4" name="Picture 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055" y="2212687"/>
            <a:ext cx="3040715" cy="3016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7306" y="2233466"/>
            <a:ext cx="3022501" cy="2942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169665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kD-tree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Algorithm</a:t>
            </a:r>
            <a:endParaRPr lang="hu-HU" dirty="0" smtClean="0"/>
          </a:p>
          <a:p>
            <a:pPr lvl="1"/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bounding</a:t>
            </a:r>
            <a:r>
              <a:rPr lang="hu-HU" dirty="0" smtClean="0"/>
              <a:t> </a:t>
            </a:r>
            <a:r>
              <a:rPr lang="hu-HU" dirty="0" err="1" smtClean="0"/>
              <a:t>box</a:t>
            </a:r>
            <a:endParaRPr lang="hu-HU" dirty="0" smtClean="0"/>
          </a:p>
          <a:p>
            <a:pPr lvl="1"/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median</a:t>
            </a:r>
            <a:r>
              <a:rPr lang="hu-HU" dirty="0" smtClean="0"/>
              <a:t> </a:t>
            </a:r>
            <a:r>
              <a:rPr lang="hu-HU" dirty="0" err="1" smtClean="0"/>
              <a:t>along</a:t>
            </a:r>
            <a:r>
              <a:rPr lang="hu-HU" dirty="0" smtClean="0"/>
              <a:t> </a:t>
            </a:r>
            <a:r>
              <a:rPr lang="hu-HU" dirty="0" err="1" smtClean="0"/>
              <a:t>first</a:t>
            </a:r>
            <a:r>
              <a:rPr lang="hu-HU" dirty="0" smtClean="0"/>
              <a:t> </a:t>
            </a:r>
            <a:r>
              <a:rPr lang="hu-HU" dirty="0" err="1" smtClean="0"/>
              <a:t>dimension</a:t>
            </a:r>
            <a:endParaRPr lang="hu-HU" dirty="0" smtClean="0"/>
          </a:p>
          <a:p>
            <a:pPr lvl="1"/>
            <a:r>
              <a:rPr lang="hu-HU" dirty="0" smtClean="0"/>
              <a:t>Split </a:t>
            </a:r>
            <a:r>
              <a:rPr lang="hu-HU" dirty="0" err="1" smtClean="0"/>
              <a:t>box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half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median</a:t>
            </a:r>
            <a:endParaRPr lang="hu-HU" dirty="0" smtClean="0"/>
          </a:p>
          <a:p>
            <a:pPr lvl="1"/>
            <a:r>
              <a:rPr lang="hu-HU" dirty="0" err="1" smtClean="0"/>
              <a:t>Repeat</a:t>
            </a:r>
            <a:r>
              <a:rPr lang="hu-HU" dirty="0" smtClean="0"/>
              <a:t> </a:t>
            </a:r>
            <a:r>
              <a:rPr lang="hu-HU" dirty="0" err="1" smtClean="0"/>
              <a:t>recursively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both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boxes</a:t>
            </a:r>
            <a:endParaRPr lang="hu-HU" dirty="0" smtClean="0"/>
          </a:p>
          <a:p>
            <a:r>
              <a:rPr lang="hu-HU" dirty="0" err="1" smtClean="0"/>
              <a:t>Median</a:t>
            </a:r>
            <a:r>
              <a:rPr lang="hu-HU" dirty="0" smtClean="0"/>
              <a:t> </a:t>
            </a:r>
            <a:r>
              <a:rPr lang="hu-HU" dirty="0" err="1" smtClean="0"/>
              <a:t>requires</a:t>
            </a:r>
            <a:r>
              <a:rPr lang="hu-HU" dirty="0" smtClean="0"/>
              <a:t> sort</a:t>
            </a:r>
          </a:p>
          <a:p>
            <a:pPr lvl="1"/>
            <a:r>
              <a:rPr lang="hu-HU" dirty="0" err="1" smtClean="0"/>
              <a:t>expensive</a:t>
            </a:r>
            <a:endParaRPr lang="hu-HU" dirty="0" smtClean="0"/>
          </a:p>
          <a:p>
            <a:pPr lvl="1"/>
            <a:r>
              <a:rPr lang="hu-HU" dirty="0" err="1" smtClean="0"/>
              <a:t>estimated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average</a:t>
            </a:r>
            <a:endParaRPr lang="hu-HU" dirty="0" smtClean="0"/>
          </a:p>
          <a:p>
            <a:r>
              <a:rPr lang="hu-HU" dirty="0" smtClean="0"/>
              <a:t>Good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higher</a:t>
            </a:r>
            <a:r>
              <a:rPr lang="hu-HU" dirty="0" smtClean="0"/>
              <a:t> </a:t>
            </a:r>
            <a:r>
              <a:rPr lang="hu-HU" dirty="0" err="1" smtClean="0"/>
              <a:t>dimensions</a:t>
            </a:r>
            <a:endParaRPr lang="hu-HU" dirty="0" smtClean="0"/>
          </a:p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vertices</a:t>
            </a:r>
            <a:endParaRPr lang="hu-HU" dirty="0" smtClean="0"/>
          </a:p>
          <a:p>
            <a:r>
              <a:rPr lang="hu-HU" dirty="0" err="1" smtClean="0"/>
              <a:t>Cell</a:t>
            </a:r>
            <a:r>
              <a:rPr lang="hu-HU" dirty="0" smtClean="0"/>
              <a:t> ID </a:t>
            </a:r>
            <a:r>
              <a:rPr lang="hu-HU" dirty="0" err="1" smtClean="0"/>
              <a:t>binary</a:t>
            </a:r>
            <a:r>
              <a:rPr lang="hu-HU" dirty="0" smtClean="0"/>
              <a:t> </a:t>
            </a:r>
            <a:r>
              <a:rPr lang="hu-HU" dirty="0" err="1" smtClean="0"/>
              <a:t>representation</a:t>
            </a:r>
            <a:r>
              <a:rPr lang="hu-HU" dirty="0" smtClean="0"/>
              <a:t> </a:t>
            </a:r>
            <a:r>
              <a:rPr lang="hu-HU" dirty="0" err="1" smtClean="0"/>
              <a:t>follows</a:t>
            </a:r>
            <a:r>
              <a:rPr lang="hu-HU" dirty="0" smtClean="0"/>
              <a:t> </a:t>
            </a:r>
            <a:r>
              <a:rPr lang="hu-HU" dirty="0" err="1" smtClean="0"/>
              <a:t>tree</a:t>
            </a:r>
            <a:r>
              <a:rPr lang="hu-HU" dirty="0" smtClean="0"/>
              <a:t> </a:t>
            </a:r>
            <a:r>
              <a:rPr lang="hu-HU" dirty="0" err="1" smtClean="0"/>
              <a:t>hierarcy</a:t>
            </a:r>
            <a:endParaRPr lang="hu-HU" dirty="0"/>
          </a:p>
        </p:txBody>
      </p:sp>
      <p:pic>
        <p:nvPicPr>
          <p:cNvPr id="6" name="Picture 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3500" y="2582069"/>
            <a:ext cx="2857500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8983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noProof="0" dirty="0" smtClean="0"/>
              <a:t>RDBMS: scale-out</a:t>
            </a:r>
            <a:endParaRPr lang="en-US" b="1" noProof="0" dirty="0"/>
          </a:p>
        </p:txBody>
      </p:sp>
      <p:sp>
        <p:nvSpPr>
          <p:cNvPr id="4" name="Háromszög 3"/>
          <p:cNvSpPr/>
          <p:nvPr/>
        </p:nvSpPr>
        <p:spPr>
          <a:xfrm rot="16200000">
            <a:off x="2555776" y="466281"/>
            <a:ext cx="3312368" cy="7344816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7584" y="3778649"/>
            <a:ext cx="1681375" cy="787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3B3B3B"/>
              </a:clrFrom>
              <a:clrTo>
                <a:srgbClr val="3B3B3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1960" y="2554513"/>
            <a:ext cx="3312368" cy="3538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tx1">
                <a:alpha val="40000"/>
              </a:schemeClr>
            </a:glow>
          </a:effectLst>
        </p:spPr>
      </p:pic>
      <p:pic>
        <p:nvPicPr>
          <p:cNvPr id="6146" name="Picture 2" descr="C:\Users\dobos\AppData\Local\Microsoft\Windows\Temporary Internet Files\Content.IE5\ROWLQTZI\MC900078711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79148"/>
            <a:ext cx="936104" cy="22697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356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Spatial</a:t>
            </a:r>
            <a:r>
              <a:rPr lang="hu-HU" dirty="0" smtClean="0"/>
              <a:t> </a:t>
            </a:r>
            <a:r>
              <a:rPr lang="hu-HU" dirty="0" err="1" smtClean="0"/>
              <a:t>search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artalom helye 4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hu-HU" dirty="0" err="1"/>
                  <a:t>Search</a:t>
                </a:r>
                <a:r>
                  <a:rPr lang="hu-HU" dirty="0"/>
                  <a:t> </a:t>
                </a:r>
                <a:r>
                  <a:rPr lang="hu-HU" dirty="0" err="1"/>
                  <a:t>region</a:t>
                </a:r>
                <a:r>
                  <a:rPr lang="hu-HU" dirty="0"/>
                  <a:t> is </a:t>
                </a:r>
                <a:r>
                  <a:rPr lang="hu-HU" dirty="0" err="1"/>
                  <a:t>given</a:t>
                </a:r>
                <a:r>
                  <a:rPr lang="hu-HU" dirty="0"/>
                  <a:t> </a:t>
                </a:r>
                <a:r>
                  <a:rPr lang="hu-HU" dirty="0" err="1"/>
                  <a:t>with</a:t>
                </a:r>
                <a:r>
                  <a:rPr lang="hu-HU" dirty="0"/>
                  <a:t> </a:t>
                </a:r>
                <a:r>
                  <a:rPr lang="hu-HU" dirty="0" err="1"/>
                  <a:t>analytic</a:t>
                </a:r>
                <a:r>
                  <a:rPr lang="hu-HU" dirty="0"/>
                  <a:t> </a:t>
                </a:r>
                <a:r>
                  <a:rPr lang="hu-HU" dirty="0" err="1"/>
                  <a:t>description</a:t>
                </a:r>
                <a:endParaRPr lang="hu-HU" dirty="0"/>
              </a:p>
              <a:p>
                <a:r>
                  <a:rPr lang="hu-HU" dirty="0" err="1" smtClean="0"/>
                  <a:t>Compare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cells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with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search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region</a:t>
                </a:r>
                <a:r>
                  <a:rPr lang="hu-HU" dirty="0" smtClean="0"/>
                  <a:t>, </a:t>
                </a:r>
                <a:r>
                  <a:rPr lang="hu-HU" dirty="0" err="1" smtClean="0"/>
                  <a:t>outcomes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Cell</a:t>
                </a:r>
                <a:r>
                  <a:rPr lang="hu-HU" dirty="0" smtClean="0"/>
                  <a:t> is </a:t>
                </a:r>
                <a:r>
                  <a:rPr lang="hu-HU" dirty="0" err="1" smtClean="0"/>
                  <a:t>entirely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inside</a:t>
                </a:r>
                <a:r>
                  <a:rPr lang="hu-HU" dirty="0" smtClean="0"/>
                  <a:t>		</a:t>
                </a:r>
                <a:r>
                  <a:rPr lang="hu-HU" dirty="0" err="1" smtClean="0"/>
                  <a:t>all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are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matches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Cell</a:t>
                </a:r>
                <a:r>
                  <a:rPr lang="hu-HU" dirty="0" smtClean="0"/>
                  <a:t> is </a:t>
                </a:r>
                <a:r>
                  <a:rPr lang="hu-HU" dirty="0" err="1" smtClean="0"/>
                  <a:t>entirely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outside</a:t>
                </a:r>
                <a:r>
                  <a:rPr lang="hu-HU" dirty="0" smtClean="0"/>
                  <a:t>		no </a:t>
                </a:r>
                <a:r>
                  <a:rPr lang="hu-HU" dirty="0" err="1" smtClean="0"/>
                  <a:t>points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are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matches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Cell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intersects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with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region</a:t>
                </a:r>
                <a:r>
                  <a:rPr lang="hu-HU" dirty="0" smtClean="0"/>
                  <a:t>	</a:t>
                </a:r>
                <a:r>
                  <a:rPr lang="hu-HU" dirty="0" err="1" smtClean="0"/>
                  <a:t>have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to</a:t>
                </a:r>
                <a:r>
                  <a:rPr lang="hu-HU" dirty="0" smtClean="0"/>
                  <a:t> test </a:t>
                </a:r>
                <a:r>
                  <a:rPr lang="hu-HU" dirty="0" err="1" smtClean="0"/>
                  <a:t>each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</a:t>
                </a:r>
                <a:endParaRPr lang="hu-HU" dirty="0" smtClean="0"/>
              </a:p>
              <a:p>
                <a:endParaRPr lang="hu-HU" dirty="0"/>
              </a:p>
              <a:p>
                <a:r>
                  <a:rPr lang="hu-HU" dirty="0" err="1" smtClean="0"/>
                  <a:t>Efficient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if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number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cells</a:t>
                </a:r>
                <a:r>
                  <a:rPr lang="hu-HU" dirty="0" smtClean="0"/>
                  <a:t> is </a:t>
                </a:r>
                <a:r>
                  <a:rPr lang="hu-HU" dirty="0" err="1" smtClean="0"/>
                  <a:t>much</a:t>
                </a:r>
                <a:r>
                  <a:rPr lang="hu-HU" dirty="0" smtClean="0"/>
                  <a:t> less </a:t>
                </a:r>
                <a:r>
                  <a:rPr lang="hu-HU" dirty="0" err="1" smtClean="0"/>
                  <a:t>than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number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data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points</a:t>
                </a:r>
                <a:endParaRPr lang="hu-HU" dirty="0" smtClean="0"/>
              </a:p>
              <a:p>
                <a:r>
                  <a:rPr lang="hu-HU" dirty="0" err="1" smtClean="0"/>
                  <a:t>Number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cells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should</a:t>
                </a:r>
                <a:r>
                  <a:rPr lang="hu-HU" dirty="0" smtClean="0"/>
                  <a:t> be </a:t>
                </a:r>
                <a:r>
                  <a:rPr lang="hu-HU" dirty="0" err="1" smtClean="0"/>
                  <a:t>around</a:t>
                </a:r>
                <a:r>
                  <a:rPr lang="hu-HU" dirty="0" smtClean="0"/>
                  <a:t> 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hu-HU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hu-HU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g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endParaRPr lang="hu-HU" dirty="0" smtClean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5" name="Tartalom hely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0277080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K-nearest</a:t>
            </a:r>
            <a:r>
              <a:rPr lang="hu-HU" dirty="0" smtClean="0"/>
              <a:t> </a:t>
            </a:r>
            <a:r>
              <a:rPr lang="hu-HU" dirty="0" err="1" smtClean="0"/>
              <a:t>neighbor</a:t>
            </a:r>
            <a:r>
              <a:rPr lang="hu-HU" dirty="0" smtClean="0"/>
              <a:t> </a:t>
            </a:r>
            <a:r>
              <a:rPr lang="hu-HU" dirty="0" err="1" smtClean="0"/>
              <a:t>search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dirty="0" smtClean="0"/>
                  <a:t>Given a </a:t>
                </a:r>
                <a:r>
                  <a:rPr lang="hu-HU" dirty="0" err="1" smtClean="0"/>
                  <a:t>query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in</a:t>
                </a:r>
                <a:r>
                  <a:rPr lang="hu-HU" dirty="0" smtClean="0"/>
                  <a:t> </a:t>
                </a:r>
                <a:r>
                  <a:rPr lang="hu-HU" dirty="0" err="1"/>
                  <a:t>d</a:t>
                </a:r>
                <a:r>
                  <a:rPr lang="hu-HU" dirty="0" err="1" smtClean="0"/>
                  <a:t>-D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space</a:t>
                </a:r>
                <a:endParaRPr lang="hu-HU" dirty="0" smtClean="0"/>
              </a:p>
              <a:p>
                <a:r>
                  <a:rPr lang="hu-HU" dirty="0" err="1" smtClean="0"/>
                  <a:t>Use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spatial</a:t>
                </a:r>
                <a:r>
                  <a:rPr lang="hu-HU" dirty="0" smtClean="0"/>
                  <a:t> index </a:t>
                </a:r>
                <a:r>
                  <a:rPr lang="hu-HU" dirty="0" err="1" smtClean="0"/>
                  <a:t>to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find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K-nearest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neighbors</a:t>
                </a:r>
                <a:endParaRPr lang="hu-HU" dirty="0" smtClean="0"/>
              </a:p>
              <a:p>
                <a:pPr lvl="1"/>
                <a:r>
                  <a:rPr lang="hu-HU" dirty="0" smtClean="0"/>
                  <a:t>No </a:t>
                </a:r>
                <a:r>
                  <a:rPr lang="hu-HU" dirty="0" err="1" smtClean="0"/>
                  <a:t>need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to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compute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distance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from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all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data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points</a:t>
                </a:r>
                <a:endParaRPr lang="hu-HU" dirty="0" smtClean="0"/>
              </a:p>
              <a:p>
                <a:r>
                  <a:rPr lang="hu-HU" dirty="0" err="1" smtClean="0"/>
                  <a:t>Closest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</a:t>
                </a:r>
                <a:endParaRPr lang="hu-HU" dirty="0"/>
              </a:p>
              <a:p>
                <a:pPr lvl="1"/>
                <a:r>
                  <a:rPr lang="hu-HU" dirty="0" err="1" smtClean="0"/>
                  <a:t>Same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cell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query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Neighboring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cells</a:t>
                </a:r>
                <a:endParaRPr lang="hu-HU" dirty="0"/>
              </a:p>
              <a:p>
                <a:r>
                  <a:rPr lang="hu-HU" dirty="0" err="1" smtClean="0"/>
                  <a:t>Problem</a:t>
                </a:r>
                <a:r>
                  <a:rPr lang="hu-HU" dirty="0" smtClean="0"/>
                  <a:t>:</a:t>
                </a:r>
              </a:p>
              <a:p>
                <a:pPr lvl="1"/>
                <a:r>
                  <a:rPr lang="hu-HU" dirty="0" err="1" smtClean="0"/>
                  <a:t>in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high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dimension</a:t>
                </a:r>
                <a:r>
                  <a:rPr lang="hu-HU" dirty="0" smtClean="0"/>
                  <a:t>, almost </a:t>
                </a:r>
                <a:r>
                  <a:rPr lang="hu-HU" dirty="0" err="1" smtClean="0"/>
                  <a:t>all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cells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are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neighbors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Only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use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cells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if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number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points</a:t>
                </a:r>
                <a:r>
                  <a:rPr lang="hu-HU" dirty="0" smtClean="0"/>
                  <a:t> is </a:t>
                </a:r>
                <a:r>
                  <a:rPr lang="hu-HU" dirty="0" err="1" smtClean="0"/>
                  <a:t>high</a:t>
                </a:r>
                <a:r>
                  <a:rPr lang="hu-HU" dirty="0"/>
                  <a:t> </a:t>
                </a:r>
                <a:r>
                  <a:rPr lang="hu-HU" dirty="0" smtClean="0"/>
                  <a:t>(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hu-HU" dirty="0" smtClean="0"/>
                  <a:t>)</a:t>
                </a:r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12159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K-nearest</a:t>
            </a:r>
            <a:r>
              <a:rPr lang="hu-HU" dirty="0" smtClean="0"/>
              <a:t> </a:t>
            </a:r>
            <a:r>
              <a:rPr lang="hu-HU" dirty="0" err="1" smtClean="0"/>
              <a:t>neighbor</a:t>
            </a:r>
            <a:r>
              <a:rPr lang="hu-HU" dirty="0" smtClean="0"/>
              <a:t> </a:t>
            </a:r>
            <a:r>
              <a:rPr lang="hu-HU" dirty="0" err="1" smtClean="0"/>
              <a:t>algorithm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hu-HU" dirty="0" smtClean="0"/>
                  <a:t>Given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hu-HU" dirty="0" smtClean="0"/>
                  <a:t> </a:t>
                </a:r>
                <a:r>
                  <a:rPr lang="hu-HU" dirty="0" err="1" smtClean="0"/>
                  <a:t>query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</a:t>
                </a:r>
                <a:endParaRPr lang="hu-HU" dirty="0" smtClean="0"/>
              </a:p>
              <a:p>
                <a:r>
                  <a:rPr lang="hu-HU" dirty="0" err="1" smtClean="0"/>
                  <a:t>Find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cell</a:t>
                </a:r>
                <a:r>
                  <a:rPr lang="hu-HU" dirty="0" smtClean="0"/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hu-HU" dirty="0" smtClean="0"/>
                  <a:t> for </a:t>
                </a:r>
                <a:r>
                  <a:rPr lang="hu-HU" dirty="0" err="1" smtClean="0"/>
                  <a:t>which</a:t>
                </a:r>
                <a:r>
                  <a:rPr lang="hu-HU" dirty="0" smtClean="0"/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hu-HU" dirty="0" smtClean="0"/>
              </a:p>
              <a:p>
                <a:r>
                  <a:rPr lang="hu-HU" dirty="0" err="1" smtClean="0"/>
                  <a:t>Compute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distance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all</a:t>
                </a:r>
                <a:r>
                  <a:rPr lang="hu-HU" dirty="0" smtClean="0"/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hu-HU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hu-HU" b="0" dirty="0" smtClean="0"/>
              </a:p>
              <a:p>
                <a:r>
                  <a:rPr lang="hu-HU" dirty="0" smtClean="0"/>
                  <a:t>Sort </a:t>
                </a:r>
                <a:r>
                  <a:rPr lang="hu-HU" dirty="0" err="1" smtClean="0"/>
                  <a:t>by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distance</a:t>
                </a:r>
                <a:r>
                  <a:rPr lang="hu-HU" dirty="0" smtClean="0"/>
                  <a:t>, </a:t>
                </a:r>
                <a:r>
                  <a:rPr lang="hu-HU" dirty="0" err="1" smtClean="0"/>
                  <a:t>find</a:t>
                </a:r>
                <a:r>
                  <a:rPr lang="hu-HU" dirty="0" smtClean="0"/>
                  <a:t> </a:t>
                </a:r>
                <a:r>
                  <a:rPr lang="hu-HU" i="1" dirty="0" err="1" smtClean="0"/>
                  <a:t>k</a:t>
                </a:r>
                <a:r>
                  <a:rPr lang="hu-HU" baseline="30000" dirty="0" err="1" smtClean="0"/>
                  <a:t>th</a:t>
                </a:r>
                <a:r>
                  <a:rPr lang="hu-HU" dirty="0"/>
                  <a:t> </a:t>
                </a:r>
                <a:r>
                  <a:rPr lang="hu-HU" dirty="0" err="1" smtClean="0"/>
                  <a:t>furthest</a:t>
                </a:r>
                <a:endParaRPr lang="hu-HU" dirty="0" smtClean="0"/>
              </a:p>
              <a:p>
                <a:r>
                  <a:rPr lang="hu-HU" dirty="0" err="1" smtClean="0"/>
                  <a:t>If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further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than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any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side</a:t>
                </a:r>
                <a:r>
                  <a:rPr lang="hu-HU" dirty="0" smtClean="0"/>
                  <a:t> of C </a:t>
                </a:r>
                <a:r>
                  <a:rPr lang="hu-HU" dirty="0" err="1" smtClean="0"/>
                  <a:t>from</a:t>
                </a:r>
                <a:r>
                  <a:rPr lang="hu-HU" dirty="0" smtClean="0"/>
                  <a:t> Q, </a:t>
                </a:r>
                <a:r>
                  <a:rPr lang="hu-HU" dirty="0" err="1" smtClean="0"/>
                  <a:t>use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neighboring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cells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too</a:t>
                </a:r>
                <a:endParaRPr lang="hu-HU" dirty="0" smtClean="0"/>
              </a:p>
              <a:p>
                <a:r>
                  <a:rPr lang="hu-HU" dirty="0" err="1" smtClean="0"/>
                  <a:t>Also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use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neighboring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cells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if</a:t>
                </a:r>
                <a:r>
                  <a:rPr lang="hu-HU" dirty="0" smtClean="0"/>
                  <a:t> less </a:t>
                </a:r>
                <a:r>
                  <a:rPr lang="hu-HU" dirty="0" err="1" smtClean="0"/>
                  <a:t>than</a:t>
                </a:r>
                <a:r>
                  <a:rPr lang="hu-HU" dirty="0" smtClean="0"/>
                  <a:t> </a:t>
                </a:r>
                <a:r>
                  <a:rPr lang="hu-HU" i="1" dirty="0" smtClean="0"/>
                  <a:t>k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in</a:t>
                </a:r>
                <a:r>
                  <a:rPr lang="hu-HU" dirty="0" smtClean="0"/>
                  <a:t> </a:t>
                </a:r>
                <a:r>
                  <a:rPr lang="hu-HU" i="1" dirty="0" smtClean="0"/>
                  <a:t>C</a:t>
                </a:r>
                <a:endParaRPr lang="hu-HU" i="1" dirty="0"/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562484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Classification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Supervised</a:t>
            </a:r>
            <a:endParaRPr lang="hu-HU" dirty="0" smtClean="0"/>
          </a:p>
          <a:p>
            <a:pPr lvl="1"/>
            <a:r>
              <a:rPr lang="hu-HU" dirty="0" smtClean="0"/>
              <a:t>Start </a:t>
            </a:r>
            <a:r>
              <a:rPr lang="hu-HU" dirty="0" err="1" smtClean="0"/>
              <a:t>from</a:t>
            </a:r>
            <a:r>
              <a:rPr lang="hu-HU" dirty="0" smtClean="0"/>
              <a:t> a </a:t>
            </a:r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endParaRPr lang="hu-HU" dirty="0" smtClean="0"/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sample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which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prescribe</a:t>
            </a:r>
            <a:r>
              <a:rPr lang="hu-HU" dirty="0" smtClean="0"/>
              <a:t> </a:t>
            </a:r>
            <a:r>
              <a:rPr lang="hu-HU" dirty="0" err="1" smtClean="0"/>
              <a:t>classes</a:t>
            </a:r>
            <a:endParaRPr lang="hu-HU" dirty="0" smtClean="0"/>
          </a:p>
          <a:p>
            <a:pPr lvl="1"/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nearest</a:t>
            </a:r>
            <a:r>
              <a:rPr lang="hu-HU" dirty="0"/>
              <a:t> </a:t>
            </a:r>
            <a:r>
              <a:rPr lang="hu-HU" dirty="0" err="1" smtClean="0"/>
              <a:t>neighbor</a:t>
            </a:r>
            <a:r>
              <a:rPr lang="hu-HU" dirty="0" smtClean="0"/>
              <a:t>, </a:t>
            </a:r>
            <a:r>
              <a:rPr lang="hu-HU" dirty="0" err="1" smtClean="0"/>
              <a:t>friend-of-friend</a:t>
            </a:r>
            <a:r>
              <a:rPr lang="hu-HU" dirty="0" smtClean="0"/>
              <a:t>, SVM etc.</a:t>
            </a:r>
          </a:p>
          <a:p>
            <a:endParaRPr lang="hu-HU" dirty="0" smtClean="0"/>
          </a:p>
          <a:p>
            <a:r>
              <a:rPr lang="hu-HU" dirty="0" err="1" smtClean="0"/>
              <a:t>Unsupervised</a:t>
            </a:r>
            <a:endParaRPr lang="hu-HU" dirty="0" smtClean="0"/>
          </a:p>
          <a:p>
            <a:pPr lvl="1"/>
            <a:r>
              <a:rPr lang="hu-HU" dirty="0" err="1" smtClean="0"/>
              <a:t>Algorithm</a:t>
            </a:r>
            <a:r>
              <a:rPr lang="hu-HU" dirty="0" smtClean="0"/>
              <a:t> </a:t>
            </a:r>
            <a:r>
              <a:rPr lang="hu-HU" dirty="0" err="1" smtClean="0"/>
              <a:t>figures</a:t>
            </a:r>
            <a:r>
              <a:rPr lang="hu-HU" dirty="0" smtClean="0"/>
              <a:t> out </a:t>
            </a:r>
            <a:r>
              <a:rPr lang="hu-HU" dirty="0" err="1" smtClean="0"/>
              <a:t>classes</a:t>
            </a:r>
            <a:r>
              <a:rPr lang="hu-HU" dirty="0" smtClean="0"/>
              <a:t> </a:t>
            </a:r>
            <a:r>
              <a:rPr lang="hu-HU" dirty="0" err="1" smtClean="0"/>
              <a:t>itself</a:t>
            </a:r>
            <a:endParaRPr lang="hu-HU" dirty="0" smtClean="0"/>
          </a:p>
          <a:p>
            <a:pPr lvl="1"/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K-means</a:t>
            </a:r>
            <a:r>
              <a:rPr lang="hu-HU" dirty="0" smtClean="0"/>
              <a:t> </a:t>
            </a:r>
            <a:r>
              <a:rPr lang="hu-HU" dirty="0" err="1" smtClean="0"/>
              <a:t>clustering</a:t>
            </a:r>
            <a:endParaRPr lang="hu-HU" dirty="0"/>
          </a:p>
          <a:p>
            <a:endParaRPr lang="hu-HU" dirty="0" smtClean="0"/>
          </a:p>
          <a:p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accelerated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</a:t>
            </a:r>
            <a:r>
              <a:rPr lang="hu-HU" dirty="0" err="1" smtClean="0"/>
              <a:t>spatial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3265701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Cluster</a:t>
            </a:r>
            <a:r>
              <a:rPr lang="hu-HU" dirty="0" smtClean="0"/>
              <a:t> </a:t>
            </a:r>
            <a:r>
              <a:rPr lang="hu-HU" dirty="0" err="1" smtClean="0"/>
              <a:t>finding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hu-HU" dirty="0" smtClean="0"/>
                  <a:t>Find </a:t>
                </a:r>
                <a:r>
                  <a:rPr lang="hu-HU" dirty="0" err="1" smtClean="0"/>
                  <a:t>high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density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regions</a:t>
                </a:r>
                <a:r>
                  <a:rPr lang="hu-HU" dirty="0"/>
                  <a:t> </a:t>
                </a:r>
                <a:r>
                  <a:rPr lang="hu-HU" dirty="0" err="1" smtClean="0"/>
                  <a:t>where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belong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together</a:t>
                </a:r>
                <a:endParaRPr lang="hu-HU" dirty="0" smtClean="0"/>
              </a:p>
              <a:p>
                <a:endParaRPr lang="hu-HU" dirty="0"/>
              </a:p>
              <a:p>
                <a:r>
                  <a:rPr lang="hu-HU" dirty="0" err="1" smtClean="0"/>
                  <a:t>Friend-of-friend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algorithm</a:t>
                </a:r>
                <a:endParaRPr lang="hu-HU" dirty="0" smtClean="0"/>
              </a:p>
              <a:p>
                <a:pPr lvl="1"/>
                <a:r>
                  <a:rPr lang="hu-HU" dirty="0" smtClean="0"/>
                  <a:t>A and B </a:t>
                </a:r>
                <a:r>
                  <a:rPr lang="hu-HU" dirty="0" err="1" smtClean="0"/>
                  <a:t>are</a:t>
                </a:r>
                <a:r>
                  <a:rPr lang="hu-HU" dirty="0" smtClean="0"/>
                  <a:t> „</a:t>
                </a:r>
                <a:r>
                  <a:rPr lang="hu-HU" dirty="0" err="1" smtClean="0"/>
                  <a:t>friends</a:t>
                </a:r>
                <a:r>
                  <a:rPr lang="hu-HU" dirty="0" smtClean="0"/>
                  <a:t>” </a:t>
                </a:r>
                <a:r>
                  <a:rPr lang="hu-HU" dirty="0" err="1" smtClean="0"/>
                  <a:t>if</a:t>
                </a:r>
                <a:r>
                  <a:rPr lang="hu-HU" dirty="0" smtClean="0"/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)&lt;</m:t>
                    </m:r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hu-HU" dirty="0" smtClean="0"/>
              </a:p>
              <a:p>
                <a:pPr lvl="1"/>
                <a:r>
                  <a:rPr lang="hu-HU" dirty="0" smtClean="0"/>
                  <a:t>A is </a:t>
                </a:r>
                <a:r>
                  <a:rPr lang="hu-HU" dirty="0" err="1" smtClean="0"/>
                  <a:t>member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cluster</a:t>
                </a:r>
                <a:r>
                  <a:rPr lang="hu-HU" dirty="0" smtClean="0"/>
                  <a:t> C </a:t>
                </a:r>
                <a:r>
                  <a:rPr lang="hu-HU" dirty="0" err="1" smtClean="0"/>
                  <a:t>if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friend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any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member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of</a:t>
                </a:r>
                <a:r>
                  <a:rPr lang="hu-HU" dirty="0" smtClean="0"/>
                  <a:t> C</a:t>
                </a:r>
              </a:p>
              <a:p>
                <a:pPr lvl="1"/>
                <a:r>
                  <a:rPr lang="hu-HU" dirty="0" err="1" smtClean="0"/>
                  <a:t>Tune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algorithm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by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choosing</a:t>
                </a:r>
                <a:r>
                  <a:rPr lang="hu-HU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hu-HU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hu-HU" dirty="0" smtClean="0"/>
              </a:p>
              <a:p>
                <a:pPr lvl="1"/>
                <a:r>
                  <a:rPr lang="hu-HU" dirty="0" err="1" smtClean="0"/>
                  <a:t>Can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require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multiple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friendship</a:t>
                </a:r>
                <a:endParaRPr lang="hu-HU" dirty="0" smtClean="0"/>
              </a:p>
              <a:p>
                <a:pPr lvl="1"/>
                <a:endParaRPr lang="hu-HU" dirty="0"/>
              </a:p>
              <a:p>
                <a:r>
                  <a:rPr lang="hu-HU" dirty="0" err="1" smtClean="0"/>
                  <a:t>Use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Automatic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classification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data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points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Finding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galaxy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cluster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Phases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in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statistical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physics</a:t>
                </a:r>
                <a:endParaRPr lang="hu-HU" dirty="0"/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3501" r="-23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711180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Non-parametric</a:t>
            </a:r>
            <a:r>
              <a:rPr lang="hu-HU" dirty="0" smtClean="0"/>
              <a:t> </a:t>
            </a:r>
            <a:r>
              <a:rPr lang="hu-HU" dirty="0" err="1" smtClean="0"/>
              <a:t>regression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Parameters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continuous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endParaRPr lang="hu-HU" dirty="0" smtClean="0"/>
          </a:p>
          <a:p>
            <a:r>
              <a:rPr lang="hu-HU" dirty="0" err="1" smtClean="0"/>
              <a:t>Parameters</a:t>
            </a:r>
            <a:r>
              <a:rPr lang="hu-HU" dirty="0" smtClean="0"/>
              <a:t> of </a:t>
            </a:r>
            <a:r>
              <a:rPr lang="hu-HU" i="1" dirty="0" smtClean="0"/>
              <a:t>Q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known</a:t>
            </a:r>
            <a:endParaRPr lang="hu-HU" dirty="0" smtClean="0"/>
          </a:p>
          <a:p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nearest</a:t>
            </a:r>
            <a:r>
              <a:rPr lang="hu-HU" dirty="0" smtClean="0"/>
              <a:t> </a:t>
            </a:r>
            <a:r>
              <a:rPr lang="hu-HU" dirty="0" err="1" smtClean="0"/>
              <a:t>neighbors</a:t>
            </a:r>
            <a:r>
              <a:rPr lang="hu-HU" dirty="0" smtClean="0"/>
              <a:t> of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endParaRPr lang="hu-HU" dirty="0" smtClean="0"/>
          </a:p>
          <a:p>
            <a:r>
              <a:rPr lang="hu-HU" dirty="0" err="1" smtClean="0"/>
              <a:t>Esitmate</a:t>
            </a:r>
            <a:r>
              <a:rPr lang="hu-HU" dirty="0" smtClean="0"/>
              <a:t> P of Q </a:t>
            </a:r>
            <a:r>
              <a:rPr lang="hu-HU" dirty="0" err="1" smtClean="0"/>
              <a:t>from</a:t>
            </a:r>
            <a:r>
              <a:rPr lang="hu-HU" dirty="0" smtClean="0"/>
              <a:t> P of </a:t>
            </a:r>
            <a:r>
              <a:rPr lang="hu-HU" dirty="0" err="1" smtClean="0"/>
              <a:t>neighbors</a:t>
            </a:r>
            <a:endParaRPr lang="hu-HU" dirty="0" smtClean="0"/>
          </a:p>
          <a:p>
            <a:pPr lvl="1"/>
            <a:r>
              <a:rPr lang="hu-HU" dirty="0" smtClean="0"/>
              <a:t>Local </a:t>
            </a:r>
            <a:r>
              <a:rPr lang="hu-HU" dirty="0" err="1" smtClean="0"/>
              <a:t>linear</a:t>
            </a:r>
            <a:r>
              <a:rPr lang="hu-HU" dirty="0" smtClean="0"/>
              <a:t> </a:t>
            </a:r>
            <a:r>
              <a:rPr lang="hu-HU" dirty="0" err="1" smtClean="0"/>
              <a:t>regression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No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a </a:t>
            </a:r>
            <a:r>
              <a:rPr lang="hu-HU" dirty="0" err="1" smtClean="0"/>
              <a:t>global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 smtClean="0"/>
          </a:p>
          <a:p>
            <a:r>
              <a:rPr lang="hu-HU" dirty="0" err="1" smtClean="0"/>
              <a:t>Empirical</a:t>
            </a:r>
            <a:r>
              <a:rPr lang="hu-HU" dirty="0" smtClean="0"/>
              <a:t> </a:t>
            </a:r>
            <a:r>
              <a:rPr lang="hu-HU" dirty="0" err="1" smtClean="0"/>
              <a:t>method</a:t>
            </a:r>
            <a:r>
              <a:rPr lang="hu-HU" dirty="0" smtClean="0"/>
              <a:t>: </a:t>
            </a:r>
            <a:r>
              <a:rPr lang="hu-HU" dirty="0" err="1" smtClean="0"/>
              <a:t>uses</a:t>
            </a:r>
            <a:r>
              <a:rPr lang="hu-HU" dirty="0" smtClean="0"/>
              <a:t> a </a:t>
            </a:r>
            <a:r>
              <a:rPr lang="hu-HU" dirty="0" err="1" smtClean="0"/>
              <a:t>training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332778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Histogram</a:t>
            </a:r>
            <a:r>
              <a:rPr lang="hu-HU" dirty="0" smtClean="0"/>
              <a:t> </a:t>
            </a:r>
            <a:r>
              <a:rPr lang="hu-HU" dirty="0" err="1" smtClean="0"/>
              <a:t>computation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Fast</a:t>
            </a:r>
            <a:r>
              <a:rPr lang="hu-HU" dirty="0" smtClean="0"/>
              <a:t> </a:t>
            </a:r>
            <a:r>
              <a:rPr lang="hu-HU" dirty="0" err="1" smtClean="0"/>
              <a:t>binning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a </a:t>
            </a:r>
            <a:r>
              <a:rPr lang="hu-HU" dirty="0" err="1" smtClean="0"/>
              <a:t>regular</a:t>
            </a:r>
            <a:r>
              <a:rPr lang="hu-HU" dirty="0" smtClean="0"/>
              <a:t> </a:t>
            </a:r>
            <a:r>
              <a:rPr lang="hu-HU" dirty="0" err="1" smtClean="0"/>
              <a:t>grid</a:t>
            </a:r>
            <a:endParaRPr lang="hu-HU" dirty="0" smtClean="0"/>
          </a:p>
          <a:p>
            <a:r>
              <a:rPr lang="hu-HU" dirty="0" err="1" smtClean="0"/>
              <a:t>Often</a:t>
            </a:r>
            <a:r>
              <a:rPr lang="hu-HU" dirty="0" smtClean="0"/>
              <a:t> no </a:t>
            </a:r>
            <a:r>
              <a:rPr lang="hu-HU" dirty="0" err="1" smtClean="0"/>
              <a:t>exact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required</a:t>
            </a:r>
            <a:endParaRPr lang="hu-HU" dirty="0" smtClean="0"/>
          </a:p>
          <a:p>
            <a:pPr lvl="1"/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visualization</a:t>
            </a:r>
            <a:r>
              <a:rPr lang="hu-HU" dirty="0" smtClean="0"/>
              <a:t>, </a:t>
            </a:r>
            <a:r>
              <a:rPr lang="hu-HU" dirty="0" err="1" smtClean="0"/>
              <a:t>good</a:t>
            </a:r>
            <a:r>
              <a:rPr lang="hu-HU" dirty="0" smtClean="0"/>
              <a:t> </a:t>
            </a:r>
            <a:r>
              <a:rPr lang="hu-HU" dirty="0" err="1" smtClean="0"/>
              <a:t>estimates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enough</a:t>
            </a:r>
            <a:endParaRPr lang="hu-HU" dirty="0" smtClean="0"/>
          </a:p>
          <a:p>
            <a:pPr lvl="1"/>
            <a:r>
              <a:rPr lang="hu-HU" dirty="0" err="1"/>
              <a:t>Point</a:t>
            </a:r>
            <a:r>
              <a:rPr lang="hu-HU" dirty="0"/>
              <a:t> </a:t>
            </a:r>
            <a:r>
              <a:rPr lang="hu-HU" dirty="0" err="1"/>
              <a:t>density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a </a:t>
            </a:r>
            <a:r>
              <a:rPr lang="hu-HU" dirty="0" err="1"/>
              <a:t>cell</a:t>
            </a:r>
            <a:r>
              <a:rPr lang="hu-HU" dirty="0"/>
              <a:t> of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space</a:t>
            </a:r>
            <a:endParaRPr lang="hu-HU" dirty="0"/>
          </a:p>
          <a:p>
            <a:endParaRPr lang="hu-HU" dirty="0" smtClean="0"/>
          </a:p>
          <a:p>
            <a:r>
              <a:rPr lang="hu-HU" dirty="0" smtClean="0"/>
              <a:t>A </a:t>
            </a:r>
            <a:r>
              <a:rPr lang="hu-HU" dirty="0" err="1" smtClean="0"/>
              <a:t>possible</a:t>
            </a:r>
            <a:r>
              <a:rPr lang="hu-HU" dirty="0" smtClean="0"/>
              <a:t> idea</a:t>
            </a:r>
          </a:p>
          <a:p>
            <a:pPr lvl="1"/>
            <a:r>
              <a:rPr lang="hu-HU" dirty="0" err="1" smtClean="0"/>
              <a:t>Tessellate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r>
              <a:rPr lang="hu-HU" dirty="0" smtClean="0"/>
              <a:t>, index </a:t>
            </a:r>
            <a:r>
              <a:rPr lang="hu-HU" dirty="0" err="1" smtClean="0"/>
              <a:t>points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cell</a:t>
            </a:r>
            <a:r>
              <a:rPr lang="hu-HU" dirty="0" smtClean="0"/>
              <a:t> ID</a:t>
            </a:r>
          </a:p>
          <a:p>
            <a:pPr lvl="1"/>
            <a:r>
              <a:rPr lang="hu-HU" dirty="0" err="1" smtClean="0"/>
              <a:t>Compute</a:t>
            </a:r>
            <a:r>
              <a:rPr lang="hu-HU" dirty="0" smtClean="0"/>
              <a:t> </a:t>
            </a:r>
            <a:r>
              <a:rPr lang="hu-HU" dirty="0" err="1" smtClean="0"/>
              <a:t>statistical</a:t>
            </a:r>
            <a:r>
              <a:rPr lang="hu-HU" dirty="0" smtClean="0"/>
              <a:t> </a:t>
            </a:r>
            <a:r>
              <a:rPr lang="hu-HU" dirty="0" err="1" smtClean="0"/>
              <a:t>quantities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cell</a:t>
            </a:r>
            <a:r>
              <a:rPr lang="hu-HU" dirty="0" smtClean="0"/>
              <a:t> and </a:t>
            </a:r>
            <a:r>
              <a:rPr lang="hu-HU" dirty="0" err="1" smtClean="0"/>
              <a:t>store</a:t>
            </a:r>
            <a:endParaRPr lang="hu-HU" dirty="0" smtClean="0"/>
          </a:p>
          <a:p>
            <a:pPr lvl="2"/>
            <a:r>
              <a:rPr lang="hu-HU" dirty="0" err="1" smtClean="0"/>
              <a:t>Count</a:t>
            </a:r>
            <a:r>
              <a:rPr lang="hu-HU" dirty="0" smtClean="0"/>
              <a:t>, </a:t>
            </a:r>
            <a:r>
              <a:rPr lang="hu-HU" dirty="0" err="1" smtClean="0"/>
              <a:t>average</a:t>
            </a:r>
            <a:r>
              <a:rPr lang="hu-HU" dirty="0" smtClean="0"/>
              <a:t>, </a:t>
            </a:r>
            <a:r>
              <a:rPr lang="hu-HU" dirty="0" err="1" smtClean="0"/>
              <a:t>variance</a:t>
            </a:r>
            <a:r>
              <a:rPr lang="hu-HU" dirty="0" smtClean="0"/>
              <a:t> etc.</a:t>
            </a:r>
          </a:p>
          <a:p>
            <a:pPr lvl="1"/>
            <a:r>
              <a:rPr lang="hu-HU" dirty="0" err="1" smtClean="0"/>
              <a:t>Compute</a:t>
            </a:r>
            <a:r>
              <a:rPr lang="hu-HU" dirty="0" smtClean="0"/>
              <a:t> </a:t>
            </a:r>
            <a:r>
              <a:rPr lang="hu-HU" dirty="0" err="1" smtClean="0"/>
              <a:t>intersection</a:t>
            </a:r>
            <a:r>
              <a:rPr lang="hu-HU" dirty="0" smtClean="0"/>
              <a:t> of </a:t>
            </a:r>
            <a:r>
              <a:rPr lang="hu-HU" dirty="0" err="1" smtClean="0"/>
              <a:t>cells</a:t>
            </a:r>
            <a:r>
              <a:rPr lang="hu-HU" dirty="0" smtClean="0"/>
              <a:t> and </a:t>
            </a:r>
            <a:r>
              <a:rPr lang="hu-HU" dirty="0" err="1" smtClean="0"/>
              <a:t>histogram</a:t>
            </a:r>
            <a:r>
              <a:rPr lang="hu-HU" dirty="0" smtClean="0"/>
              <a:t> </a:t>
            </a:r>
            <a:r>
              <a:rPr lang="hu-HU" dirty="0" err="1" smtClean="0"/>
              <a:t>bins</a:t>
            </a:r>
            <a:endParaRPr lang="hu-HU" dirty="0" smtClean="0"/>
          </a:p>
          <a:p>
            <a:pPr lvl="1"/>
            <a:r>
              <a:rPr lang="hu-HU" dirty="0" err="1" smtClean="0"/>
              <a:t>Estimate</a:t>
            </a:r>
            <a:r>
              <a:rPr lang="hu-HU" dirty="0" smtClean="0"/>
              <a:t> </a:t>
            </a:r>
            <a:r>
              <a:rPr lang="hu-HU" dirty="0" err="1" smtClean="0"/>
              <a:t>histogram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precomputed</a:t>
            </a:r>
            <a:r>
              <a:rPr lang="hu-HU" dirty="0" smtClean="0"/>
              <a:t> </a:t>
            </a:r>
            <a:r>
              <a:rPr lang="hu-HU" dirty="0" err="1" smtClean="0"/>
              <a:t>statistics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7844435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Correlation</a:t>
            </a:r>
            <a:r>
              <a:rPr lang="hu-HU" dirty="0" smtClean="0"/>
              <a:t> </a:t>
            </a:r>
            <a:r>
              <a:rPr lang="hu-HU" dirty="0" err="1" smtClean="0"/>
              <a:t>functions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hu-HU" dirty="0" smtClean="0"/>
                  <a:t>Fundamental is </a:t>
                </a:r>
                <a:r>
                  <a:rPr lang="hu-HU" dirty="0" err="1" smtClean="0"/>
                  <a:t>statistical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physics</a:t>
                </a:r>
                <a:r>
                  <a:rPr lang="hu-HU" dirty="0" smtClean="0"/>
                  <a:t> and </a:t>
                </a:r>
                <a:r>
                  <a:rPr lang="hu-HU" dirty="0" err="1" smtClean="0"/>
                  <a:t>cosmology</a:t>
                </a:r>
                <a:endParaRPr lang="hu-HU" dirty="0" smtClean="0"/>
              </a:p>
              <a:p>
                <a:r>
                  <a:rPr lang="hu-HU" dirty="0" err="1" smtClean="0"/>
                  <a:t>N-point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correlation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function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Distribution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distance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among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pairs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Distribution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trinagle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side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length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amond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triples</a:t>
                </a:r>
                <a:endParaRPr lang="hu-HU" dirty="0"/>
              </a:p>
              <a:p>
                <a:pPr lvl="1"/>
                <a:r>
                  <a:rPr lang="hu-HU" dirty="0" smtClean="0"/>
                  <a:t>etc.</a:t>
                </a:r>
              </a:p>
              <a:p>
                <a:endParaRPr lang="hu-HU" dirty="0" smtClean="0"/>
              </a:p>
              <a:p>
                <a:r>
                  <a:rPr lang="hu-HU" dirty="0" err="1" smtClean="0"/>
                  <a:t>Exact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but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naive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approach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Measure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distance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between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all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point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pairs</a:t>
                </a:r>
                <a:r>
                  <a:rPr lang="hu-HU" dirty="0" smtClean="0"/>
                  <a:t>	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hu-H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hu-HU" dirty="0" smtClean="0"/>
              </a:p>
              <a:p>
                <a:pPr lvl="1"/>
                <a:r>
                  <a:rPr lang="hu-HU" dirty="0" err="1" smtClean="0"/>
                  <a:t>Compute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histogram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with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some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binning</a:t>
                </a:r>
                <a:endParaRPr lang="hu-HU" dirty="0" smtClean="0"/>
              </a:p>
              <a:p>
                <a:endParaRPr lang="hu-HU" dirty="0"/>
              </a:p>
              <a:p>
                <a:r>
                  <a:rPr lang="hu-HU" dirty="0" err="1" smtClean="0"/>
                  <a:t>Can</a:t>
                </a:r>
                <a:r>
                  <a:rPr lang="hu-HU" dirty="0" smtClean="0"/>
                  <a:t> be </a:t>
                </a:r>
                <a:r>
                  <a:rPr lang="hu-HU" dirty="0" err="1" smtClean="0"/>
                  <a:t>accelerated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significantly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with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kD-trees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If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tree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cells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are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smaller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than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histogram</a:t>
                </a:r>
                <a:r>
                  <a:rPr lang="hu-HU" dirty="0" smtClean="0"/>
                  <a:t> bin </a:t>
                </a:r>
                <a:r>
                  <a:rPr lang="hu-HU" dirty="0" err="1" smtClean="0"/>
                  <a:t>size</a:t>
                </a:r>
                <a:endParaRPr lang="hu-HU" dirty="0" smtClean="0"/>
              </a:p>
              <a:p>
                <a:pPr lvl="1"/>
                <a:endParaRPr lang="hu-HU" dirty="0"/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803786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Adaptive</a:t>
            </a:r>
            <a:r>
              <a:rPr lang="hu-HU" dirty="0" smtClean="0"/>
              <a:t> </a:t>
            </a:r>
            <a:r>
              <a:rPr lang="hu-HU" dirty="0" err="1" smtClean="0"/>
              <a:t>visualization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r>
              <a:rPr lang="hu-HU" dirty="0" smtClean="0"/>
              <a:t> </a:t>
            </a:r>
            <a:r>
              <a:rPr lang="hu-HU" dirty="0" err="1" smtClean="0"/>
              <a:t>cannot</a:t>
            </a:r>
            <a:r>
              <a:rPr lang="hu-HU" dirty="0" smtClean="0"/>
              <a:t> (and </a:t>
            </a:r>
            <a:r>
              <a:rPr lang="hu-HU" dirty="0" err="1" smtClean="0"/>
              <a:t>shouldn’t</a:t>
            </a:r>
            <a:r>
              <a:rPr lang="hu-HU" dirty="0" smtClean="0"/>
              <a:t>) be displayed</a:t>
            </a:r>
          </a:p>
          <a:p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want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zoom </a:t>
            </a:r>
            <a:r>
              <a:rPr lang="hu-HU" dirty="0" err="1" smtClean="0"/>
              <a:t>interactively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regions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Looking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far</a:t>
            </a:r>
          </a:p>
          <a:p>
            <a:pPr lvl="1"/>
            <a:r>
              <a:rPr lang="hu-HU" dirty="0" err="1" smtClean="0"/>
              <a:t>Enough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give</a:t>
            </a:r>
            <a:r>
              <a:rPr lang="hu-HU" dirty="0" smtClean="0"/>
              <a:t> a </a:t>
            </a:r>
            <a:r>
              <a:rPr lang="hu-HU" dirty="0" err="1" smtClean="0"/>
              <a:t>sense</a:t>
            </a:r>
            <a:r>
              <a:rPr lang="hu-HU" dirty="0" smtClean="0"/>
              <a:t> of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density</a:t>
            </a:r>
            <a:endParaRPr lang="hu-HU" dirty="0"/>
          </a:p>
          <a:p>
            <a:pPr lvl="1"/>
            <a:r>
              <a:rPr lang="hu-HU" dirty="0" smtClean="0"/>
              <a:t>Display random </a:t>
            </a:r>
            <a:r>
              <a:rPr lang="hu-HU" dirty="0" err="1" smtClean="0"/>
              <a:t>points</a:t>
            </a:r>
            <a:r>
              <a:rPr lang="hu-HU" dirty="0" smtClean="0"/>
              <a:t>,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alpha</a:t>
            </a:r>
            <a:r>
              <a:rPr lang="hu-HU" dirty="0" smtClean="0"/>
              <a:t>, </a:t>
            </a:r>
            <a:r>
              <a:rPr lang="hu-HU" dirty="0" err="1" smtClean="0"/>
              <a:t>volume</a:t>
            </a:r>
            <a:r>
              <a:rPr lang="hu-HU" dirty="0" smtClean="0"/>
              <a:t> </a:t>
            </a:r>
            <a:r>
              <a:rPr lang="hu-HU" dirty="0" err="1" smtClean="0"/>
              <a:t>rendering</a:t>
            </a:r>
            <a:endParaRPr lang="hu-HU" dirty="0" smtClean="0"/>
          </a:p>
          <a:p>
            <a:r>
              <a:rPr lang="hu-HU" dirty="0" err="1" smtClean="0"/>
              <a:t>Looking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close</a:t>
            </a:r>
            <a:endParaRPr lang="hu-HU" dirty="0" smtClean="0"/>
          </a:p>
          <a:p>
            <a:pPr lvl="1"/>
            <a:r>
              <a:rPr lang="hu-HU" dirty="0" smtClean="0"/>
              <a:t>Display </a:t>
            </a:r>
            <a:r>
              <a:rPr lang="hu-HU" dirty="0" err="1" smtClean="0"/>
              <a:t>individual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endParaRPr lang="hu-HU" dirty="0" smtClean="0"/>
          </a:p>
          <a:p>
            <a:pPr lvl="1"/>
            <a:r>
              <a:rPr lang="hu-HU" dirty="0" err="1" smtClean="0"/>
              <a:t>Allow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selection</a:t>
            </a:r>
            <a:r>
              <a:rPr lang="hu-HU" dirty="0" smtClean="0"/>
              <a:t>, </a:t>
            </a:r>
            <a:r>
              <a:rPr lang="hu-HU" dirty="0" err="1" smtClean="0"/>
              <a:t>manipulation</a:t>
            </a:r>
            <a:r>
              <a:rPr lang="hu-HU" dirty="0" smtClean="0"/>
              <a:t>, etc.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18292251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Preconditioning</a:t>
            </a:r>
            <a:r>
              <a:rPr lang="hu-HU" dirty="0" smtClean="0"/>
              <a:t> </a:t>
            </a:r>
            <a:r>
              <a:rPr lang="hu-HU" dirty="0" err="1" smtClean="0"/>
              <a:t>spatial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indexing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smtClean="0"/>
              <a:t>Best </a:t>
            </a:r>
            <a:r>
              <a:rPr lang="hu-HU" dirty="0" err="1" smtClean="0"/>
              <a:t>practice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 smtClean="0"/>
              <a:t>keep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close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spheres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endParaRPr lang="hu-HU" dirty="0" smtClean="0"/>
          </a:p>
          <a:p>
            <a:pPr lvl="1"/>
            <a:r>
              <a:rPr lang="hu-HU" dirty="0" err="1" smtClean="0"/>
              <a:t>Cubes</a:t>
            </a:r>
            <a:r>
              <a:rPr lang="hu-HU" dirty="0" smtClean="0"/>
              <a:t>, </a:t>
            </a:r>
            <a:r>
              <a:rPr lang="hu-HU" dirty="0" err="1" smtClean="0"/>
              <a:t>hypercubes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Data </a:t>
            </a:r>
            <a:r>
              <a:rPr lang="hu-HU" dirty="0" err="1" smtClean="0"/>
              <a:t>whitening</a:t>
            </a:r>
            <a:endParaRPr lang="hu-HU" dirty="0" smtClean="0"/>
          </a:p>
          <a:p>
            <a:pPr lvl="1"/>
            <a:r>
              <a:rPr lang="hu-HU" dirty="0" err="1" smtClean="0"/>
              <a:t>Subtract</a:t>
            </a:r>
            <a:r>
              <a:rPr lang="hu-HU" dirty="0" smtClean="0"/>
              <a:t> </a:t>
            </a:r>
            <a:r>
              <a:rPr lang="hu-HU" dirty="0" err="1" smtClean="0"/>
              <a:t>average</a:t>
            </a:r>
            <a:endParaRPr lang="hu-HU" dirty="0" smtClean="0"/>
          </a:p>
          <a:p>
            <a:pPr lvl="1"/>
            <a:r>
              <a:rPr lang="hu-HU" dirty="0" err="1" smtClean="0"/>
              <a:t>Normalize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variance</a:t>
            </a:r>
            <a:r>
              <a:rPr lang="hu-HU" dirty="0" smtClean="0"/>
              <a:t> </a:t>
            </a:r>
            <a:r>
              <a:rPr lang="hu-HU" dirty="0" err="1" smtClean="0"/>
              <a:t>along</a:t>
            </a:r>
            <a:r>
              <a:rPr lang="hu-HU" dirty="0" smtClean="0"/>
              <a:t> </a:t>
            </a:r>
            <a:r>
              <a:rPr lang="hu-HU" dirty="0" err="1" smtClean="0"/>
              <a:t>coordinate</a:t>
            </a:r>
            <a:r>
              <a:rPr lang="hu-HU" dirty="0" smtClean="0"/>
              <a:t> </a:t>
            </a:r>
            <a:r>
              <a:rPr lang="hu-HU" dirty="0" err="1" smtClean="0"/>
              <a:t>dimensions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dimensional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often</a:t>
            </a:r>
            <a:r>
              <a:rPr lang="hu-HU" dirty="0" smtClean="0"/>
              <a:t> </a:t>
            </a:r>
            <a:r>
              <a:rPr lang="hu-HU" dirty="0" err="1" smtClean="0"/>
              <a:t>located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along</a:t>
            </a:r>
            <a:r>
              <a:rPr lang="hu-HU" dirty="0" smtClean="0"/>
              <a:t> </a:t>
            </a:r>
            <a:r>
              <a:rPr lang="hu-HU" dirty="0" err="1" smtClean="0"/>
              <a:t>lower</a:t>
            </a:r>
            <a:r>
              <a:rPr lang="hu-HU" dirty="0" smtClean="0"/>
              <a:t> </a:t>
            </a:r>
            <a:r>
              <a:rPr lang="hu-HU" dirty="0" err="1" smtClean="0"/>
              <a:t>dimensional</a:t>
            </a:r>
            <a:r>
              <a:rPr lang="hu-HU" dirty="0" smtClean="0"/>
              <a:t> </a:t>
            </a:r>
            <a:r>
              <a:rPr lang="hu-HU" dirty="0" err="1" smtClean="0"/>
              <a:t>manifolds</a:t>
            </a:r>
            <a:endParaRPr lang="hu-HU" dirty="0" smtClean="0"/>
          </a:p>
          <a:p>
            <a:pPr lvl="1"/>
            <a:r>
              <a:rPr lang="hu-HU" dirty="0" err="1" smtClean="0"/>
              <a:t>Dimensionality</a:t>
            </a:r>
            <a:r>
              <a:rPr lang="hu-HU" dirty="0" smtClean="0"/>
              <a:t> </a:t>
            </a:r>
            <a:r>
              <a:rPr lang="hu-HU" dirty="0" err="1" smtClean="0"/>
              <a:t>reduction</a:t>
            </a:r>
            <a:endParaRPr lang="hu-HU" dirty="0" smtClean="0"/>
          </a:p>
          <a:p>
            <a:pPr lvl="1"/>
            <a:r>
              <a:rPr lang="hu-HU" dirty="0" err="1" smtClean="0"/>
              <a:t>Principal</a:t>
            </a:r>
            <a:r>
              <a:rPr lang="hu-HU" dirty="0" smtClean="0"/>
              <a:t> </a:t>
            </a:r>
            <a:r>
              <a:rPr lang="hu-HU" dirty="0" err="1" smtClean="0"/>
              <a:t>Component</a:t>
            </a:r>
            <a:r>
              <a:rPr lang="hu-HU" dirty="0" smtClean="0"/>
              <a:t> </a:t>
            </a:r>
            <a:r>
              <a:rPr lang="hu-HU" dirty="0" err="1" smtClean="0"/>
              <a:t>Analysis</a:t>
            </a:r>
            <a:r>
              <a:rPr lang="hu-HU" dirty="0" smtClean="0"/>
              <a:t> (PCA)</a:t>
            </a:r>
          </a:p>
          <a:p>
            <a:pPr lvl="1"/>
            <a:r>
              <a:rPr lang="hu-HU" dirty="0" smtClean="0"/>
              <a:t>More </a:t>
            </a:r>
            <a:r>
              <a:rPr lang="hu-HU" dirty="0" err="1" smtClean="0"/>
              <a:t>advanced</a:t>
            </a:r>
            <a:r>
              <a:rPr lang="hu-HU" dirty="0" smtClean="0"/>
              <a:t>, </a:t>
            </a:r>
            <a:r>
              <a:rPr lang="hu-HU" dirty="0" err="1" smtClean="0"/>
              <a:t>non-linear</a:t>
            </a:r>
            <a:r>
              <a:rPr lang="hu-HU" dirty="0" smtClean="0"/>
              <a:t> </a:t>
            </a:r>
            <a:r>
              <a:rPr lang="hu-HU" dirty="0" err="1" smtClean="0"/>
              <a:t>methods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64317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poorwilliam.net/pix/cannon-annie-jump.jp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312" y="147265"/>
            <a:ext cx="3657600" cy="2633663"/>
          </a:xfrm>
          <a:prstGeom prst="rect">
            <a:avLst/>
          </a:prstGeom>
          <a:noFill/>
        </p:spPr>
      </p:pic>
      <p:pic>
        <p:nvPicPr>
          <p:cNvPr id="59398" name="Picture 6" descr="http://chronicle.com/img/photos/biz/photo_5523_wide_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31640" y="2888940"/>
            <a:ext cx="7704856" cy="38524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148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Principal</a:t>
            </a:r>
            <a:r>
              <a:rPr lang="hu-HU" dirty="0" smtClean="0"/>
              <a:t> </a:t>
            </a:r>
            <a:r>
              <a:rPr lang="hu-HU" dirty="0" err="1" smtClean="0"/>
              <a:t>axis</a:t>
            </a:r>
            <a:r>
              <a:rPr lang="hu-HU" dirty="0" smtClean="0"/>
              <a:t> </a:t>
            </a:r>
            <a:r>
              <a:rPr lang="hu-HU" dirty="0" err="1" smtClean="0"/>
              <a:t>transformation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hu-HU" dirty="0" smtClean="0"/>
                  <a:t>Rotate</a:t>
                </a:r>
                <a:r>
                  <a:rPr lang="hu-HU" dirty="0"/>
                  <a:t> </a:t>
                </a:r>
                <a:r>
                  <a:rPr lang="hu-HU" dirty="0" err="1"/>
                  <a:t>data</a:t>
                </a:r>
                <a:r>
                  <a:rPr lang="hu-HU" dirty="0"/>
                  <a:t> </a:t>
                </a:r>
                <a:r>
                  <a:rPr lang="hu-HU" dirty="0" err="1"/>
                  <a:t>so</a:t>
                </a:r>
                <a:r>
                  <a:rPr lang="hu-HU" dirty="0"/>
                  <a:t> </a:t>
                </a:r>
                <a:r>
                  <a:rPr lang="hu-HU" dirty="0" err="1"/>
                  <a:t>that</a:t>
                </a:r>
                <a:r>
                  <a:rPr lang="hu-HU" dirty="0"/>
                  <a:t> </a:t>
                </a:r>
                <a:r>
                  <a:rPr lang="hu-HU" dirty="0" err="1"/>
                  <a:t>largest</a:t>
                </a:r>
                <a:r>
                  <a:rPr lang="hu-HU" dirty="0"/>
                  <a:t> </a:t>
                </a:r>
                <a:r>
                  <a:rPr lang="hu-HU" dirty="0" err="1"/>
                  <a:t>variance</a:t>
                </a:r>
                <a:r>
                  <a:rPr lang="hu-HU" dirty="0"/>
                  <a:t> </a:t>
                </a:r>
                <a:r>
                  <a:rPr lang="hu-HU" dirty="0" err="1"/>
                  <a:t>directions</a:t>
                </a:r>
                <a:r>
                  <a:rPr lang="hu-HU" dirty="0"/>
                  <a:t> </a:t>
                </a:r>
                <a:r>
                  <a:rPr lang="hu-HU" dirty="0" err="1"/>
                  <a:t>align</a:t>
                </a:r>
                <a:r>
                  <a:rPr lang="hu-HU" dirty="0"/>
                  <a:t> </a:t>
                </a:r>
                <a:r>
                  <a:rPr lang="hu-HU" dirty="0" err="1"/>
                  <a:t>with</a:t>
                </a:r>
                <a:r>
                  <a:rPr lang="hu-HU" dirty="0"/>
                  <a:t> </a:t>
                </a:r>
                <a:r>
                  <a:rPr lang="hu-HU" dirty="0" err="1"/>
                  <a:t>coordinates</a:t>
                </a:r>
                <a:endParaRPr lang="hu-HU" dirty="0"/>
              </a:p>
              <a:p>
                <a:r>
                  <a:rPr lang="hu-HU" dirty="0" err="1" smtClean="0"/>
                  <a:t>Compute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covariance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matrix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data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matrix</a:t>
                </a:r>
                <a:r>
                  <a:rPr lang="hu-HU" dirty="0" smtClean="0"/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smtClean="0">
                        <a:latin typeface="Cambria Math" panose="02040503050406030204" pitchFamily="18" charset="0"/>
                      </a:rPr>
                      <m:t>subtract</m:t>
                    </m:r>
                    <m:r>
                      <a:rPr lang="hu-H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hu-HU" b="0" i="0" smtClean="0">
                        <a:latin typeface="Cambria Math" panose="02040503050406030204" pitchFamily="18" charset="0"/>
                      </a:rPr>
                      <m:t>average</m:t>
                    </m:r>
                  </m:oMath>
                </a14:m>
                <a:endParaRPr lang="hu-HU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r>
                        <a:rPr lang="hu-HU" b="0" i="0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hu-HU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</m:oMath>
                  </m:oMathPara>
                </a14:m>
                <a:endParaRPr lang="hu-HU" dirty="0" smtClean="0"/>
              </a:p>
              <a:p>
                <a:r>
                  <a:rPr lang="hu-HU" dirty="0" err="1" smtClean="0"/>
                  <a:t>Solve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eigenvalue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problem</a:t>
                </a:r>
                <a:r>
                  <a:rPr lang="hu-HU" dirty="0" smtClean="0"/>
                  <a:t> of </a:t>
                </a:r>
                <a:r>
                  <a:rPr lang="hu-HU" i="1" dirty="0" smtClean="0"/>
                  <a:t>C</a:t>
                </a:r>
              </a:p>
              <a:p>
                <a:pPr lvl="1"/>
                <a:r>
                  <a:rPr lang="hu-HU" dirty="0" err="1"/>
                  <a:t>In</a:t>
                </a:r>
                <a:r>
                  <a:rPr lang="hu-HU" dirty="0"/>
                  <a:t> </a:t>
                </a:r>
                <a:r>
                  <a:rPr lang="hu-HU" dirty="0" err="1" smtClean="0"/>
                  <a:t>practice</a:t>
                </a:r>
                <a:r>
                  <a:rPr lang="hu-HU" dirty="0" smtClean="0"/>
                  <a:t>, </a:t>
                </a:r>
                <a:r>
                  <a:rPr lang="hu-HU" dirty="0" err="1" smtClean="0"/>
                  <a:t>we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use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singular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value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decomposition</a:t>
                </a:r>
                <a:r>
                  <a:rPr lang="hu-HU" dirty="0"/>
                  <a:t> </a:t>
                </a:r>
                <a:r>
                  <a:rPr lang="hu-HU" dirty="0" smtClean="0"/>
                  <a:t>(SVD)</a:t>
                </a:r>
              </a:p>
              <a:p>
                <a:pPr lvl="1"/>
                <a:r>
                  <a:rPr lang="hu-HU" dirty="0" smtClean="0"/>
                  <a:t>More </a:t>
                </a:r>
                <a:r>
                  <a:rPr lang="hu-HU" dirty="0" err="1" smtClean="0"/>
                  <a:t>stable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than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eigenvalue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solvers</a:t>
                </a:r>
                <a:endParaRPr lang="hu-HU" dirty="0" smtClean="0"/>
              </a:p>
              <a:p>
                <a:pPr lvl="1"/>
                <a:r>
                  <a:rPr lang="hu-HU" dirty="0" err="1" smtClean="0"/>
                  <a:t>Singular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values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are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generalization</a:t>
                </a:r>
                <a:r>
                  <a:rPr lang="hu-HU" dirty="0" smtClean="0"/>
                  <a:t> of </a:t>
                </a:r>
                <a:r>
                  <a:rPr lang="hu-HU" dirty="0" err="1" smtClean="0"/>
                  <a:t>eigenvalues</a:t>
                </a:r>
                <a:endParaRPr lang="hu-HU" dirty="0" smtClean="0"/>
              </a:p>
              <a:p>
                <a:r>
                  <a:rPr lang="hu-HU" dirty="0" err="1" smtClean="0"/>
                  <a:t>Singular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vectors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give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new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basis</a:t>
                </a:r>
                <a:endParaRPr lang="hu-HU" dirty="0" smtClean="0"/>
              </a:p>
              <a:p>
                <a:r>
                  <a:rPr lang="hu-HU" dirty="0" err="1" smtClean="0"/>
                  <a:t>Use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truncated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basis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for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dimension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reduction</a:t>
                </a:r>
                <a:endParaRPr lang="hu-HU" dirty="0" smtClean="0"/>
              </a:p>
              <a:p>
                <a:r>
                  <a:rPr lang="hu-HU" dirty="0" err="1" smtClean="0"/>
                  <a:t>Iterative</a:t>
                </a:r>
                <a:r>
                  <a:rPr lang="hu-HU" dirty="0" smtClean="0"/>
                  <a:t>, </a:t>
                </a:r>
                <a:r>
                  <a:rPr lang="hu-HU" dirty="0" err="1" smtClean="0"/>
                  <a:t>robus</a:t>
                </a:r>
                <a:r>
                  <a:rPr lang="hu-HU" dirty="0" smtClean="0"/>
                  <a:t> </a:t>
                </a:r>
                <a:r>
                  <a:rPr lang="hu-HU" dirty="0" err="1" smtClean="0"/>
                  <a:t>algorithm</a:t>
                </a:r>
                <a:r>
                  <a:rPr lang="hu-HU" dirty="0" smtClean="0"/>
                  <a:t>: Budavári et </a:t>
                </a:r>
                <a:r>
                  <a:rPr lang="hu-HU" dirty="0" err="1" smtClean="0"/>
                  <a:t>al</a:t>
                </a:r>
                <a:r>
                  <a:rPr lang="hu-HU" dirty="0" smtClean="0"/>
                  <a:t>. (2008)</a:t>
                </a:r>
                <a:endParaRPr lang="hu-HU" dirty="0"/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59" t="-280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34383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20. Indexing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sphere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048376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Spherical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Problems</a:t>
            </a:r>
            <a:r>
              <a:rPr lang="hu-HU" dirty="0" smtClean="0"/>
              <a:t>: </a:t>
            </a:r>
            <a:r>
              <a:rPr lang="hu-HU" dirty="0" err="1" smtClean="0"/>
              <a:t>topology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surface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sphere</a:t>
            </a:r>
            <a:endParaRPr lang="hu-HU" dirty="0" smtClean="0"/>
          </a:p>
          <a:p>
            <a:pPr lvl="1"/>
            <a:r>
              <a:rPr lang="hu-HU" dirty="0" err="1" smtClean="0"/>
              <a:t>Spherical</a:t>
            </a:r>
            <a:r>
              <a:rPr lang="hu-HU" dirty="0" smtClean="0"/>
              <a:t> </a:t>
            </a:r>
            <a:r>
              <a:rPr lang="hu-HU" dirty="0" err="1" smtClean="0"/>
              <a:t>coordinates</a:t>
            </a:r>
            <a:endParaRPr lang="hu-HU" dirty="0" smtClean="0"/>
          </a:p>
          <a:p>
            <a:pPr lvl="1"/>
            <a:r>
              <a:rPr lang="hu-HU" dirty="0" err="1" smtClean="0"/>
              <a:t>Discontinuity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-180°-+180°</a:t>
            </a:r>
          </a:p>
          <a:p>
            <a:pPr lvl="1"/>
            <a:r>
              <a:rPr lang="hu-HU" dirty="0" err="1" smtClean="0"/>
              <a:t>Singularity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poles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address</a:t>
            </a:r>
            <a:r>
              <a:rPr lang="hu-HU" dirty="0" smtClean="0"/>
              <a:t> </a:t>
            </a:r>
            <a:r>
              <a:rPr lang="hu-HU" dirty="0" err="1" smtClean="0"/>
              <a:t>problem</a:t>
            </a:r>
            <a:r>
              <a:rPr lang="hu-HU" dirty="0" smtClean="0"/>
              <a:t> </a:t>
            </a:r>
            <a:r>
              <a:rPr lang="hu-HU" dirty="0" err="1" smtClean="0"/>
              <a:t>algorithmicly</a:t>
            </a:r>
            <a:endParaRPr lang="hu-HU" dirty="0" smtClean="0"/>
          </a:p>
          <a:p>
            <a:r>
              <a:rPr lang="hu-HU" dirty="0" err="1" smtClean="0"/>
              <a:t>Numerical</a:t>
            </a:r>
            <a:r>
              <a:rPr lang="hu-HU" dirty="0" smtClean="0"/>
              <a:t> </a:t>
            </a:r>
            <a:r>
              <a:rPr lang="hu-HU" dirty="0" err="1" smtClean="0"/>
              <a:t>instability</a:t>
            </a:r>
            <a:r>
              <a:rPr lang="hu-HU" dirty="0" smtClean="0"/>
              <a:t> </a:t>
            </a:r>
            <a:r>
              <a:rPr lang="hu-HU" dirty="0" err="1" smtClean="0"/>
              <a:t>around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poles</a:t>
            </a:r>
            <a:r>
              <a:rPr lang="hu-HU" dirty="0" smtClean="0"/>
              <a:t> </a:t>
            </a:r>
            <a:r>
              <a:rPr lang="hu-HU" dirty="0" err="1" smtClean="0"/>
              <a:t>causes</a:t>
            </a:r>
            <a:r>
              <a:rPr lang="hu-HU" dirty="0" smtClean="0"/>
              <a:t> </a:t>
            </a:r>
            <a:r>
              <a:rPr lang="hu-HU" dirty="0" err="1" smtClean="0"/>
              <a:t>lots</a:t>
            </a:r>
            <a:r>
              <a:rPr lang="hu-HU" dirty="0" smtClean="0"/>
              <a:t> of </a:t>
            </a:r>
            <a:r>
              <a:rPr lang="hu-HU" dirty="0" err="1" smtClean="0"/>
              <a:t>problems</a:t>
            </a:r>
            <a:endParaRPr lang="hu-HU" dirty="0"/>
          </a:p>
          <a:p>
            <a:r>
              <a:rPr lang="hu-HU" dirty="0" err="1" smtClean="0"/>
              <a:t>Frequent</a:t>
            </a:r>
            <a:r>
              <a:rPr lang="hu-HU" dirty="0" smtClean="0"/>
              <a:t> </a:t>
            </a:r>
            <a:r>
              <a:rPr lang="hu-HU" dirty="0" err="1" smtClean="0"/>
              <a:t>solution</a:t>
            </a:r>
            <a:r>
              <a:rPr lang="hu-HU" dirty="0" smtClean="0"/>
              <a:t>:</a:t>
            </a:r>
          </a:p>
          <a:p>
            <a:pPr lvl="1"/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Cartesian</a:t>
            </a:r>
            <a:r>
              <a:rPr lang="hu-HU" dirty="0" smtClean="0"/>
              <a:t> unit </a:t>
            </a:r>
            <a:r>
              <a:rPr lang="hu-HU" dirty="0" err="1" smtClean="0"/>
              <a:t>vectors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of </a:t>
            </a:r>
            <a:r>
              <a:rPr lang="hu-HU" dirty="0" err="1" smtClean="0"/>
              <a:t>spherical</a:t>
            </a:r>
            <a:r>
              <a:rPr lang="hu-HU" dirty="0" smtClean="0"/>
              <a:t> </a:t>
            </a:r>
            <a:r>
              <a:rPr lang="hu-HU" dirty="0" err="1" smtClean="0"/>
              <a:t>coordinates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Indexing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sphere</a:t>
            </a:r>
            <a:endParaRPr lang="hu-HU" dirty="0" smtClean="0"/>
          </a:p>
          <a:p>
            <a:pPr lvl="1"/>
            <a:r>
              <a:rPr lang="hu-HU" dirty="0" err="1" smtClean="0"/>
              <a:t>Tessellate</a:t>
            </a:r>
            <a:r>
              <a:rPr lang="hu-HU" dirty="0" smtClean="0"/>
              <a:t> </a:t>
            </a:r>
            <a:r>
              <a:rPr lang="hu-HU" dirty="0" err="1" smtClean="0"/>
              <a:t>surface</a:t>
            </a:r>
            <a:r>
              <a:rPr lang="hu-HU" dirty="0" smtClean="0"/>
              <a:t>, tag </a:t>
            </a:r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numbers</a:t>
            </a:r>
            <a:endParaRPr lang="hu-HU" dirty="0"/>
          </a:p>
          <a:p>
            <a:pPr lvl="1"/>
            <a:r>
              <a:rPr lang="hu-HU" dirty="0" err="1" smtClean="0"/>
              <a:t>Assign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r>
              <a:rPr lang="hu-HU" dirty="0" smtClean="0"/>
              <a:t>, index </a:t>
            </a:r>
            <a:r>
              <a:rPr lang="hu-HU" dirty="0" err="1" smtClean="0"/>
              <a:t>them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cell</a:t>
            </a:r>
            <a:r>
              <a:rPr lang="hu-HU" dirty="0" smtClean="0"/>
              <a:t> </a:t>
            </a:r>
            <a:r>
              <a:rPr lang="hu-HU" dirty="0" err="1" smtClean="0"/>
              <a:t>IDs</a:t>
            </a:r>
            <a:endParaRPr lang="hu-HU" dirty="0" smtClean="0"/>
          </a:p>
          <a:p>
            <a:pPr lvl="1"/>
            <a:r>
              <a:rPr lang="hu-HU" dirty="0" err="1" smtClean="0"/>
              <a:t>Earlier</a:t>
            </a:r>
            <a:r>
              <a:rPr lang="hu-HU" dirty="0" smtClean="0"/>
              <a:t> </a:t>
            </a:r>
            <a:r>
              <a:rPr lang="hu-HU" dirty="0" err="1" smtClean="0"/>
              <a:t>methods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generalized</a:t>
            </a:r>
            <a:r>
              <a:rPr lang="hu-HU" dirty="0" smtClean="0"/>
              <a:t>: </a:t>
            </a:r>
            <a:r>
              <a:rPr lang="hu-HU" dirty="0" err="1" smtClean="0"/>
              <a:t>Quad-tree</a:t>
            </a:r>
            <a:r>
              <a:rPr lang="hu-HU" dirty="0" smtClean="0"/>
              <a:t>, </a:t>
            </a:r>
            <a:r>
              <a:rPr lang="hu-HU" dirty="0" err="1" smtClean="0"/>
              <a:t>Voronoi</a:t>
            </a:r>
            <a:endParaRPr lang="hu-HU" dirty="0" smtClean="0"/>
          </a:p>
          <a:p>
            <a:pPr lvl="1"/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rewrite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algorithms</a:t>
            </a:r>
            <a:r>
              <a:rPr lang="hu-HU" dirty="0" smtClean="0"/>
              <a:t> </a:t>
            </a:r>
            <a:r>
              <a:rPr lang="hu-HU" dirty="0" err="1" smtClean="0"/>
              <a:t>due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/>
              <a:t> </a:t>
            </a:r>
            <a:r>
              <a:rPr lang="hu-HU" dirty="0" err="1" smtClean="0"/>
              <a:t>periodic</a:t>
            </a:r>
            <a:r>
              <a:rPr lang="hu-HU" dirty="0" smtClean="0"/>
              <a:t> </a:t>
            </a:r>
            <a:r>
              <a:rPr lang="hu-HU" dirty="0" err="1" smtClean="0"/>
              <a:t>topology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65806207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Hierarchical</a:t>
            </a:r>
            <a:r>
              <a:rPr lang="hu-HU" dirty="0" smtClean="0"/>
              <a:t> </a:t>
            </a:r>
            <a:r>
              <a:rPr lang="hu-HU" dirty="0" err="1" smtClean="0"/>
              <a:t>Triangular</a:t>
            </a:r>
            <a:r>
              <a:rPr lang="hu-HU" dirty="0" smtClean="0"/>
              <a:t> </a:t>
            </a:r>
            <a:r>
              <a:rPr lang="hu-HU" dirty="0" err="1" smtClean="0"/>
              <a:t>Mesh</a:t>
            </a:r>
            <a:r>
              <a:rPr lang="hu-HU" dirty="0" smtClean="0"/>
              <a:t> (HTM)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sz="2000" dirty="0" err="1" smtClean="0"/>
              <a:t>Estimate</a:t>
            </a:r>
            <a:r>
              <a:rPr lang="hu-HU" sz="2000" dirty="0" smtClean="0"/>
              <a:t> </a:t>
            </a:r>
            <a:r>
              <a:rPr lang="hu-HU" sz="2000" dirty="0" err="1" smtClean="0"/>
              <a:t>the</a:t>
            </a:r>
            <a:r>
              <a:rPr lang="hu-HU" sz="2000" dirty="0" smtClean="0"/>
              <a:t> </a:t>
            </a:r>
            <a:r>
              <a:rPr lang="hu-HU" sz="2000" dirty="0" err="1" smtClean="0"/>
              <a:t>spherical</a:t>
            </a:r>
            <a:r>
              <a:rPr lang="hu-HU" sz="2000" dirty="0" smtClean="0"/>
              <a:t> </a:t>
            </a:r>
            <a:r>
              <a:rPr lang="hu-HU" sz="2000" dirty="0" err="1" smtClean="0"/>
              <a:t>surface</a:t>
            </a:r>
            <a:r>
              <a:rPr lang="hu-HU" sz="2000" dirty="0" smtClean="0"/>
              <a:t> </a:t>
            </a:r>
            <a:r>
              <a:rPr lang="hu-HU" sz="2000" dirty="0" err="1" smtClean="0"/>
              <a:t>as</a:t>
            </a:r>
            <a:r>
              <a:rPr lang="hu-HU" sz="2000" dirty="0" smtClean="0"/>
              <a:t> a </a:t>
            </a:r>
            <a:r>
              <a:rPr lang="hu-HU" sz="2000" dirty="0" err="1" smtClean="0"/>
              <a:t>mesh</a:t>
            </a:r>
            <a:r>
              <a:rPr lang="hu-HU" sz="2000" dirty="0" smtClean="0"/>
              <a:t> of </a:t>
            </a:r>
            <a:r>
              <a:rPr lang="hu-HU" sz="2000" dirty="0" err="1" smtClean="0"/>
              <a:t>triangles</a:t>
            </a:r>
            <a:endParaRPr lang="hu-HU" sz="2000" dirty="0" smtClean="0"/>
          </a:p>
          <a:p>
            <a:r>
              <a:rPr lang="hu-HU" sz="2000" dirty="0" err="1" smtClean="0"/>
              <a:t>Small</a:t>
            </a:r>
            <a:r>
              <a:rPr lang="hu-HU" sz="2000" dirty="0" smtClean="0"/>
              <a:t> </a:t>
            </a:r>
            <a:r>
              <a:rPr lang="hu-HU" sz="2000" dirty="0" err="1" smtClean="0"/>
              <a:t>triangels</a:t>
            </a:r>
            <a:r>
              <a:rPr lang="hu-HU" sz="2000" dirty="0" smtClean="0"/>
              <a:t>: </a:t>
            </a:r>
            <a:r>
              <a:rPr lang="hu-HU" sz="2000" dirty="0" err="1" smtClean="0"/>
              <a:t>trixels</a:t>
            </a:r>
            <a:endParaRPr lang="hu-HU" sz="2000" dirty="0" smtClean="0"/>
          </a:p>
          <a:p>
            <a:endParaRPr lang="hu-HU" sz="2000" dirty="0"/>
          </a:p>
          <a:p>
            <a:r>
              <a:rPr lang="hu-HU" sz="2000" dirty="0" err="1" smtClean="0"/>
              <a:t>Algorithm</a:t>
            </a:r>
            <a:endParaRPr lang="hu-HU" sz="2000" dirty="0" smtClean="0"/>
          </a:p>
          <a:p>
            <a:pPr lvl="1"/>
            <a:r>
              <a:rPr lang="hu-HU" sz="1800" dirty="0" smtClean="0"/>
              <a:t>Start </a:t>
            </a:r>
            <a:r>
              <a:rPr lang="hu-HU" sz="1800" dirty="0" err="1" smtClean="0"/>
              <a:t>from</a:t>
            </a:r>
            <a:r>
              <a:rPr lang="hu-HU" sz="1800" dirty="0" smtClean="0"/>
              <a:t> an </a:t>
            </a:r>
            <a:r>
              <a:rPr lang="hu-HU" sz="1800" dirty="0" err="1" smtClean="0"/>
              <a:t>octahedron</a:t>
            </a:r>
            <a:endParaRPr lang="hu-HU" sz="1800" dirty="0" smtClean="0"/>
          </a:p>
          <a:p>
            <a:pPr lvl="1"/>
            <a:r>
              <a:rPr lang="hu-HU" sz="1800" dirty="0" smtClean="0"/>
              <a:t>Split </a:t>
            </a:r>
            <a:r>
              <a:rPr lang="hu-HU" sz="1800" dirty="0" err="1" smtClean="0"/>
              <a:t>triangles</a:t>
            </a:r>
            <a:r>
              <a:rPr lang="hu-HU" sz="1800" dirty="0" smtClean="0"/>
              <a:t> </a:t>
            </a:r>
            <a:r>
              <a:rPr lang="hu-HU" sz="1800" dirty="0" err="1" smtClean="0"/>
              <a:t>into</a:t>
            </a:r>
            <a:r>
              <a:rPr lang="hu-HU" sz="1800" dirty="0" smtClean="0"/>
              <a:t> </a:t>
            </a:r>
            <a:r>
              <a:rPr lang="hu-HU" sz="1800" dirty="0" err="1" smtClean="0"/>
              <a:t>four</a:t>
            </a:r>
            <a:r>
              <a:rPr lang="hu-HU" sz="1800" dirty="0" smtClean="0"/>
              <a:t> </a:t>
            </a:r>
            <a:r>
              <a:rPr lang="hu-HU" sz="1800" dirty="0" err="1" smtClean="0"/>
              <a:t>smaller</a:t>
            </a:r>
            <a:r>
              <a:rPr lang="hu-HU" sz="1800" dirty="0" smtClean="0"/>
              <a:t> </a:t>
            </a:r>
            <a:r>
              <a:rPr lang="hu-HU" sz="1800" dirty="0" err="1" smtClean="0"/>
              <a:t>ones</a:t>
            </a:r>
            <a:r>
              <a:rPr lang="hu-HU" sz="1800" dirty="0" smtClean="0"/>
              <a:t> </a:t>
            </a:r>
            <a:r>
              <a:rPr lang="hu-HU" sz="1800" dirty="0" err="1" smtClean="0"/>
              <a:t>by</a:t>
            </a:r>
            <a:r>
              <a:rPr lang="hu-HU" sz="1800" dirty="0" smtClean="0"/>
              <a:t> </a:t>
            </a:r>
            <a:r>
              <a:rPr lang="hu-HU" sz="1800" dirty="0" err="1" smtClean="0"/>
              <a:t>finding</a:t>
            </a:r>
            <a:r>
              <a:rPr lang="hu-HU" sz="1800" dirty="0" smtClean="0"/>
              <a:t> </a:t>
            </a:r>
            <a:r>
              <a:rPr lang="hu-HU" sz="1800" dirty="0" err="1" smtClean="0"/>
              <a:t>the</a:t>
            </a:r>
            <a:r>
              <a:rPr lang="hu-HU" sz="1800" dirty="0" smtClean="0"/>
              <a:t> </a:t>
            </a:r>
            <a:r>
              <a:rPr lang="hu-HU" sz="1800" dirty="0" err="1" smtClean="0"/>
              <a:t>centers</a:t>
            </a:r>
            <a:r>
              <a:rPr lang="hu-HU" sz="1800" dirty="0" smtClean="0"/>
              <a:t> of </a:t>
            </a:r>
            <a:r>
              <a:rPr lang="hu-HU" sz="1800" dirty="0" err="1" smtClean="0"/>
              <a:t>sides</a:t>
            </a:r>
            <a:endParaRPr lang="hu-HU" sz="1800" dirty="0" smtClean="0"/>
          </a:p>
          <a:p>
            <a:pPr lvl="1"/>
            <a:r>
              <a:rPr lang="hu-HU" sz="1800" dirty="0" smtClean="0"/>
              <a:t>The </a:t>
            </a:r>
            <a:r>
              <a:rPr lang="hu-HU" sz="1800" dirty="0" err="1" smtClean="0"/>
              <a:t>result</a:t>
            </a:r>
            <a:r>
              <a:rPr lang="hu-HU" sz="1800" dirty="0" smtClean="0"/>
              <a:t> is a </a:t>
            </a:r>
            <a:r>
              <a:rPr lang="hu-HU" sz="1800" dirty="0" err="1" smtClean="0"/>
              <a:t>Quad-tree</a:t>
            </a:r>
            <a:endParaRPr lang="hu-HU" sz="1800" dirty="0" smtClean="0"/>
          </a:p>
          <a:p>
            <a:pPr lvl="1"/>
            <a:endParaRPr lang="hu-HU" sz="1800" dirty="0" smtClean="0"/>
          </a:p>
          <a:p>
            <a:endParaRPr lang="hu-HU" sz="2000" dirty="0"/>
          </a:p>
        </p:txBody>
      </p:sp>
      <p:grpSp>
        <p:nvGrpSpPr>
          <p:cNvPr id="4" name="Csoportba foglalás 3"/>
          <p:cNvGrpSpPr/>
          <p:nvPr/>
        </p:nvGrpSpPr>
        <p:grpSpPr>
          <a:xfrm>
            <a:off x="3717272" y="3759271"/>
            <a:ext cx="5686451" cy="3409364"/>
            <a:chOff x="442849" y="1268620"/>
            <a:chExt cx="5686451" cy="3409364"/>
          </a:xfrm>
        </p:grpSpPr>
        <p:pic>
          <p:nvPicPr>
            <p:cNvPr id="5" name="Picture 2" descr="http://skyserver.org/images/htm/l0.gif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42849" y="1268620"/>
              <a:ext cx="2043113" cy="2043113"/>
            </a:xfrm>
            <a:prstGeom prst="rect">
              <a:avLst/>
            </a:prstGeom>
            <a:noFill/>
          </p:spPr>
        </p:pic>
        <p:pic>
          <p:nvPicPr>
            <p:cNvPr id="6" name="Picture 4" descr="http://skyserver.org/images/htm/l1.gif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10940" y="1268620"/>
              <a:ext cx="2043113" cy="2043113"/>
            </a:xfrm>
            <a:prstGeom prst="rect">
              <a:avLst/>
            </a:prstGeom>
            <a:noFill/>
          </p:spPr>
        </p:pic>
        <p:pic>
          <p:nvPicPr>
            <p:cNvPr id="7" name="Picture 6" descr="http://skyserver.org/images/htm/l2.gif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86187" y="1282021"/>
              <a:ext cx="2043113" cy="2043113"/>
            </a:xfrm>
            <a:prstGeom prst="rect">
              <a:avLst/>
            </a:prstGeom>
            <a:noFill/>
          </p:spPr>
        </p:pic>
        <p:pic>
          <p:nvPicPr>
            <p:cNvPr id="8" name="Picture 8" descr="http://skyserver.org/images/htm/l3.gif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42849" y="2634871"/>
              <a:ext cx="2043113" cy="2043113"/>
            </a:xfrm>
            <a:prstGeom prst="rect">
              <a:avLst/>
            </a:prstGeom>
            <a:noFill/>
          </p:spPr>
        </p:pic>
        <p:pic>
          <p:nvPicPr>
            <p:cNvPr id="9" name="Picture 10" descr="http://skyserver.org/images/htm/l4.gif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210940" y="2634871"/>
              <a:ext cx="2043113" cy="2043113"/>
            </a:xfrm>
            <a:prstGeom prst="rect">
              <a:avLst/>
            </a:prstGeom>
            <a:noFill/>
          </p:spPr>
        </p:pic>
        <p:pic>
          <p:nvPicPr>
            <p:cNvPr id="10" name="Picture 12" descr="http://skyserver.org/images/htm/l5.gif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086187" y="2634871"/>
              <a:ext cx="2043113" cy="2043113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83832752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HTM </a:t>
            </a:r>
            <a:r>
              <a:rPr lang="hu-HU" dirty="0" err="1" smtClean="0"/>
              <a:t>properties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Advantages</a:t>
            </a:r>
            <a:endParaRPr lang="hu-HU" dirty="0"/>
          </a:p>
          <a:p>
            <a:pPr lvl="1"/>
            <a:r>
              <a:rPr lang="hu-HU" dirty="0" err="1"/>
              <a:t>Easy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compute</a:t>
            </a:r>
            <a:r>
              <a:rPr lang="hu-HU" dirty="0"/>
              <a:t> </a:t>
            </a:r>
            <a:r>
              <a:rPr lang="hu-HU" dirty="0" err="1"/>
              <a:t>mesh</a:t>
            </a:r>
            <a:r>
              <a:rPr lang="hu-HU" dirty="0"/>
              <a:t>, </a:t>
            </a:r>
            <a:r>
              <a:rPr lang="hu-HU" dirty="0" err="1"/>
              <a:t>hierarchical</a:t>
            </a:r>
            <a:endParaRPr lang="hu-HU" dirty="0"/>
          </a:p>
          <a:p>
            <a:pPr lvl="1"/>
            <a:r>
              <a:rPr lang="hu-HU" dirty="0" err="1"/>
              <a:t>Fast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algorithms</a:t>
            </a:r>
            <a:r>
              <a:rPr lang="hu-HU" dirty="0"/>
              <a:t> </a:t>
            </a:r>
            <a:r>
              <a:rPr lang="hu-HU" dirty="0" err="1"/>
              <a:t>possible</a:t>
            </a:r>
            <a:endParaRPr lang="hu-HU" dirty="0"/>
          </a:p>
          <a:p>
            <a:r>
              <a:rPr lang="hu-HU" dirty="0" err="1"/>
              <a:t>Disadvantages</a:t>
            </a:r>
            <a:endParaRPr lang="hu-HU" dirty="0"/>
          </a:p>
          <a:p>
            <a:pPr lvl="1"/>
            <a:r>
              <a:rPr lang="hu-HU" dirty="0" err="1"/>
              <a:t>Region</a:t>
            </a:r>
            <a:r>
              <a:rPr lang="hu-HU" dirty="0"/>
              <a:t> </a:t>
            </a:r>
            <a:r>
              <a:rPr lang="hu-HU" dirty="0" err="1"/>
              <a:t>search</a:t>
            </a:r>
            <a:r>
              <a:rPr lang="hu-HU" dirty="0"/>
              <a:t> </a:t>
            </a:r>
            <a:r>
              <a:rPr lang="hu-HU" dirty="0" err="1"/>
              <a:t>algorithms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quite</a:t>
            </a:r>
            <a:r>
              <a:rPr lang="hu-HU" dirty="0"/>
              <a:t> complex</a:t>
            </a:r>
          </a:p>
          <a:p>
            <a:pPr lvl="1"/>
            <a:r>
              <a:rPr lang="hu-HU" dirty="0" err="1"/>
              <a:t>Triangle</a:t>
            </a:r>
            <a:r>
              <a:rPr lang="hu-HU" dirty="0"/>
              <a:t> </a:t>
            </a:r>
            <a:r>
              <a:rPr lang="hu-HU" dirty="0" err="1"/>
              <a:t>size</a:t>
            </a:r>
            <a:r>
              <a:rPr lang="hu-HU" dirty="0"/>
              <a:t> and </a:t>
            </a:r>
            <a:r>
              <a:rPr lang="hu-HU" dirty="0" err="1"/>
              <a:t>shape</a:t>
            </a:r>
            <a:r>
              <a:rPr lang="hu-HU" dirty="0"/>
              <a:t> </a:t>
            </a:r>
            <a:r>
              <a:rPr lang="hu-HU" dirty="0" err="1"/>
              <a:t>varies</a:t>
            </a:r>
            <a:r>
              <a:rPr lang="hu-HU" dirty="0"/>
              <a:t> </a:t>
            </a:r>
            <a:r>
              <a:rPr lang="hu-HU" dirty="0" err="1"/>
              <a:t>slightly</a:t>
            </a:r>
            <a:r>
              <a:rPr lang="hu-HU" dirty="0"/>
              <a:t> </a:t>
            </a:r>
            <a:r>
              <a:rPr lang="hu-HU" dirty="0" err="1"/>
              <a:t>around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sphere</a:t>
            </a:r>
            <a:endParaRPr lang="hu-HU" dirty="0"/>
          </a:p>
          <a:p>
            <a:endParaRPr lang="hu-HU" dirty="0" smtClean="0"/>
          </a:p>
          <a:p>
            <a:r>
              <a:rPr lang="hu-HU" dirty="0" err="1" smtClean="0"/>
              <a:t>Implementation</a:t>
            </a:r>
            <a:r>
              <a:rPr lang="hu-HU" dirty="0"/>
              <a:t> </a:t>
            </a:r>
            <a:r>
              <a:rPr lang="hu-HU" dirty="0" smtClean="0"/>
              <a:t>Fekete, Budavári &amp; Szalay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6437072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Morton</a:t>
            </a:r>
            <a:r>
              <a:rPr lang="hu-HU" dirty="0" smtClean="0"/>
              <a:t> </a:t>
            </a:r>
            <a:r>
              <a:rPr lang="hu-HU" dirty="0" err="1" smtClean="0"/>
              <a:t>coding</a:t>
            </a:r>
            <a:r>
              <a:rPr lang="hu-HU" dirty="0" smtClean="0"/>
              <a:t> HTM </a:t>
            </a:r>
            <a:r>
              <a:rPr lang="hu-HU" dirty="0" err="1" smtClean="0"/>
              <a:t>trixels</a:t>
            </a:r>
            <a:endParaRPr lang="hu-HU" dirty="0"/>
          </a:p>
        </p:txBody>
      </p:sp>
      <p:pic>
        <p:nvPicPr>
          <p:cNvPr id="4" name="Picture 2" descr="http://skyserver.org/images/htm/triangles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8950" y="2331244"/>
            <a:ext cx="5626100" cy="3340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12686261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HEALPix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 err="1"/>
              <a:t>H</a:t>
            </a:r>
            <a:r>
              <a:rPr lang="hu-HU" dirty="0" err="1"/>
              <a:t>ierarchical</a:t>
            </a:r>
            <a:r>
              <a:rPr lang="hu-HU" dirty="0"/>
              <a:t> </a:t>
            </a:r>
            <a:r>
              <a:rPr lang="hu-HU" b="1" dirty="0" err="1"/>
              <a:t>E</a:t>
            </a:r>
            <a:r>
              <a:rPr lang="hu-HU" dirty="0" err="1"/>
              <a:t>qual</a:t>
            </a:r>
            <a:r>
              <a:rPr lang="hu-HU" dirty="0"/>
              <a:t> </a:t>
            </a:r>
            <a:r>
              <a:rPr lang="hu-HU" b="1" dirty="0" err="1"/>
              <a:t>A</a:t>
            </a:r>
            <a:r>
              <a:rPr lang="hu-HU" dirty="0" err="1"/>
              <a:t>rea</a:t>
            </a:r>
            <a:r>
              <a:rPr lang="hu-HU" dirty="0"/>
              <a:t> </a:t>
            </a:r>
            <a:r>
              <a:rPr lang="hu-HU" dirty="0" err="1"/>
              <a:t>iso</a:t>
            </a:r>
            <a:r>
              <a:rPr lang="hu-HU" b="1" dirty="0" err="1"/>
              <a:t>L</a:t>
            </a:r>
            <a:r>
              <a:rPr lang="hu-HU" dirty="0" err="1"/>
              <a:t>atitude</a:t>
            </a:r>
            <a:r>
              <a:rPr lang="hu-HU" dirty="0"/>
              <a:t> </a:t>
            </a:r>
            <a:r>
              <a:rPr lang="hu-HU" b="1" dirty="0" err="1" smtClean="0"/>
              <a:t>Pix</a:t>
            </a:r>
            <a:r>
              <a:rPr lang="hu-HU" dirty="0" err="1" smtClean="0"/>
              <a:t>elisation</a:t>
            </a:r>
            <a:endParaRPr lang="hu-HU" dirty="0" smtClean="0"/>
          </a:p>
          <a:p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equal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area</a:t>
            </a:r>
            <a:endParaRPr lang="hu-HU" dirty="0" smtClean="0"/>
          </a:p>
          <a:p>
            <a:pPr lvl="1"/>
            <a:r>
              <a:rPr lang="hu-HU" dirty="0" err="1" smtClean="0"/>
              <a:t>Important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applications</a:t>
            </a:r>
            <a:endParaRPr lang="hu-HU" dirty="0" smtClean="0"/>
          </a:p>
          <a:p>
            <a:pPr lvl="1"/>
            <a:r>
              <a:rPr lang="hu-HU" dirty="0" err="1" smtClean="0"/>
              <a:t>Numerical</a:t>
            </a:r>
            <a:r>
              <a:rPr lang="hu-HU" dirty="0" smtClean="0"/>
              <a:t> </a:t>
            </a:r>
            <a:r>
              <a:rPr lang="hu-HU" dirty="0" err="1" smtClean="0"/>
              <a:t>spherical</a:t>
            </a:r>
            <a:r>
              <a:rPr lang="hu-HU" dirty="0" smtClean="0"/>
              <a:t> </a:t>
            </a:r>
            <a:r>
              <a:rPr lang="hu-HU" dirty="0" err="1" smtClean="0"/>
              <a:t>harmonics</a:t>
            </a:r>
            <a:r>
              <a:rPr lang="hu-HU" dirty="0" smtClean="0"/>
              <a:t> </a:t>
            </a:r>
            <a:r>
              <a:rPr lang="hu-HU" dirty="0" err="1" smtClean="0"/>
              <a:t>expansion</a:t>
            </a:r>
            <a:endParaRPr lang="hu-HU" dirty="0" smtClean="0"/>
          </a:p>
          <a:p>
            <a:r>
              <a:rPr lang="hu-HU" dirty="0" err="1" smtClean="0"/>
              <a:t>Implementation</a:t>
            </a:r>
            <a:r>
              <a:rPr lang="hu-HU" dirty="0" smtClean="0"/>
              <a:t>: NASA</a:t>
            </a:r>
          </a:p>
        </p:txBody>
      </p:sp>
      <p:pic>
        <p:nvPicPr>
          <p:cNvPr id="4" name="Picture 2" descr="Grid Refineme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0017" y="4439021"/>
            <a:ext cx="4682216" cy="1737941"/>
          </a:xfrm>
          <a:prstGeom prst="rect">
            <a:avLst/>
          </a:prstGeom>
          <a:noFill/>
        </p:spPr>
      </p:pic>
      <p:pic>
        <p:nvPicPr>
          <p:cNvPr id="5" name="Picture 4" descr="High Resolution Cosmic Microwave Backgrou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599" y="3762103"/>
            <a:ext cx="2299751" cy="22730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30506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Hierarchical</a:t>
            </a:r>
            <a:r>
              <a:rPr lang="hu-HU" dirty="0" smtClean="0"/>
              <a:t> </a:t>
            </a:r>
            <a:r>
              <a:rPr lang="hu-HU" dirty="0" err="1" smtClean="0"/>
              <a:t>structure</a:t>
            </a:r>
            <a:r>
              <a:rPr lang="hu-HU" dirty="0" smtClean="0"/>
              <a:t> of </a:t>
            </a:r>
            <a:r>
              <a:rPr lang="hu-HU" dirty="0" err="1" smtClean="0"/>
              <a:t>HEALPix</a:t>
            </a:r>
            <a:endParaRPr lang="hu-HU" dirty="0"/>
          </a:p>
        </p:txBody>
      </p:sp>
      <p:pic>
        <p:nvPicPr>
          <p:cNvPr id="4" name="Picture 2" descr="HEALPix Grid Example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3533" y="1825625"/>
            <a:ext cx="4376934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739769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21. GIS </a:t>
            </a:r>
            <a:r>
              <a:rPr lang="hu-HU" dirty="0" err="1" smtClean="0"/>
              <a:t>in</a:t>
            </a:r>
            <a:r>
              <a:rPr lang="hu-HU" dirty="0" smtClean="0"/>
              <a:t> MSSQL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8692293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Spatial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MS SQL Server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basics</a:t>
            </a:r>
            <a:r>
              <a:rPr lang="hu-HU" dirty="0" smtClean="0"/>
              <a:t> </a:t>
            </a:r>
            <a:r>
              <a:rPr lang="hu-HU" dirty="0" err="1" smtClean="0"/>
              <a:t>types</a:t>
            </a:r>
            <a:endParaRPr lang="hu-HU" dirty="0" smtClean="0"/>
          </a:p>
          <a:p>
            <a:pPr lvl="1"/>
            <a:r>
              <a:rPr lang="hu-HU" dirty="0" err="1" smtClean="0"/>
              <a:t>Geometry</a:t>
            </a:r>
            <a:r>
              <a:rPr lang="hu-HU" dirty="0" smtClean="0"/>
              <a:t>: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planar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/>
          </a:p>
          <a:p>
            <a:pPr lvl="1"/>
            <a:r>
              <a:rPr lang="hu-HU" dirty="0" err="1" smtClean="0"/>
              <a:t>Geography</a:t>
            </a:r>
            <a:r>
              <a:rPr lang="hu-HU" dirty="0" smtClean="0"/>
              <a:t>: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spherical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example</a:t>
            </a:r>
            <a:r>
              <a:rPr lang="hu-HU" dirty="0" smtClean="0"/>
              <a:t>, </a:t>
            </a:r>
            <a:r>
              <a:rPr lang="hu-HU" dirty="0" err="1" smtClean="0"/>
              <a:t>geometry</a:t>
            </a:r>
            <a:r>
              <a:rPr lang="hu-HU" dirty="0" smtClean="0"/>
              <a:t> </a:t>
            </a:r>
            <a:r>
              <a:rPr lang="hu-HU" dirty="0" err="1" smtClean="0"/>
              <a:t>classes</a:t>
            </a:r>
            <a:endParaRPr lang="hu-H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7619" y="4011662"/>
            <a:ext cx="4959237" cy="216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6960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Big Data: The 3 Vs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smtClean="0"/>
              <a:t>Volume</a:t>
            </a:r>
          </a:p>
          <a:p>
            <a:pPr lvl="1"/>
            <a:r>
              <a:rPr lang="en-US" noProof="0" dirty="0" smtClean="0"/>
              <a:t>Huge data volumes make the optimization of data storage systems very important</a:t>
            </a:r>
          </a:p>
          <a:p>
            <a:pPr lvl="1"/>
            <a:r>
              <a:rPr lang="en-US" noProof="0" dirty="0" smtClean="0"/>
              <a:t>Fast, parallel access to the data with sequential read</a:t>
            </a:r>
          </a:p>
          <a:p>
            <a:r>
              <a:rPr lang="en-US" noProof="0" dirty="0" smtClean="0"/>
              <a:t>Velocity</a:t>
            </a:r>
          </a:p>
          <a:p>
            <a:pPr lvl="1"/>
            <a:r>
              <a:rPr lang="en-US" noProof="0" dirty="0" smtClean="0"/>
              <a:t>Data come in very fast</a:t>
            </a:r>
          </a:p>
          <a:p>
            <a:pPr lvl="1"/>
            <a:r>
              <a:rPr lang="en-US" noProof="0" dirty="0" smtClean="0"/>
              <a:t>Pre-processing, filtering, data reduction as data come in</a:t>
            </a:r>
          </a:p>
          <a:p>
            <a:pPr lvl="1"/>
            <a:r>
              <a:rPr lang="en-US" noProof="0" dirty="0" smtClean="0"/>
              <a:t>Streaming algorithms</a:t>
            </a:r>
          </a:p>
          <a:p>
            <a:r>
              <a:rPr lang="en-US" noProof="0" dirty="0" smtClean="0"/>
              <a:t>Variability</a:t>
            </a:r>
          </a:p>
          <a:p>
            <a:pPr lvl="1"/>
            <a:r>
              <a:rPr lang="en-US" noProof="0" dirty="0" smtClean="0"/>
              <a:t>If data come from many sources</a:t>
            </a:r>
          </a:p>
          <a:p>
            <a:pPr lvl="1"/>
            <a:r>
              <a:rPr lang="en-US" noProof="0" dirty="0" smtClean="0"/>
              <a:t>Endless variance in data formats, </a:t>
            </a:r>
            <a:r>
              <a:rPr lang="en-US" noProof="0" dirty="0" err="1" smtClean="0"/>
              <a:t>heuristinc</a:t>
            </a:r>
            <a:r>
              <a:rPr lang="en-US" noProof="0" dirty="0" smtClean="0"/>
              <a:t> conversion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Further Vs:</a:t>
            </a:r>
          </a:p>
          <a:p>
            <a:pPr lvl="1"/>
            <a:r>
              <a:rPr lang="en-US" noProof="0" dirty="0" smtClean="0"/>
              <a:t>Veracity… etc.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500126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Creating</a:t>
            </a:r>
            <a:r>
              <a:rPr lang="hu-HU" dirty="0" smtClean="0"/>
              <a:t> </a:t>
            </a:r>
            <a:r>
              <a:rPr lang="hu-HU" dirty="0" err="1" smtClean="0"/>
              <a:t>geometries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Create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type</a:t>
            </a:r>
            <a:r>
              <a:rPr lang="hu-HU" dirty="0" smtClean="0"/>
              <a:t> ‚</a:t>
            </a:r>
            <a:r>
              <a:rPr lang="hu-HU" dirty="0" err="1" smtClean="0"/>
              <a:t>geometry</a:t>
            </a:r>
            <a:r>
              <a:rPr lang="hu-HU" dirty="0" smtClean="0"/>
              <a:t>’</a:t>
            </a:r>
          </a:p>
          <a:p>
            <a:r>
              <a:rPr lang="hu-HU" dirty="0" err="1" smtClean="0"/>
              <a:t>Implemented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varbinary</a:t>
            </a:r>
            <a:r>
              <a:rPr lang="hu-HU" dirty="0" smtClean="0"/>
              <a:t>(</a:t>
            </a:r>
            <a:r>
              <a:rPr lang="hu-HU" dirty="0" err="1" smtClean="0"/>
              <a:t>max</a:t>
            </a:r>
            <a:r>
              <a:rPr lang="hu-HU" dirty="0" smtClean="0"/>
              <a:t>)</a:t>
            </a:r>
          </a:p>
          <a:p>
            <a:r>
              <a:rPr lang="hu-HU" dirty="0" err="1" smtClean="0"/>
              <a:t>Shapes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represented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strings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binary</a:t>
            </a:r>
            <a:endParaRPr lang="hu-HU" dirty="0" smtClean="0"/>
          </a:p>
          <a:p>
            <a:pPr lvl="1"/>
            <a:r>
              <a:rPr lang="hu-HU" dirty="0" smtClean="0"/>
              <a:t>WTK: </a:t>
            </a:r>
            <a:r>
              <a:rPr lang="hu-HU" dirty="0" err="1" smtClean="0"/>
              <a:t>well-known-text</a:t>
            </a:r>
            <a:endParaRPr lang="hu-HU" dirty="0" smtClean="0"/>
          </a:p>
          <a:p>
            <a:pPr lvl="1"/>
            <a:r>
              <a:rPr lang="hu-HU" dirty="0" smtClean="0"/>
              <a:t>WTB: </a:t>
            </a:r>
            <a:r>
              <a:rPr lang="hu-HU" dirty="0" err="1" smtClean="0"/>
              <a:t>well-known-binary</a:t>
            </a:r>
            <a:endParaRPr lang="hu-HU" dirty="0" smtClean="0"/>
          </a:p>
          <a:p>
            <a:r>
              <a:rPr lang="hu-HU" dirty="0" err="1" smtClean="0"/>
              <a:t>Geometry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a </a:t>
            </a:r>
            <a:r>
              <a:rPr lang="hu-HU" dirty="0" err="1" smtClean="0"/>
              <a:t>combination</a:t>
            </a:r>
            <a:r>
              <a:rPr lang="hu-HU" dirty="0" smtClean="0"/>
              <a:t> of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classes</a:t>
            </a:r>
            <a:endParaRPr lang="hu-HU" dirty="0" smtClean="0"/>
          </a:p>
          <a:p>
            <a:pPr lvl="1"/>
            <a:r>
              <a:rPr lang="hu-HU" dirty="0" err="1" smtClean="0"/>
              <a:t>Point</a:t>
            </a:r>
            <a:r>
              <a:rPr lang="hu-HU" dirty="0" smtClean="0"/>
              <a:t>, </a:t>
            </a:r>
            <a:r>
              <a:rPr lang="hu-HU" dirty="0" err="1" smtClean="0"/>
              <a:t>polygon</a:t>
            </a:r>
            <a:r>
              <a:rPr lang="hu-HU" dirty="0" smtClean="0"/>
              <a:t>, etc.</a:t>
            </a:r>
          </a:p>
          <a:p>
            <a:r>
              <a:rPr lang="hu-HU" dirty="0" err="1" smtClean="0"/>
              <a:t>Syntax</a:t>
            </a:r>
            <a:endParaRPr lang="hu-HU" dirty="0"/>
          </a:p>
          <a:p>
            <a:pPr marL="457200" lvl="1" indent="0">
              <a:buNone/>
            </a:pPr>
            <a:r>
              <a:rPr lang="hu-H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INSERT INTO </a:t>
            </a:r>
            <a:r>
              <a:rPr lang="hu-HU" sz="18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GeometryTable</a:t>
            </a:r>
            <a:r>
              <a:rPr lang="hu-H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(POINT)</a:t>
            </a:r>
            <a:br>
              <a:rPr lang="hu-H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hu-H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VALUES (</a:t>
            </a:r>
            <a:r>
              <a:rPr lang="hu-HU" sz="1800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geometry</a:t>
            </a:r>
            <a:r>
              <a:rPr lang="hu-HU" sz="1800" b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hu-HU" sz="1800" b="1" dirty="0" err="1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STPointFromText</a:t>
            </a:r>
            <a:r>
              <a:rPr lang="hu-HU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(‚POINT (20 30)', 0));</a:t>
            </a:r>
          </a:p>
        </p:txBody>
      </p:sp>
    </p:spTree>
    <p:extLst>
      <p:ext uri="{BB962C8B-B14F-4D97-AF65-F5344CB8AC3E}">
        <p14:creationId xmlns:p14="http://schemas.microsoft.com/office/powerpoint/2010/main" val="2572612065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Methods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geometry</a:t>
            </a:r>
            <a:r>
              <a:rPr lang="hu-HU" dirty="0" smtClean="0"/>
              <a:t> </a:t>
            </a:r>
            <a:r>
              <a:rPr lang="hu-HU" dirty="0" err="1" smtClean="0"/>
              <a:t>type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Simple</a:t>
            </a:r>
            <a:r>
              <a:rPr lang="hu-HU" dirty="0" smtClean="0"/>
              <a:t> </a:t>
            </a:r>
            <a:r>
              <a:rPr lang="hu-HU" dirty="0" err="1" smtClean="0"/>
              <a:t>methods</a:t>
            </a:r>
            <a:endParaRPr lang="hu-HU" dirty="0" smtClean="0"/>
          </a:p>
          <a:p>
            <a:pPr lvl="1"/>
            <a:r>
              <a:rPr lang="hu-HU" dirty="0" err="1" smtClean="0"/>
              <a:t>ToString</a:t>
            </a:r>
            <a:endParaRPr lang="hu-HU" dirty="0" smtClean="0"/>
          </a:p>
          <a:p>
            <a:pPr lvl="1"/>
            <a:r>
              <a:rPr lang="hu-HU" dirty="0" err="1" smtClean="0"/>
              <a:t>STGeometryType</a:t>
            </a:r>
            <a:endParaRPr lang="hu-HU" dirty="0" smtClean="0"/>
          </a:p>
          <a:p>
            <a:pPr lvl="1"/>
            <a:r>
              <a:rPr lang="hu-HU" dirty="0" err="1" smtClean="0"/>
              <a:t>STNumPoints</a:t>
            </a:r>
            <a:endParaRPr lang="hu-HU" dirty="0" smtClean="0"/>
          </a:p>
          <a:p>
            <a:pPr lvl="1"/>
            <a:r>
              <a:rPr lang="hu-HU" dirty="0" err="1"/>
              <a:t>STDimension</a:t>
            </a:r>
            <a:r>
              <a:rPr lang="hu-HU" dirty="0"/>
              <a:t>: 0, 1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smtClean="0"/>
              <a:t>2</a:t>
            </a:r>
          </a:p>
          <a:p>
            <a:r>
              <a:rPr lang="hu-HU" dirty="0" err="1" smtClean="0"/>
              <a:t>Important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expensive</a:t>
            </a:r>
            <a:r>
              <a:rPr lang="hu-HU" dirty="0" smtClean="0"/>
              <a:t> </a:t>
            </a:r>
            <a:r>
              <a:rPr lang="hu-HU" dirty="0" err="1" smtClean="0"/>
              <a:t>properties</a:t>
            </a:r>
            <a:endParaRPr lang="hu-HU" dirty="0" smtClean="0"/>
          </a:p>
          <a:p>
            <a:pPr lvl="1"/>
            <a:r>
              <a:rPr lang="hu-HU" dirty="0" err="1" smtClean="0"/>
              <a:t>STLength</a:t>
            </a:r>
            <a:r>
              <a:rPr lang="hu-HU" dirty="0" smtClean="0"/>
              <a:t>, </a:t>
            </a:r>
            <a:r>
              <a:rPr lang="hu-HU" dirty="0" err="1" smtClean="0"/>
              <a:t>STArea</a:t>
            </a:r>
            <a:endParaRPr lang="hu-HU" dirty="0" smtClean="0"/>
          </a:p>
          <a:p>
            <a:pPr lvl="1"/>
            <a:r>
              <a:rPr lang="hu-HU" dirty="0" err="1"/>
              <a:t>STBuffer</a:t>
            </a:r>
            <a:r>
              <a:rPr lang="hu-HU" dirty="0"/>
              <a:t>: </a:t>
            </a:r>
            <a:r>
              <a:rPr lang="hu-HU" dirty="0" err="1"/>
              <a:t>grow</a:t>
            </a:r>
            <a:r>
              <a:rPr lang="hu-HU" dirty="0"/>
              <a:t> </a:t>
            </a:r>
            <a:r>
              <a:rPr lang="hu-HU" dirty="0" err="1" smtClean="0"/>
              <a:t>region</a:t>
            </a:r>
            <a:endParaRPr lang="hu-HU" dirty="0" smtClean="0"/>
          </a:p>
          <a:p>
            <a:r>
              <a:rPr lang="hu-HU" dirty="0" err="1" smtClean="0"/>
              <a:t>Operations</a:t>
            </a:r>
            <a:r>
              <a:rPr lang="hu-HU" dirty="0" smtClean="0"/>
              <a:t> </a:t>
            </a:r>
            <a:r>
              <a:rPr lang="hu-HU" dirty="0" err="1" smtClean="0"/>
              <a:t>between</a:t>
            </a:r>
            <a:r>
              <a:rPr lang="hu-HU" dirty="0" smtClean="0"/>
              <a:t> </a:t>
            </a:r>
            <a:r>
              <a:rPr lang="hu-HU" dirty="0" err="1" smtClean="0"/>
              <a:t>regions</a:t>
            </a:r>
            <a:endParaRPr lang="hu-HU" dirty="0" smtClean="0"/>
          </a:p>
          <a:p>
            <a:pPr lvl="1"/>
            <a:r>
              <a:rPr lang="hu-HU" dirty="0" err="1" smtClean="0"/>
              <a:t>STIntersection</a:t>
            </a:r>
            <a:r>
              <a:rPr lang="hu-HU" dirty="0" smtClean="0"/>
              <a:t>, </a:t>
            </a:r>
            <a:r>
              <a:rPr lang="hu-HU" dirty="0" err="1" smtClean="0"/>
              <a:t>STUnion</a:t>
            </a:r>
            <a:r>
              <a:rPr lang="hu-HU" dirty="0" smtClean="0"/>
              <a:t>, </a:t>
            </a:r>
            <a:r>
              <a:rPr lang="hu-HU" dirty="0" err="1" smtClean="0"/>
              <a:t>STDifference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054816606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Spatial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using</a:t>
            </a:r>
            <a:r>
              <a:rPr lang="hu-HU" dirty="0" smtClean="0"/>
              <a:t> </a:t>
            </a:r>
            <a:r>
              <a:rPr lang="hu-HU" dirty="0" err="1" smtClean="0"/>
              <a:t>geometry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Function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used</a:t>
            </a:r>
            <a:endParaRPr lang="hu-HU" dirty="0" smtClean="0"/>
          </a:p>
          <a:p>
            <a:pPr lvl="1"/>
            <a:r>
              <a:rPr lang="hu-HU" dirty="0" err="1"/>
              <a:t>STEquals</a:t>
            </a:r>
            <a:r>
              <a:rPr lang="hu-HU" dirty="0"/>
              <a:t>, </a:t>
            </a:r>
            <a:r>
              <a:rPr lang="hu-HU" dirty="0" err="1"/>
              <a:t>STDisjoint</a:t>
            </a:r>
            <a:r>
              <a:rPr lang="hu-HU" dirty="0"/>
              <a:t>, </a:t>
            </a:r>
            <a:r>
              <a:rPr lang="hu-HU" dirty="0" err="1"/>
              <a:t>STIntersects</a:t>
            </a:r>
            <a:r>
              <a:rPr lang="hu-HU" dirty="0"/>
              <a:t>, </a:t>
            </a:r>
            <a:r>
              <a:rPr lang="hu-HU" dirty="0" err="1"/>
              <a:t>STTouches</a:t>
            </a:r>
            <a:r>
              <a:rPr lang="hu-HU" dirty="0"/>
              <a:t>, </a:t>
            </a:r>
            <a:r>
              <a:rPr lang="hu-HU" dirty="0" err="1"/>
              <a:t>STOverlaps</a:t>
            </a:r>
            <a:r>
              <a:rPr lang="hu-HU" dirty="0"/>
              <a:t>, </a:t>
            </a:r>
            <a:r>
              <a:rPr lang="hu-HU" dirty="0" err="1"/>
              <a:t>STCrosses</a:t>
            </a:r>
            <a:r>
              <a:rPr lang="hu-HU" dirty="0"/>
              <a:t>, </a:t>
            </a:r>
            <a:r>
              <a:rPr lang="hu-HU" dirty="0" err="1"/>
              <a:t>STWithin</a:t>
            </a:r>
            <a:r>
              <a:rPr lang="hu-HU" dirty="0"/>
              <a:t>, </a:t>
            </a:r>
            <a:r>
              <a:rPr lang="hu-HU" dirty="0" err="1"/>
              <a:t>STContains</a:t>
            </a:r>
            <a:r>
              <a:rPr lang="hu-HU" dirty="0"/>
              <a:t>, </a:t>
            </a:r>
            <a:r>
              <a:rPr lang="hu-HU" dirty="0" err="1"/>
              <a:t>STRelate</a:t>
            </a:r>
            <a:r>
              <a:rPr lang="hu-HU" dirty="0"/>
              <a:t>, </a:t>
            </a:r>
            <a:r>
              <a:rPr lang="hu-HU" dirty="0" err="1" smtClean="0"/>
              <a:t>STDistance</a:t>
            </a:r>
            <a:endParaRPr lang="hu-HU" dirty="0" smtClean="0"/>
          </a:p>
          <a:p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example</a:t>
            </a:r>
            <a:r>
              <a:rPr lang="hu-HU" dirty="0" smtClean="0"/>
              <a:t>:</a:t>
            </a:r>
            <a:endParaRPr lang="hu-HU" dirty="0"/>
          </a:p>
          <a:p>
            <a:pPr lvl="1">
              <a:buNone/>
            </a:pPr>
            <a:r>
              <a:rPr lang="hu-HU" sz="1650" b="1" dirty="0">
                <a:latin typeface="Consolas" pitchFamily="49" charset="0"/>
                <a:cs typeface="Consolas" pitchFamily="49" charset="0"/>
              </a:rPr>
              <a:t>SELECT ID, </a:t>
            </a:r>
            <a:r>
              <a:rPr lang="hu-HU" sz="1650" b="1" dirty="0" err="1">
                <a:latin typeface="Consolas" pitchFamily="49" charset="0"/>
                <a:cs typeface="Consolas" pitchFamily="49" charset="0"/>
              </a:rPr>
              <a:t>Point.ToString</a:t>
            </a:r>
            <a:r>
              <a:rPr lang="hu-HU" sz="1650" b="1" dirty="0">
                <a:latin typeface="Consolas" pitchFamily="49" charset="0"/>
                <a:cs typeface="Consolas" pitchFamily="49" charset="0"/>
              </a:rPr>
              <a:t>()</a:t>
            </a:r>
          </a:p>
          <a:p>
            <a:pPr lvl="1">
              <a:buNone/>
            </a:pPr>
            <a:r>
              <a:rPr lang="hu-HU" sz="1650" b="1" dirty="0">
                <a:latin typeface="Consolas" pitchFamily="49" charset="0"/>
                <a:cs typeface="Consolas" pitchFamily="49" charset="0"/>
              </a:rPr>
              <a:t>FROM </a:t>
            </a:r>
            <a:r>
              <a:rPr lang="hu-HU" sz="1650" b="1" dirty="0" err="1">
                <a:latin typeface="Consolas" pitchFamily="49" charset="0"/>
                <a:cs typeface="Consolas" pitchFamily="49" charset="0"/>
              </a:rPr>
              <a:t>GeometryTable</a:t>
            </a:r>
            <a:endParaRPr lang="hu-HU" sz="1650" b="1" dirty="0">
              <a:latin typeface="Consolas" pitchFamily="49" charset="0"/>
              <a:cs typeface="Consolas" pitchFamily="49" charset="0"/>
            </a:endParaRPr>
          </a:p>
          <a:p>
            <a:pPr lvl="1">
              <a:buNone/>
            </a:pPr>
            <a:r>
              <a:rPr lang="hu-HU" sz="1650" b="1" dirty="0">
                <a:latin typeface="Consolas" pitchFamily="49" charset="0"/>
                <a:cs typeface="Consolas" pitchFamily="49" charset="0"/>
              </a:rPr>
              <a:t>WHERE </a:t>
            </a:r>
            <a:r>
              <a:rPr lang="hu-HU" sz="1650" b="1" dirty="0" err="1">
                <a:latin typeface="Consolas" pitchFamily="49" charset="0"/>
                <a:cs typeface="Consolas" pitchFamily="49" charset="0"/>
              </a:rPr>
              <a:t>Point.</a:t>
            </a:r>
            <a:r>
              <a:rPr lang="hu-HU" sz="165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STWithin</a:t>
            </a:r>
            <a:r>
              <a:rPr lang="hu-HU" sz="1650" b="1" dirty="0">
                <a:latin typeface="Consolas" pitchFamily="49" charset="0"/>
                <a:cs typeface="Consolas" pitchFamily="49" charset="0"/>
              </a:rPr>
              <a:t>(</a:t>
            </a:r>
            <a:r>
              <a:rPr lang="hu-HU" sz="1650" b="1" dirty="0" err="1">
                <a:latin typeface="Consolas" pitchFamily="49" charset="0"/>
                <a:cs typeface="Consolas" pitchFamily="49" charset="0"/>
              </a:rPr>
              <a:t>geometry</a:t>
            </a:r>
            <a:r>
              <a:rPr lang="hu-HU" sz="1650" b="1" dirty="0">
                <a:latin typeface="Consolas" pitchFamily="49" charset="0"/>
                <a:cs typeface="Consolas" pitchFamily="49" charset="0"/>
              </a:rPr>
              <a:t>::</a:t>
            </a:r>
            <a:r>
              <a:rPr lang="hu-HU" sz="1650" b="1" dirty="0" err="1">
                <a:latin typeface="Consolas" pitchFamily="49" charset="0"/>
                <a:cs typeface="Consolas" pitchFamily="49" charset="0"/>
              </a:rPr>
              <a:t>STGeomFromText</a:t>
            </a:r>
            <a:r>
              <a:rPr lang="hu-HU" sz="1650" b="1" dirty="0">
                <a:latin typeface="Consolas" pitchFamily="49" charset="0"/>
                <a:cs typeface="Consolas" pitchFamily="49" charset="0"/>
              </a:rPr>
              <a:t>(</a:t>
            </a:r>
            <a:br>
              <a:rPr lang="hu-HU" sz="1650" b="1" dirty="0">
                <a:latin typeface="Consolas" pitchFamily="49" charset="0"/>
                <a:cs typeface="Consolas" pitchFamily="49" charset="0"/>
              </a:rPr>
            </a:br>
            <a:r>
              <a:rPr lang="hu-HU" sz="1650" b="1" dirty="0">
                <a:latin typeface="Consolas" pitchFamily="49" charset="0"/>
                <a:cs typeface="Consolas" pitchFamily="49" charset="0"/>
              </a:rPr>
              <a:t>'POLYGON ((0 </a:t>
            </a:r>
            <a:r>
              <a:rPr lang="hu-HU" sz="1650" b="1" dirty="0" err="1">
                <a:latin typeface="Consolas" pitchFamily="49" charset="0"/>
                <a:cs typeface="Consolas" pitchFamily="49" charset="0"/>
              </a:rPr>
              <a:t>0</a:t>
            </a:r>
            <a:r>
              <a:rPr lang="hu-HU" sz="1650" b="1" dirty="0">
                <a:latin typeface="Consolas" pitchFamily="49" charset="0"/>
                <a:cs typeface="Consolas" pitchFamily="49" charset="0"/>
              </a:rPr>
              <a:t>, 150 0, 150 </a:t>
            </a:r>
            <a:r>
              <a:rPr lang="hu-HU" sz="1650" b="1" dirty="0" err="1">
                <a:latin typeface="Consolas" pitchFamily="49" charset="0"/>
                <a:cs typeface="Consolas" pitchFamily="49" charset="0"/>
              </a:rPr>
              <a:t>150</a:t>
            </a:r>
            <a:r>
              <a:rPr lang="hu-HU" sz="1650" b="1" dirty="0">
                <a:latin typeface="Consolas" pitchFamily="49" charset="0"/>
                <a:cs typeface="Consolas" pitchFamily="49" charset="0"/>
              </a:rPr>
              <a:t>, 0 150, 0 </a:t>
            </a:r>
            <a:r>
              <a:rPr lang="hu-HU" sz="1650" b="1" dirty="0" err="1">
                <a:latin typeface="Consolas" pitchFamily="49" charset="0"/>
                <a:cs typeface="Consolas" pitchFamily="49" charset="0"/>
              </a:rPr>
              <a:t>0</a:t>
            </a:r>
            <a:r>
              <a:rPr lang="hu-HU" sz="1650" b="1" dirty="0">
                <a:latin typeface="Consolas" pitchFamily="49" charset="0"/>
                <a:cs typeface="Consolas" pitchFamily="49" charset="0"/>
              </a:rPr>
              <a:t>))', </a:t>
            </a:r>
            <a:r>
              <a:rPr lang="hu-HU" sz="1650" b="1" dirty="0" err="1">
                <a:latin typeface="Consolas" pitchFamily="49" charset="0"/>
                <a:cs typeface="Consolas" pitchFamily="49" charset="0"/>
              </a:rPr>
              <a:t>0</a:t>
            </a:r>
            <a:r>
              <a:rPr lang="hu-HU" sz="1650" b="1" dirty="0">
                <a:latin typeface="Consolas" pitchFamily="49" charset="0"/>
                <a:cs typeface="Consolas" pitchFamily="49" charset="0"/>
              </a:rPr>
              <a:t>)) = </a:t>
            </a:r>
            <a:r>
              <a:rPr lang="hu-HU" sz="1650" b="1" dirty="0" smtClean="0">
                <a:latin typeface="Consolas" pitchFamily="49" charset="0"/>
                <a:cs typeface="Consolas" pitchFamily="49" charset="0"/>
              </a:rPr>
              <a:t>1</a:t>
            </a:r>
          </a:p>
          <a:p>
            <a:pPr lvl="1">
              <a:buNone/>
            </a:pPr>
            <a:endParaRPr lang="hu-HU" dirty="0" smtClean="0"/>
          </a:p>
          <a:p>
            <a:r>
              <a:rPr lang="hu-HU" dirty="0" err="1" smtClean="0"/>
              <a:t>How</a:t>
            </a:r>
            <a:r>
              <a:rPr lang="hu-HU" dirty="0" smtClean="0"/>
              <a:t> is </a:t>
            </a:r>
            <a:r>
              <a:rPr lang="hu-HU" dirty="0" err="1" smtClean="0"/>
              <a:t>this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optimized</a:t>
            </a:r>
            <a:r>
              <a:rPr lang="hu-HU" dirty="0" smtClean="0"/>
              <a:t>?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9378211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MS SQL Server </a:t>
            </a:r>
            <a:r>
              <a:rPr lang="hu-HU" dirty="0" err="1" smtClean="0"/>
              <a:t>spatial</a:t>
            </a:r>
            <a:r>
              <a:rPr lang="hu-HU" dirty="0" smtClean="0"/>
              <a:t> index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Built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geometry</a:t>
            </a:r>
            <a:r>
              <a:rPr lang="hu-HU" dirty="0" smtClean="0"/>
              <a:t> and </a:t>
            </a:r>
            <a:r>
              <a:rPr lang="hu-HU" dirty="0" err="1" smtClean="0"/>
              <a:t>geography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endParaRPr lang="hu-HU" dirty="0" smtClean="0"/>
          </a:p>
          <a:p>
            <a:r>
              <a:rPr lang="hu-HU" dirty="0" err="1" smtClean="0"/>
              <a:t>Sphere</a:t>
            </a:r>
            <a:r>
              <a:rPr lang="hu-HU" dirty="0" smtClean="0"/>
              <a:t> is projected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plane</a:t>
            </a:r>
            <a:r>
              <a:rPr lang="hu-HU" dirty="0" smtClean="0"/>
              <a:t> </a:t>
            </a:r>
            <a:r>
              <a:rPr lang="hu-HU" dirty="0" err="1" smtClean="0"/>
              <a:t>first</a:t>
            </a:r>
            <a:endParaRPr lang="hu-HU" dirty="0" smtClean="0"/>
          </a:p>
          <a:p>
            <a:r>
              <a:rPr lang="hu-HU" dirty="0" err="1" smtClean="0"/>
              <a:t>Four-level</a:t>
            </a:r>
            <a:r>
              <a:rPr lang="hu-HU" dirty="0" smtClean="0"/>
              <a:t> </a:t>
            </a:r>
            <a:r>
              <a:rPr lang="hu-HU" dirty="0" err="1" smtClean="0"/>
              <a:t>grid</a:t>
            </a:r>
            <a:endParaRPr lang="hu-HU" dirty="0" smtClean="0"/>
          </a:p>
          <a:p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list</a:t>
            </a:r>
            <a:r>
              <a:rPr lang="hu-HU" dirty="0" smtClean="0"/>
              <a:t> of </a:t>
            </a:r>
            <a:r>
              <a:rPr lang="hu-HU" dirty="0" err="1" smtClean="0"/>
              <a:t>touched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endParaRPr lang="hu-H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5507" y="4176819"/>
            <a:ext cx="4620059" cy="2303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300362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Tessellation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list</a:t>
            </a:r>
            <a:r>
              <a:rPr lang="hu-HU" dirty="0" smtClean="0"/>
              <a:t> of </a:t>
            </a:r>
            <a:r>
              <a:rPr lang="hu-HU" dirty="0" err="1" smtClean="0"/>
              <a:t>touched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endParaRPr lang="hu-HU" dirty="0" smtClean="0"/>
          </a:p>
          <a:p>
            <a:r>
              <a:rPr lang="hu-HU" dirty="0" smtClean="0"/>
              <a:t>Limit </a:t>
            </a:r>
            <a:r>
              <a:rPr lang="hu-HU" dirty="0" err="1" smtClean="0"/>
              <a:t>length</a:t>
            </a:r>
            <a:r>
              <a:rPr lang="hu-HU" dirty="0" smtClean="0"/>
              <a:t> of </a:t>
            </a:r>
            <a:r>
              <a:rPr lang="hu-HU" dirty="0" err="1" smtClean="0"/>
              <a:t>lists</a:t>
            </a:r>
            <a:endParaRPr lang="hu-HU" dirty="0" smtClean="0"/>
          </a:p>
          <a:p>
            <a:pPr lvl="1"/>
            <a:r>
              <a:rPr lang="hu-HU" dirty="0" err="1" smtClean="0"/>
              <a:t>Extensive</a:t>
            </a:r>
            <a:r>
              <a:rPr lang="hu-HU" dirty="0" smtClean="0"/>
              <a:t> </a:t>
            </a:r>
            <a:r>
              <a:rPr lang="hu-HU" dirty="0" err="1" smtClean="0"/>
              <a:t>pruning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control</a:t>
            </a:r>
            <a:r>
              <a:rPr lang="hu-HU" dirty="0" smtClean="0"/>
              <a:t> index </a:t>
            </a:r>
            <a:r>
              <a:rPr lang="hu-HU" dirty="0" err="1" smtClean="0"/>
              <a:t>size</a:t>
            </a:r>
            <a:endParaRPr lang="hu-HU" dirty="0" smtClean="0"/>
          </a:p>
          <a:p>
            <a:pPr lvl="1"/>
            <a:r>
              <a:rPr lang="hu-HU" dirty="0" err="1" smtClean="0"/>
              <a:t>Might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be </a:t>
            </a:r>
            <a:r>
              <a:rPr lang="hu-HU" dirty="0" err="1" smtClean="0"/>
              <a:t>worth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! </a:t>
            </a:r>
            <a:r>
              <a:rPr lang="hu-HU" dirty="0" err="1" smtClean="0"/>
              <a:t>See</a:t>
            </a:r>
            <a:r>
              <a:rPr lang="hu-HU" dirty="0" smtClean="0"/>
              <a:t>: Kondor et </a:t>
            </a:r>
            <a:r>
              <a:rPr lang="hu-HU" dirty="0" err="1" smtClean="0"/>
              <a:t>al</a:t>
            </a:r>
            <a:r>
              <a:rPr lang="hu-HU" dirty="0" smtClean="0"/>
              <a:t>. (2013)</a:t>
            </a:r>
            <a:endParaRPr lang="hu-H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4497" y="3726539"/>
            <a:ext cx="4026966" cy="258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21431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Geography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geometry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Project </a:t>
            </a:r>
            <a:r>
              <a:rPr lang="hu-HU" dirty="0" err="1" smtClean="0"/>
              <a:t>regions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plane</a:t>
            </a:r>
            <a:endParaRPr lang="hu-HU" dirty="0" smtClean="0"/>
          </a:p>
          <a:p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indexing </a:t>
            </a:r>
            <a:r>
              <a:rPr lang="hu-HU" dirty="0" err="1" smtClean="0"/>
              <a:t>developed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planar</a:t>
            </a:r>
            <a:r>
              <a:rPr lang="hu-HU" dirty="0" smtClean="0"/>
              <a:t> </a:t>
            </a:r>
            <a:r>
              <a:rPr lang="hu-HU" dirty="0" err="1" smtClean="0"/>
              <a:t>geometry</a:t>
            </a:r>
            <a:endParaRPr lang="hu-HU" dirty="0" smtClean="0"/>
          </a:p>
          <a:p>
            <a:r>
              <a:rPr lang="hu-HU" dirty="0" err="1" smtClean="0"/>
              <a:t>Problems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regions</a:t>
            </a:r>
            <a:r>
              <a:rPr lang="hu-HU" dirty="0" smtClean="0"/>
              <a:t> </a:t>
            </a:r>
            <a:r>
              <a:rPr lang="hu-HU" dirty="0" err="1" smtClean="0"/>
              <a:t>crossing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equator</a:t>
            </a:r>
            <a:endParaRPr lang="hu-HU" dirty="0" smtClean="0"/>
          </a:p>
          <a:p>
            <a:r>
              <a:rPr lang="hu-HU" dirty="0" err="1" smtClean="0"/>
              <a:t>Efficient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handling</a:t>
            </a:r>
            <a:r>
              <a:rPr lang="hu-HU" dirty="0" smtClean="0"/>
              <a:t> </a:t>
            </a:r>
            <a:r>
              <a:rPr lang="hu-HU" dirty="0" err="1" smtClean="0"/>
              <a:t>polar</a:t>
            </a:r>
            <a:r>
              <a:rPr lang="hu-HU" dirty="0" smtClean="0"/>
              <a:t> </a:t>
            </a:r>
            <a:r>
              <a:rPr lang="hu-HU" dirty="0" err="1" smtClean="0"/>
              <a:t>singularities</a:t>
            </a:r>
            <a:endParaRPr lang="hu-H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14699" y="4467175"/>
            <a:ext cx="4804410" cy="208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973786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22. Advanced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techniques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compressed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stores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9220840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Compressed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compressed</a:t>
            </a:r>
            <a:r>
              <a:rPr lang="hu-HU" dirty="0" smtClean="0"/>
              <a:t> file </a:t>
            </a:r>
            <a:r>
              <a:rPr lang="hu-HU" dirty="0" err="1" smtClean="0"/>
              <a:t>system</a:t>
            </a:r>
            <a:endParaRPr lang="hu-HU" dirty="0" smtClean="0"/>
          </a:p>
          <a:p>
            <a:pPr lvl="1"/>
            <a:r>
              <a:rPr lang="hu-HU" dirty="0" err="1" smtClean="0"/>
              <a:t>Unpredictable</a:t>
            </a:r>
            <a:r>
              <a:rPr lang="hu-HU" dirty="0" smtClean="0"/>
              <a:t> performance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 smtClean="0"/>
          </a:p>
          <a:p>
            <a:pPr lvl="1"/>
            <a:r>
              <a:rPr lang="hu-HU" dirty="0" err="1" smtClean="0"/>
              <a:t>In</a:t>
            </a:r>
            <a:r>
              <a:rPr lang="hu-HU" dirty="0" smtClean="0"/>
              <a:t> MS SQL </a:t>
            </a:r>
            <a:r>
              <a:rPr lang="hu-HU" dirty="0" err="1" smtClean="0"/>
              <a:t>restricted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Compressed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 smtClean="0"/>
          </a:p>
          <a:p>
            <a:pPr lvl="1"/>
            <a:r>
              <a:rPr lang="hu-HU" dirty="0" err="1" smtClean="0"/>
              <a:t>Simple</a:t>
            </a:r>
            <a:r>
              <a:rPr lang="hu-HU" dirty="0" smtClean="0"/>
              <a:t>, </a:t>
            </a:r>
            <a:r>
              <a:rPr lang="hu-HU" dirty="0" err="1" smtClean="0"/>
              <a:t>fast</a:t>
            </a:r>
            <a:r>
              <a:rPr lang="hu-HU" dirty="0" smtClean="0"/>
              <a:t>, </a:t>
            </a:r>
            <a:r>
              <a:rPr lang="hu-HU" dirty="0" err="1" smtClean="0"/>
              <a:t>yet</a:t>
            </a:r>
            <a:r>
              <a:rPr lang="hu-HU" dirty="0" smtClean="0"/>
              <a:t> </a:t>
            </a:r>
            <a:r>
              <a:rPr lang="hu-HU" dirty="0" err="1" smtClean="0"/>
              <a:t>effective</a:t>
            </a:r>
            <a:r>
              <a:rPr lang="hu-HU" dirty="0" smtClean="0"/>
              <a:t> </a:t>
            </a:r>
            <a:r>
              <a:rPr lang="hu-HU" dirty="0" err="1" smtClean="0"/>
              <a:t>compression</a:t>
            </a:r>
            <a:r>
              <a:rPr lang="hu-HU" dirty="0" smtClean="0"/>
              <a:t> </a:t>
            </a:r>
            <a:r>
              <a:rPr lang="hu-HU" dirty="0" err="1" smtClean="0"/>
              <a:t>algorithms</a:t>
            </a:r>
            <a:endParaRPr lang="hu-HU" dirty="0" smtClean="0"/>
          </a:p>
          <a:p>
            <a:pPr lvl="1"/>
            <a:r>
              <a:rPr lang="hu-HU" dirty="0" err="1" smtClean="0"/>
              <a:t>Smaller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	</a:t>
            </a:r>
          </a:p>
          <a:p>
            <a:pPr lvl="2"/>
            <a:r>
              <a:rPr lang="hu-HU" dirty="0" err="1" smtClean="0"/>
              <a:t>faster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endParaRPr lang="hu-HU" dirty="0" smtClean="0"/>
          </a:p>
          <a:p>
            <a:pPr lvl="2"/>
            <a:r>
              <a:rPr lang="hu-HU" dirty="0" err="1" smtClean="0"/>
              <a:t>Higher</a:t>
            </a:r>
            <a:r>
              <a:rPr lang="hu-HU" dirty="0" smtClean="0"/>
              <a:t> CPU </a:t>
            </a:r>
            <a:r>
              <a:rPr lang="hu-HU" dirty="0" err="1" smtClean="0"/>
              <a:t>load</a:t>
            </a:r>
            <a:r>
              <a:rPr lang="hu-HU" dirty="0" smtClean="0"/>
              <a:t>,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decompress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compress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and </a:t>
            </a:r>
            <a:r>
              <a:rPr lang="hu-HU" dirty="0" err="1" smtClean="0"/>
              <a:t>indices</a:t>
            </a:r>
            <a:endParaRPr lang="hu-HU" dirty="0" smtClean="0"/>
          </a:p>
          <a:p>
            <a:pPr lvl="1"/>
            <a:r>
              <a:rPr lang="hu-HU" dirty="0" smtClean="0"/>
              <a:t>ROW </a:t>
            </a:r>
            <a:r>
              <a:rPr lang="hu-HU" dirty="0" err="1" smtClean="0"/>
              <a:t>or</a:t>
            </a:r>
            <a:r>
              <a:rPr lang="hu-HU" dirty="0" smtClean="0"/>
              <a:t> PAGE </a:t>
            </a:r>
            <a:r>
              <a:rPr lang="hu-HU" dirty="0" err="1" smtClean="0"/>
              <a:t>level</a:t>
            </a:r>
            <a:r>
              <a:rPr lang="hu-HU" dirty="0" smtClean="0"/>
              <a:t> </a:t>
            </a:r>
            <a:r>
              <a:rPr lang="hu-HU" dirty="0" err="1" smtClean="0"/>
              <a:t>compression</a:t>
            </a:r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1414050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ROW </a:t>
            </a:r>
            <a:r>
              <a:rPr lang="hu-HU" dirty="0" err="1" smtClean="0"/>
              <a:t>level</a:t>
            </a:r>
            <a:r>
              <a:rPr lang="hu-HU" dirty="0" smtClean="0"/>
              <a:t> </a:t>
            </a:r>
            <a:r>
              <a:rPr lang="hu-HU" dirty="0" err="1" smtClean="0"/>
              <a:t>compression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Compress</a:t>
            </a:r>
            <a:r>
              <a:rPr lang="hu-HU" dirty="0" smtClean="0"/>
              <a:t> meta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level</a:t>
            </a:r>
            <a:endParaRPr lang="hu-HU" dirty="0" smtClean="0"/>
          </a:p>
          <a:p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fixed-length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variable</a:t>
            </a:r>
            <a:r>
              <a:rPr lang="hu-HU" dirty="0" smtClean="0"/>
              <a:t> </a:t>
            </a:r>
            <a:r>
              <a:rPr lang="hu-HU" dirty="0" err="1" smtClean="0"/>
              <a:t>length</a:t>
            </a:r>
            <a:endParaRPr lang="hu-HU" dirty="0" smtClean="0"/>
          </a:p>
          <a:p>
            <a:pPr lvl="1"/>
            <a:r>
              <a:rPr lang="hu-HU" dirty="0" err="1" smtClean="0"/>
              <a:t>bigint</a:t>
            </a:r>
            <a:r>
              <a:rPr lang="hu-HU" dirty="0" smtClean="0"/>
              <a:t>: </a:t>
            </a:r>
            <a:r>
              <a:rPr lang="hu-HU" dirty="0" err="1" smtClean="0"/>
              <a:t>omit</a:t>
            </a:r>
            <a:r>
              <a:rPr lang="hu-HU" dirty="0" smtClean="0"/>
              <a:t> </a:t>
            </a:r>
            <a:r>
              <a:rPr lang="hu-HU" dirty="0" err="1" smtClean="0"/>
              <a:t>leading</a:t>
            </a:r>
            <a:r>
              <a:rPr lang="hu-HU" dirty="0" smtClean="0"/>
              <a:t> </a:t>
            </a:r>
            <a:r>
              <a:rPr lang="hu-HU" dirty="0" err="1" smtClean="0"/>
              <a:t>zeros</a:t>
            </a:r>
            <a:r>
              <a:rPr lang="hu-HU" dirty="0" smtClean="0"/>
              <a:t>, </a:t>
            </a:r>
            <a:r>
              <a:rPr lang="hu-HU" dirty="0" err="1" smtClean="0"/>
              <a:t>save</a:t>
            </a:r>
            <a:r>
              <a:rPr lang="hu-HU" dirty="0" smtClean="0"/>
              <a:t> a byte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endParaRPr lang="hu-HU" dirty="0" smtClean="0"/>
          </a:p>
          <a:p>
            <a:pPr lvl="1"/>
            <a:r>
              <a:rPr lang="hu-HU" dirty="0" err="1" smtClean="0"/>
              <a:t>Omit</a:t>
            </a:r>
            <a:r>
              <a:rPr lang="hu-HU" dirty="0" smtClean="0"/>
              <a:t> </a:t>
            </a:r>
            <a:r>
              <a:rPr lang="hu-HU" dirty="0" err="1" smtClean="0"/>
              <a:t>trailing</a:t>
            </a:r>
            <a:r>
              <a:rPr lang="hu-HU" dirty="0" smtClean="0"/>
              <a:t> </a:t>
            </a:r>
            <a:r>
              <a:rPr lang="hu-HU" dirty="0" err="1" smtClean="0"/>
              <a:t>spaces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fixed-length</a:t>
            </a:r>
            <a:r>
              <a:rPr lang="hu-HU" dirty="0" smtClean="0"/>
              <a:t> </a:t>
            </a:r>
            <a:r>
              <a:rPr lang="hu-HU" dirty="0" err="1" smtClean="0"/>
              <a:t>strings</a:t>
            </a:r>
            <a:endParaRPr lang="hu-HU" dirty="0" smtClean="0"/>
          </a:p>
          <a:p>
            <a:pPr lvl="1"/>
            <a:r>
              <a:rPr lang="hu-HU" dirty="0" smtClean="0"/>
              <a:t>UTF-8 </a:t>
            </a:r>
            <a:r>
              <a:rPr lang="hu-HU" dirty="0" err="1" smtClean="0"/>
              <a:t>encoding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unicode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of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bytes</a:t>
            </a:r>
            <a:r>
              <a:rPr lang="hu-HU" dirty="0" smtClean="0"/>
              <a:t> per </a:t>
            </a:r>
            <a:r>
              <a:rPr lang="hu-HU" dirty="0" err="1" smtClean="0"/>
              <a:t>char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works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fits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r>
              <a:rPr lang="hu-HU" dirty="0" smtClean="0"/>
              <a:t> (&lt; 8000 byte)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6213704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PAGE </a:t>
            </a:r>
            <a:r>
              <a:rPr lang="hu-HU" dirty="0" err="1" smtClean="0"/>
              <a:t>level</a:t>
            </a:r>
            <a:r>
              <a:rPr lang="hu-HU" dirty="0" smtClean="0"/>
              <a:t> </a:t>
            </a:r>
            <a:r>
              <a:rPr lang="hu-HU" dirty="0" err="1" smtClean="0"/>
              <a:t>compression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Prefix</a:t>
            </a:r>
            <a:r>
              <a:rPr lang="hu-HU" dirty="0" smtClean="0"/>
              <a:t> </a:t>
            </a:r>
            <a:r>
              <a:rPr lang="hu-HU" dirty="0" err="1" smtClean="0"/>
              <a:t>compression</a:t>
            </a:r>
            <a:endParaRPr lang="hu-HU" dirty="0" smtClean="0"/>
          </a:p>
          <a:p>
            <a:pPr lvl="1"/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ordered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index </a:t>
            </a:r>
            <a:r>
              <a:rPr lang="hu-HU" dirty="0" err="1" smtClean="0"/>
              <a:t>key</a:t>
            </a:r>
            <a:endParaRPr lang="hu-HU" dirty="0" smtClean="0"/>
          </a:p>
          <a:p>
            <a:pPr lvl="1"/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IDs</a:t>
            </a:r>
            <a:r>
              <a:rPr lang="hu-HU" dirty="0" smtClean="0"/>
              <a:t> </a:t>
            </a:r>
            <a:r>
              <a:rPr lang="hu-HU" dirty="0" err="1" smtClean="0"/>
              <a:t>repeat</a:t>
            </a:r>
            <a:r>
              <a:rPr lang="hu-HU" dirty="0" smtClean="0"/>
              <a:t> </a:t>
            </a:r>
            <a:r>
              <a:rPr lang="hu-HU" dirty="0" err="1" smtClean="0"/>
              <a:t>throughout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page</a:t>
            </a:r>
            <a:endParaRPr lang="hu-HU" dirty="0" smtClean="0"/>
          </a:p>
          <a:p>
            <a:pPr lvl="1"/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first</a:t>
            </a:r>
            <a:r>
              <a:rPr lang="hu-HU" dirty="0" smtClean="0"/>
              <a:t> 10 </a:t>
            </a:r>
            <a:r>
              <a:rPr lang="hu-HU" dirty="0" err="1" smtClean="0"/>
              <a:t>digits</a:t>
            </a:r>
            <a:r>
              <a:rPr lang="hu-HU" dirty="0" smtClean="0"/>
              <a:t> of ID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endParaRPr lang="hu-HU" dirty="0" smtClean="0"/>
          </a:p>
          <a:p>
            <a:pPr lvl="1"/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prefix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once</a:t>
            </a:r>
            <a:r>
              <a:rPr lang="hu-HU" dirty="0" smtClean="0"/>
              <a:t>,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difference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Dictionary</a:t>
            </a:r>
            <a:r>
              <a:rPr lang="hu-HU" dirty="0" smtClean="0"/>
              <a:t> </a:t>
            </a:r>
            <a:r>
              <a:rPr lang="hu-HU" dirty="0" err="1" smtClean="0"/>
              <a:t>compression</a:t>
            </a:r>
            <a:endParaRPr lang="hu-HU" dirty="0" smtClean="0"/>
          </a:p>
          <a:p>
            <a:pPr lvl="1"/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value</a:t>
            </a:r>
            <a:r>
              <a:rPr lang="hu-HU" dirty="0" smtClean="0"/>
              <a:t> </a:t>
            </a:r>
            <a:r>
              <a:rPr lang="hu-HU" dirty="0" err="1" smtClean="0"/>
              <a:t>might</a:t>
            </a:r>
            <a:r>
              <a:rPr lang="hu-HU" dirty="0" smtClean="0"/>
              <a:t> </a:t>
            </a:r>
            <a:r>
              <a:rPr lang="hu-HU" dirty="0" err="1" smtClean="0"/>
              <a:t>repeat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too</a:t>
            </a:r>
            <a:endParaRPr lang="hu-HU" dirty="0" smtClean="0"/>
          </a:p>
          <a:p>
            <a:pPr lvl="1"/>
            <a:r>
              <a:rPr lang="hu-HU" dirty="0" err="1" smtClean="0"/>
              <a:t>Name</a:t>
            </a:r>
            <a:r>
              <a:rPr lang="hu-HU" dirty="0" smtClean="0"/>
              <a:t> of </a:t>
            </a:r>
            <a:r>
              <a:rPr lang="hu-HU" dirty="0" err="1" smtClean="0"/>
              <a:t>cities</a:t>
            </a:r>
            <a:r>
              <a:rPr lang="hu-HU" dirty="0" smtClean="0"/>
              <a:t>, </a:t>
            </a:r>
            <a:r>
              <a:rPr lang="hu-HU" dirty="0" err="1" smtClean="0"/>
              <a:t>flags</a:t>
            </a:r>
            <a:r>
              <a:rPr lang="hu-HU" dirty="0" smtClean="0"/>
              <a:t>, </a:t>
            </a:r>
            <a:r>
              <a:rPr lang="hu-HU" dirty="0" err="1" smtClean="0"/>
              <a:t>zeros</a:t>
            </a:r>
            <a:endParaRPr lang="hu-HU" dirty="0" smtClean="0"/>
          </a:p>
          <a:p>
            <a:pPr lvl="1"/>
            <a:r>
              <a:rPr lang="hu-HU" dirty="0" err="1" smtClean="0"/>
              <a:t>Build</a:t>
            </a:r>
            <a:r>
              <a:rPr lang="hu-HU" dirty="0" smtClean="0"/>
              <a:t> </a:t>
            </a:r>
            <a:r>
              <a:rPr lang="hu-HU" dirty="0" err="1" smtClean="0"/>
              <a:t>dictionary</a:t>
            </a:r>
            <a:r>
              <a:rPr lang="hu-HU" dirty="0" smtClean="0"/>
              <a:t>,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reference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07564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Relational Database Managements Systems</a:t>
            </a:r>
            <a:endParaRPr lang="en-US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noProof="0" dirty="0" smtClean="0"/>
              <a:t>Optimized disk access</a:t>
            </a:r>
          </a:p>
          <a:p>
            <a:r>
              <a:rPr lang="en-US" noProof="0" dirty="0" smtClean="0"/>
              <a:t>Declarative programming</a:t>
            </a:r>
          </a:p>
          <a:p>
            <a:r>
              <a:rPr lang="en-US" noProof="0" dirty="0" smtClean="0"/>
              <a:t>Ad-hoc query support</a:t>
            </a:r>
          </a:p>
          <a:p>
            <a:r>
              <a:rPr lang="en-US" noProof="0" dirty="0" smtClean="0"/>
              <a:t>User-defined functions</a:t>
            </a:r>
          </a:p>
          <a:p>
            <a:r>
              <a:rPr lang="en-US" noProof="0" dirty="0" smtClean="0"/>
              <a:t>Problem: interpreted</a:t>
            </a:r>
            <a:endParaRPr lang="en-US" noProof="0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7193847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Partitioned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Every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and index is </a:t>
            </a:r>
            <a:r>
              <a:rPr lang="hu-HU" dirty="0" err="1" smtClean="0"/>
              <a:t>mapped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a file </a:t>
            </a:r>
            <a:r>
              <a:rPr lang="hu-HU" dirty="0" err="1" smtClean="0"/>
              <a:t>group</a:t>
            </a:r>
            <a:endParaRPr lang="hu-HU" dirty="0" smtClean="0"/>
          </a:p>
          <a:p>
            <a:r>
              <a:rPr lang="hu-HU" dirty="0" err="1" smtClean="0"/>
              <a:t>Or</a:t>
            </a:r>
            <a:r>
              <a:rPr lang="hu-HU" dirty="0" smtClean="0"/>
              <a:t> a </a:t>
            </a:r>
            <a:r>
              <a:rPr lang="hu-HU" dirty="0" err="1" smtClean="0"/>
              <a:t>partitioning</a:t>
            </a:r>
            <a:r>
              <a:rPr lang="hu-HU" dirty="0" smtClean="0"/>
              <a:t> </a:t>
            </a:r>
            <a:r>
              <a:rPr lang="hu-HU" dirty="0" err="1" smtClean="0"/>
              <a:t>scheme</a:t>
            </a:r>
            <a:r>
              <a:rPr lang="hu-HU" dirty="0" smtClean="0"/>
              <a:t> (</a:t>
            </a:r>
            <a:r>
              <a:rPr lang="hu-HU" dirty="0" err="1" smtClean="0"/>
              <a:t>set</a:t>
            </a:r>
            <a:r>
              <a:rPr lang="hu-HU" dirty="0" smtClean="0"/>
              <a:t> of file </a:t>
            </a:r>
            <a:r>
              <a:rPr lang="hu-HU" dirty="0" err="1" smtClean="0"/>
              <a:t>groups</a:t>
            </a:r>
            <a:r>
              <a:rPr lang="hu-HU" dirty="0" smtClean="0"/>
              <a:t>)</a:t>
            </a:r>
          </a:p>
          <a:p>
            <a:r>
              <a:rPr lang="hu-HU" dirty="0" err="1" smtClean="0"/>
              <a:t>Define</a:t>
            </a:r>
            <a:r>
              <a:rPr lang="hu-HU" dirty="0" smtClean="0"/>
              <a:t> </a:t>
            </a:r>
            <a:r>
              <a:rPr lang="hu-HU" dirty="0" err="1" smtClean="0"/>
              <a:t>disjoint</a:t>
            </a:r>
            <a:r>
              <a:rPr lang="hu-HU" dirty="0" smtClean="0"/>
              <a:t>, </a:t>
            </a:r>
            <a:r>
              <a:rPr lang="hu-HU" dirty="0" err="1" smtClean="0"/>
              <a:t>adjacent</a:t>
            </a:r>
            <a:r>
              <a:rPr lang="hu-HU" dirty="0" smtClean="0"/>
              <a:t> </a:t>
            </a:r>
            <a:r>
              <a:rPr lang="hu-HU" dirty="0" err="1" smtClean="0"/>
              <a:t>intervals</a:t>
            </a:r>
            <a:r>
              <a:rPr lang="hu-HU" dirty="0" smtClean="0"/>
              <a:t> of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endParaRPr lang="hu-HU" dirty="0" smtClean="0"/>
          </a:p>
          <a:p>
            <a:pPr lvl="1"/>
            <a:r>
              <a:rPr lang="hu-HU" dirty="0" err="1" smtClean="0"/>
              <a:t>Partitioning</a:t>
            </a:r>
            <a:r>
              <a:rPr lang="hu-HU" dirty="0" smtClean="0"/>
              <a:t> </a:t>
            </a:r>
            <a:r>
              <a:rPr lang="hu-HU" dirty="0" err="1" smtClean="0"/>
              <a:t>function</a:t>
            </a:r>
            <a:r>
              <a:rPr lang="hu-HU" dirty="0" smtClean="0"/>
              <a:t> </a:t>
            </a:r>
            <a:r>
              <a:rPr lang="hu-HU" dirty="0" err="1" smtClean="0"/>
              <a:t>defines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ranges</a:t>
            </a:r>
            <a:endParaRPr lang="hu-HU" dirty="0" smtClean="0"/>
          </a:p>
          <a:p>
            <a:pPr lvl="1"/>
            <a:r>
              <a:rPr lang="hu-HU" dirty="0" err="1" smtClean="0"/>
              <a:t>Partitioning</a:t>
            </a:r>
            <a:r>
              <a:rPr lang="hu-HU" dirty="0" smtClean="0"/>
              <a:t> </a:t>
            </a:r>
            <a:r>
              <a:rPr lang="hu-HU" dirty="0" err="1" smtClean="0"/>
              <a:t>scheme</a:t>
            </a:r>
            <a:r>
              <a:rPr lang="hu-HU" dirty="0" smtClean="0"/>
              <a:t> </a:t>
            </a:r>
            <a:r>
              <a:rPr lang="hu-HU" dirty="0" err="1" smtClean="0"/>
              <a:t>maps</a:t>
            </a:r>
            <a:r>
              <a:rPr lang="hu-HU" dirty="0" smtClean="0"/>
              <a:t> </a:t>
            </a:r>
            <a:r>
              <a:rPr lang="hu-HU" dirty="0" err="1" smtClean="0"/>
              <a:t>ranges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file </a:t>
            </a:r>
            <a:r>
              <a:rPr lang="hu-HU" dirty="0" err="1" smtClean="0"/>
              <a:t>groups</a:t>
            </a:r>
            <a:endParaRPr lang="hu-HU" dirty="0" smtClean="0"/>
          </a:p>
          <a:p>
            <a:pPr lvl="1"/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interval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go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own</a:t>
            </a:r>
            <a:r>
              <a:rPr lang="hu-HU" dirty="0" smtClean="0"/>
              <a:t> file </a:t>
            </a:r>
            <a:r>
              <a:rPr lang="hu-HU" dirty="0" err="1" smtClean="0"/>
              <a:t>group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Advantages</a:t>
            </a:r>
            <a:endParaRPr lang="hu-HU" dirty="0" smtClean="0"/>
          </a:p>
          <a:p>
            <a:pPr lvl="1"/>
            <a:r>
              <a:rPr lang="hu-HU" dirty="0" err="1" smtClean="0"/>
              <a:t>Ability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stora</a:t>
            </a:r>
            <a:r>
              <a:rPr lang="hu-HU" dirty="0" smtClean="0"/>
              <a:t> </a:t>
            </a:r>
            <a:r>
              <a:rPr lang="hu-HU" dirty="0" err="1" smtClean="0"/>
              <a:t>parts</a:t>
            </a:r>
            <a:r>
              <a:rPr lang="hu-HU" dirty="0" smtClean="0"/>
              <a:t> of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dedicated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endParaRPr lang="hu-HU" dirty="0" smtClean="0"/>
          </a:p>
          <a:p>
            <a:pPr lvl="1"/>
            <a:r>
              <a:rPr lang="hu-HU" dirty="0" err="1" smtClean="0"/>
              <a:t>e.g</a:t>
            </a:r>
            <a:r>
              <a:rPr lang="hu-HU" dirty="0" smtClean="0"/>
              <a:t>.: old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compressed</a:t>
            </a:r>
            <a:r>
              <a:rPr lang="hu-HU" dirty="0" smtClean="0"/>
              <a:t>, </a:t>
            </a:r>
            <a:r>
              <a:rPr lang="hu-HU" dirty="0" err="1" smtClean="0"/>
              <a:t>read-only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slower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rewrite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partitioned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 smtClean="0"/>
          </a:p>
          <a:p>
            <a:pPr lvl="1"/>
            <a:r>
              <a:rPr lang="hu-HU" dirty="0" err="1" smtClean="0"/>
              <a:t>Partitions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switched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and </a:t>
            </a:r>
            <a:r>
              <a:rPr lang="hu-HU" dirty="0" err="1" smtClean="0"/>
              <a:t>off</a:t>
            </a:r>
            <a:r>
              <a:rPr lang="hu-HU" dirty="0" smtClean="0"/>
              <a:t> (</a:t>
            </a:r>
            <a:r>
              <a:rPr lang="hu-HU" dirty="0" err="1" smtClean="0"/>
              <a:t>useful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r>
              <a:rPr lang="hu-HU" dirty="0" smtClean="0"/>
              <a:t>)</a:t>
            </a:r>
          </a:p>
          <a:p>
            <a:pPr lvl="1"/>
            <a:endParaRPr lang="hu-HU" dirty="0"/>
          </a:p>
          <a:p>
            <a:r>
              <a:rPr lang="hu-HU" dirty="0" err="1" smtClean="0"/>
              <a:t>Partitioning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performance</a:t>
            </a:r>
          </a:p>
          <a:p>
            <a:pPr lvl="1"/>
            <a:r>
              <a:rPr lang="hu-HU" dirty="0" err="1" smtClean="0"/>
              <a:t>Yet</a:t>
            </a:r>
            <a:r>
              <a:rPr lang="hu-HU" dirty="0" smtClean="0"/>
              <a:t>, </a:t>
            </a:r>
            <a:r>
              <a:rPr lang="hu-HU" dirty="0" err="1" smtClean="0"/>
              <a:t>there</a:t>
            </a:r>
            <a:r>
              <a:rPr lang="hu-HU" dirty="0" smtClean="0"/>
              <a:t> is no </a:t>
            </a:r>
            <a:r>
              <a:rPr lang="hu-HU" dirty="0" err="1" smtClean="0"/>
              <a:t>significant</a:t>
            </a:r>
            <a:r>
              <a:rPr lang="hu-HU" dirty="0" smtClean="0"/>
              <a:t> performance hit</a:t>
            </a:r>
          </a:p>
        </p:txBody>
      </p:sp>
    </p:spTree>
    <p:extLst>
      <p:ext uri="{BB962C8B-B14F-4D97-AF65-F5344CB8AC3E}">
        <p14:creationId xmlns:p14="http://schemas.microsoft.com/office/powerpoint/2010/main" val="406622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Table</a:t>
            </a:r>
            <a:r>
              <a:rPr lang="hu-HU" dirty="0" smtClean="0"/>
              <a:t> and index </a:t>
            </a:r>
            <a:r>
              <a:rPr lang="hu-HU" dirty="0" err="1" smtClean="0"/>
              <a:t>partitioning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</p:txBody>
      </p:sp>
      <p:grpSp>
        <p:nvGrpSpPr>
          <p:cNvPr id="4" name="Csoportba foglalás 3"/>
          <p:cNvGrpSpPr/>
          <p:nvPr/>
        </p:nvGrpSpPr>
        <p:grpSpPr>
          <a:xfrm>
            <a:off x="714348" y="1357298"/>
            <a:ext cx="7643866" cy="4857784"/>
            <a:chOff x="714348" y="1357298"/>
            <a:chExt cx="7643866" cy="4857784"/>
          </a:xfrm>
        </p:grpSpPr>
        <p:sp>
          <p:nvSpPr>
            <p:cNvPr id="5" name="Téglalap 4"/>
            <p:cNvSpPr/>
            <p:nvPr/>
          </p:nvSpPr>
          <p:spPr>
            <a:xfrm>
              <a:off x="714348" y="1428736"/>
              <a:ext cx="6215106" cy="10715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hu-HU" dirty="0" smtClean="0"/>
                <a:t>FILE GROUP 1</a:t>
              </a:r>
              <a:endParaRPr lang="hu-HU" dirty="0"/>
            </a:p>
          </p:txBody>
        </p:sp>
        <p:sp>
          <p:nvSpPr>
            <p:cNvPr id="6" name="Téglalap 5"/>
            <p:cNvSpPr/>
            <p:nvPr/>
          </p:nvSpPr>
          <p:spPr>
            <a:xfrm>
              <a:off x="714348" y="2643182"/>
              <a:ext cx="6215106" cy="10715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hu-HU" dirty="0" smtClean="0"/>
                <a:t>FILE GROUP 2</a:t>
              </a:r>
              <a:endParaRPr lang="hu-HU" dirty="0"/>
            </a:p>
          </p:txBody>
        </p:sp>
        <p:sp>
          <p:nvSpPr>
            <p:cNvPr id="7" name="Téglalap 6"/>
            <p:cNvSpPr/>
            <p:nvPr/>
          </p:nvSpPr>
          <p:spPr>
            <a:xfrm>
              <a:off x="714348" y="3857628"/>
              <a:ext cx="6215106" cy="10715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hu-HU" dirty="0" smtClean="0"/>
                <a:t>FILE GROUP 3</a:t>
              </a:r>
              <a:endParaRPr lang="hu-HU" dirty="0"/>
            </a:p>
          </p:txBody>
        </p:sp>
        <p:sp>
          <p:nvSpPr>
            <p:cNvPr id="8" name="Téglalap 7"/>
            <p:cNvSpPr/>
            <p:nvPr/>
          </p:nvSpPr>
          <p:spPr>
            <a:xfrm>
              <a:off x="714348" y="5072074"/>
              <a:ext cx="6215106" cy="10715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hu-HU" dirty="0" smtClean="0"/>
                <a:t>FILE GROUP 4</a:t>
              </a:r>
              <a:endParaRPr lang="hu-HU" dirty="0"/>
            </a:p>
          </p:txBody>
        </p:sp>
        <p:sp>
          <p:nvSpPr>
            <p:cNvPr id="9" name="Téglalap 8"/>
            <p:cNvSpPr/>
            <p:nvPr/>
          </p:nvSpPr>
          <p:spPr>
            <a:xfrm>
              <a:off x="2500298" y="1357298"/>
              <a:ext cx="1571636" cy="4857784"/>
            </a:xfrm>
            <a:prstGeom prst="rect">
              <a:avLst/>
            </a:prstGeom>
            <a:solidFill>
              <a:srgbClr val="F79646">
                <a:alpha val="80000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3200" dirty="0" smtClean="0">
                  <a:solidFill>
                    <a:schemeClr val="tx1"/>
                  </a:solidFill>
                </a:rPr>
                <a:t>TABLE</a:t>
              </a:r>
              <a:endParaRPr lang="hu-HU" sz="3200" dirty="0">
                <a:solidFill>
                  <a:schemeClr val="tx1"/>
                </a:solidFill>
              </a:endParaRPr>
            </a:p>
          </p:txBody>
        </p:sp>
        <p:sp>
          <p:nvSpPr>
            <p:cNvPr id="10" name="Téglalap 9"/>
            <p:cNvSpPr/>
            <p:nvPr/>
          </p:nvSpPr>
          <p:spPr>
            <a:xfrm>
              <a:off x="4214810" y="1357298"/>
              <a:ext cx="1214446" cy="4857784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3200" dirty="0" smtClean="0">
                  <a:solidFill>
                    <a:schemeClr val="tx1"/>
                  </a:solidFill>
                </a:rPr>
                <a:t>IDX 1</a:t>
              </a:r>
              <a:endParaRPr lang="hu-HU" sz="3200" dirty="0">
                <a:solidFill>
                  <a:schemeClr val="tx1"/>
                </a:solidFill>
              </a:endParaRPr>
            </a:p>
          </p:txBody>
        </p:sp>
        <p:sp>
          <p:nvSpPr>
            <p:cNvPr id="11" name="Téglalap 10"/>
            <p:cNvSpPr/>
            <p:nvPr/>
          </p:nvSpPr>
          <p:spPr>
            <a:xfrm>
              <a:off x="5572132" y="1357298"/>
              <a:ext cx="1214446" cy="4857784"/>
            </a:xfrm>
            <a:prstGeom prst="rect">
              <a:avLst/>
            </a:prstGeom>
            <a:solidFill>
              <a:srgbClr val="FFFF00">
                <a:alpha val="80000"/>
              </a:srgb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3200" dirty="0" smtClean="0">
                  <a:solidFill>
                    <a:schemeClr val="tx1"/>
                  </a:solidFill>
                </a:rPr>
                <a:t>IDX 1</a:t>
              </a:r>
              <a:endParaRPr lang="hu-HU" sz="3200" dirty="0">
                <a:solidFill>
                  <a:schemeClr val="tx1"/>
                </a:solidFill>
              </a:endParaRPr>
            </a:p>
          </p:txBody>
        </p:sp>
        <p:sp>
          <p:nvSpPr>
            <p:cNvPr id="12" name="Lekerekített téglalap 11"/>
            <p:cNvSpPr/>
            <p:nvPr/>
          </p:nvSpPr>
          <p:spPr>
            <a:xfrm rot="16200000">
              <a:off x="6643702" y="3500438"/>
              <a:ext cx="2857520" cy="571504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err="1" smtClean="0"/>
                <a:t>Partitioning</a:t>
              </a:r>
              <a:r>
                <a:rPr lang="hu-HU" dirty="0" smtClean="0"/>
                <a:t> </a:t>
              </a:r>
              <a:r>
                <a:rPr lang="hu-HU" dirty="0" err="1" smtClean="0"/>
                <a:t>function</a:t>
              </a:r>
              <a:r>
                <a:rPr lang="hu-HU" dirty="0" smtClean="0"/>
                <a:t> + </a:t>
              </a:r>
              <a:r>
                <a:rPr lang="hu-HU" dirty="0" err="1" smtClean="0"/>
                <a:t>scheme</a:t>
              </a:r>
              <a:endParaRPr lang="hu-HU" dirty="0"/>
            </a:p>
          </p:txBody>
        </p:sp>
        <p:cxnSp>
          <p:nvCxnSpPr>
            <p:cNvPr id="13" name="Egyenes összekötő nyíllal 12"/>
            <p:cNvCxnSpPr>
              <a:stCxn id="12" idx="0"/>
            </p:cNvCxnSpPr>
            <p:nvPr/>
          </p:nvCxnSpPr>
          <p:spPr>
            <a:xfrm rot="10800000">
              <a:off x="7000892" y="2571746"/>
              <a:ext cx="785818" cy="12144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gyenes összekötő nyíllal 13"/>
            <p:cNvCxnSpPr>
              <a:stCxn id="12" idx="0"/>
            </p:cNvCxnSpPr>
            <p:nvPr/>
          </p:nvCxnSpPr>
          <p:spPr>
            <a:xfrm rot="10800000" flipV="1">
              <a:off x="7000892" y="3786190"/>
              <a:ext cx="785818" cy="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gyenes összekötő nyíllal 14"/>
            <p:cNvCxnSpPr>
              <a:stCxn id="12" idx="0"/>
            </p:cNvCxnSpPr>
            <p:nvPr/>
          </p:nvCxnSpPr>
          <p:spPr>
            <a:xfrm rot="10800000" flipV="1">
              <a:off x="7000892" y="3786190"/>
              <a:ext cx="785818" cy="12144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9918461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Relational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clusters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/>
              <a:t>RDBMS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designed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scale-out</a:t>
            </a:r>
            <a:endParaRPr lang="hu-HU" dirty="0" smtClean="0"/>
          </a:p>
          <a:p>
            <a:r>
              <a:rPr lang="hu-HU" dirty="0" smtClean="0"/>
              <a:t>ACID </a:t>
            </a:r>
            <a:r>
              <a:rPr lang="hu-HU" dirty="0" err="1" smtClean="0"/>
              <a:t>operation</a:t>
            </a:r>
            <a:endParaRPr lang="hu-HU" dirty="0" smtClean="0"/>
          </a:p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joins</a:t>
            </a:r>
            <a:r>
              <a:rPr lang="hu-HU" dirty="0" smtClean="0"/>
              <a:t> is a </a:t>
            </a:r>
            <a:r>
              <a:rPr lang="hu-HU" dirty="0" err="1" smtClean="0"/>
              <a:t>known</a:t>
            </a:r>
            <a:r>
              <a:rPr lang="hu-HU" dirty="0" smtClean="0"/>
              <a:t> </a:t>
            </a:r>
            <a:r>
              <a:rPr lang="hu-HU" dirty="0" err="1" smtClean="0"/>
              <a:t>hard</a:t>
            </a:r>
            <a:r>
              <a:rPr lang="hu-HU" dirty="0" smtClean="0"/>
              <a:t> </a:t>
            </a:r>
            <a:r>
              <a:rPr lang="hu-HU" dirty="0" err="1" smtClean="0"/>
              <a:t>problem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general</a:t>
            </a:r>
            <a:endParaRPr lang="hu-HU" dirty="0" smtClean="0"/>
          </a:p>
          <a:p>
            <a:pPr lvl="1"/>
            <a:r>
              <a:rPr lang="hu-HU" dirty="0" err="1" smtClean="0"/>
              <a:t>There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simple</a:t>
            </a:r>
            <a:r>
              <a:rPr lang="hu-HU" dirty="0" smtClean="0"/>
              <a:t> </a:t>
            </a:r>
            <a:r>
              <a:rPr lang="hu-HU" dirty="0" err="1" smtClean="0"/>
              <a:t>cases</a:t>
            </a:r>
            <a:r>
              <a:rPr lang="hu-HU" dirty="0" smtClean="0"/>
              <a:t> </a:t>
            </a:r>
            <a:r>
              <a:rPr lang="hu-HU" dirty="0" err="1" smtClean="0"/>
              <a:t>which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solved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Database</a:t>
            </a:r>
            <a:r>
              <a:rPr lang="hu-HU" dirty="0" smtClean="0"/>
              <a:t> Server </a:t>
            </a:r>
            <a:r>
              <a:rPr lang="hu-HU" dirty="0" err="1" smtClean="0"/>
              <a:t>clusters</a:t>
            </a:r>
            <a:endParaRPr lang="hu-HU" dirty="0" smtClean="0"/>
          </a:p>
          <a:p>
            <a:pPr lvl="1"/>
            <a:r>
              <a:rPr lang="hu-HU" dirty="0" err="1" smtClean="0"/>
              <a:t>Identical</a:t>
            </a:r>
            <a:r>
              <a:rPr lang="hu-HU" dirty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hardware </a:t>
            </a:r>
            <a:r>
              <a:rPr lang="hu-HU" dirty="0" err="1" smtClean="0"/>
              <a:t>running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DBs</a:t>
            </a:r>
            <a:endParaRPr lang="hu-HU" dirty="0" smtClean="0"/>
          </a:p>
          <a:p>
            <a:pPr lvl="1"/>
            <a:r>
              <a:rPr lang="hu-HU" dirty="0" err="1" smtClean="0"/>
              <a:t>High-speed</a:t>
            </a:r>
            <a:r>
              <a:rPr lang="hu-HU" dirty="0" smtClean="0"/>
              <a:t>, </a:t>
            </a:r>
            <a:r>
              <a:rPr lang="hu-HU" dirty="0" err="1" smtClean="0"/>
              <a:t>reliable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(</a:t>
            </a:r>
            <a:r>
              <a:rPr lang="hu-HU" dirty="0" err="1" smtClean="0"/>
              <a:t>big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transfers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Mainly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4766577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Goals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/>
              <a:t>Split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among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servers: </a:t>
            </a:r>
            <a:r>
              <a:rPr lang="hu-HU" dirty="0" err="1" smtClean="0"/>
              <a:t>sharding</a:t>
            </a:r>
            <a:endParaRPr lang="hu-HU" dirty="0" smtClean="0"/>
          </a:p>
          <a:p>
            <a:r>
              <a:rPr lang="hu-HU" dirty="0" err="1" smtClean="0"/>
              <a:t>Replicate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of back </a:t>
            </a:r>
            <a:r>
              <a:rPr lang="hu-HU" dirty="0" err="1" smtClean="0"/>
              <a:t>ups</a:t>
            </a:r>
            <a:endParaRPr lang="hu-HU" dirty="0" smtClean="0"/>
          </a:p>
          <a:p>
            <a:pPr lvl="1"/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options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achieve</a:t>
            </a:r>
            <a:r>
              <a:rPr lang="hu-HU" dirty="0" smtClean="0"/>
              <a:t> </a:t>
            </a:r>
            <a:r>
              <a:rPr lang="hu-HU" dirty="0" err="1" smtClean="0"/>
              <a:t>redundancy</a:t>
            </a:r>
            <a:endParaRPr lang="hu-HU" dirty="0" smtClean="0"/>
          </a:p>
          <a:p>
            <a:r>
              <a:rPr lang="hu-HU" dirty="0" err="1" smtClean="0"/>
              <a:t>Mirror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 smtClean="0"/>
          </a:p>
          <a:p>
            <a:pPr lvl="1"/>
            <a:r>
              <a:rPr lang="hu-HU" dirty="0" err="1" smtClean="0"/>
              <a:t>Parallelize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higher</a:t>
            </a:r>
            <a:r>
              <a:rPr lang="hu-HU" dirty="0" smtClean="0"/>
              <a:t> IO </a:t>
            </a:r>
            <a:r>
              <a:rPr lang="hu-HU" dirty="0" err="1" smtClean="0"/>
              <a:t>throughput</a:t>
            </a:r>
            <a:endParaRPr lang="hu-HU" dirty="0" smtClean="0"/>
          </a:p>
          <a:p>
            <a:pPr lvl="1"/>
            <a:r>
              <a:rPr lang="hu-HU" dirty="0" err="1" smtClean="0"/>
              <a:t>Higher</a:t>
            </a:r>
            <a:r>
              <a:rPr lang="hu-HU" dirty="0" smtClean="0"/>
              <a:t> </a:t>
            </a:r>
            <a:r>
              <a:rPr lang="hu-HU" dirty="0" err="1" smtClean="0"/>
              <a:t>availablity</a:t>
            </a:r>
            <a:endParaRPr lang="hu-HU" dirty="0" smtClean="0"/>
          </a:p>
          <a:p>
            <a:pPr lvl="1"/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balancing</a:t>
            </a:r>
            <a:endParaRPr lang="hu-HU" dirty="0" smtClean="0"/>
          </a:p>
          <a:p>
            <a:r>
              <a:rPr lang="hu-HU" dirty="0" err="1" smtClean="0"/>
              <a:t>Regular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r>
              <a:rPr lang="hu-HU" dirty="0" smtClean="0"/>
              <a:t> </a:t>
            </a:r>
            <a:r>
              <a:rPr lang="hu-HU" dirty="0" err="1" smtClean="0"/>
              <a:t>tasks</a:t>
            </a:r>
            <a:endParaRPr lang="hu-HU" dirty="0" smtClean="0"/>
          </a:p>
          <a:p>
            <a:pPr lvl="1"/>
            <a:r>
              <a:rPr lang="hu-HU" dirty="0" err="1" smtClean="0"/>
              <a:t>Dedicated</a:t>
            </a:r>
            <a:r>
              <a:rPr lang="hu-HU" dirty="0" smtClean="0"/>
              <a:t> </a:t>
            </a:r>
            <a:r>
              <a:rPr lang="hu-HU" dirty="0" err="1" smtClean="0"/>
              <a:t>load</a:t>
            </a:r>
            <a:r>
              <a:rPr lang="hu-HU" dirty="0" smtClean="0"/>
              <a:t> servers</a:t>
            </a:r>
          </a:p>
          <a:p>
            <a:pPr lvl="1"/>
            <a:r>
              <a:rPr lang="hu-HU" dirty="0" err="1" smtClean="0"/>
              <a:t>Bulk</a:t>
            </a:r>
            <a:r>
              <a:rPr lang="hu-HU" dirty="0" smtClean="0"/>
              <a:t> </a:t>
            </a:r>
            <a:r>
              <a:rPr lang="hu-HU" dirty="0" err="1" smtClean="0"/>
              <a:t>insert</a:t>
            </a:r>
            <a:r>
              <a:rPr lang="hu-HU" dirty="0" smtClean="0"/>
              <a:t>,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validation</a:t>
            </a:r>
            <a:r>
              <a:rPr lang="hu-HU" dirty="0" smtClean="0"/>
              <a:t>, </a:t>
            </a:r>
            <a:r>
              <a:rPr lang="hu-HU" dirty="0" err="1" smtClean="0"/>
              <a:t>sorting</a:t>
            </a:r>
            <a:endParaRPr lang="hu-HU" dirty="0" smtClean="0"/>
          </a:p>
          <a:p>
            <a:pPr lvl="1"/>
            <a:r>
              <a:rPr lang="hu-HU" dirty="0" err="1" smtClean="0"/>
              <a:t>Faster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6254425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SkyQuery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: </a:t>
            </a:r>
            <a:r>
              <a:rPr lang="hu-HU" dirty="0" err="1" smtClean="0"/>
              <a:t>Mirror</a:t>
            </a:r>
            <a:endParaRPr lang="hu-HU" dirty="0"/>
          </a:p>
        </p:txBody>
      </p:sp>
      <p:grpSp>
        <p:nvGrpSpPr>
          <p:cNvPr id="4" name="Csoportba foglalás 8"/>
          <p:cNvGrpSpPr/>
          <p:nvPr/>
        </p:nvGrpSpPr>
        <p:grpSpPr>
          <a:xfrm>
            <a:off x="857224" y="1500174"/>
            <a:ext cx="1214446" cy="2928958"/>
            <a:chOff x="857224" y="1500174"/>
            <a:chExt cx="1214446" cy="3929090"/>
          </a:xfrm>
        </p:grpSpPr>
        <p:sp>
          <p:nvSpPr>
            <p:cNvPr id="5" name="Téglalap 4"/>
            <p:cNvSpPr/>
            <p:nvPr/>
          </p:nvSpPr>
          <p:spPr>
            <a:xfrm>
              <a:off x="857224" y="1500174"/>
              <a:ext cx="1214446" cy="39290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1</a:t>
              </a:r>
              <a:endParaRPr lang="hu-HU" dirty="0"/>
            </a:p>
          </p:txBody>
        </p:sp>
        <p:sp>
          <p:nvSpPr>
            <p:cNvPr id="6" name="Folyamatábra: Mágneslemez 5"/>
            <p:cNvSpPr/>
            <p:nvPr/>
          </p:nvSpPr>
          <p:spPr>
            <a:xfrm>
              <a:off x="1071538" y="1643050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A</a:t>
              </a:r>
            </a:p>
          </p:txBody>
        </p:sp>
        <p:sp>
          <p:nvSpPr>
            <p:cNvPr id="7" name="Folyamatábra: Mágneslemez 6"/>
            <p:cNvSpPr/>
            <p:nvPr/>
          </p:nvSpPr>
          <p:spPr>
            <a:xfrm>
              <a:off x="1071538" y="2500306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B</a:t>
              </a:r>
              <a:endParaRPr lang="hu-HU" dirty="0" smtClean="0"/>
            </a:p>
          </p:txBody>
        </p:sp>
        <p:sp>
          <p:nvSpPr>
            <p:cNvPr id="8" name="Folyamatábra: Mágneslemez 7"/>
            <p:cNvSpPr/>
            <p:nvPr/>
          </p:nvSpPr>
          <p:spPr>
            <a:xfrm>
              <a:off x="1071538" y="3357562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C</a:t>
              </a:r>
              <a:endParaRPr lang="hu-HU" dirty="0" smtClean="0"/>
            </a:p>
          </p:txBody>
        </p:sp>
        <p:sp>
          <p:nvSpPr>
            <p:cNvPr id="9" name="Folyamatábra: Mágneslemez 8"/>
            <p:cNvSpPr/>
            <p:nvPr/>
          </p:nvSpPr>
          <p:spPr>
            <a:xfrm>
              <a:off x="1071538" y="4214818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D</a:t>
              </a:r>
            </a:p>
          </p:txBody>
        </p:sp>
      </p:grpSp>
      <p:grpSp>
        <p:nvGrpSpPr>
          <p:cNvPr id="10" name="Csoportba foglalás 15"/>
          <p:cNvGrpSpPr/>
          <p:nvPr/>
        </p:nvGrpSpPr>
        <p:grpSpPr>
          <a:xfrm>
            <a:off x="3714744" y="1500174"/>
            <a:ext cx="1214446" cy="2928958"/>
            <a:chOff x="857224" y="1500174"/>
            <a:chExt cx="1214446" cy="3929090"/>
          </a:xfrm>
        </p:grpSpPr>
        <p:sp>
          <p:nvSpPr>
            <p:cNvPr id="11" name="Téglalap 10"/>
            <p:cNvSpPr/>
            <p:nvPr/>
          </p:nvSpPr>
          <p:spPr>
            <a:xfrm>
              <a:off x="857224" y="1500174"/>
              <a:ext cx="1214446" cy="39290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3</a:t>
              </a:r>
              <a:endParaRPr lang="hu-HU" dirty="0"/>
            </a:p>
          </p:txBody>
        </p:sp>
        <p:sp>
          <p:nvSpPr>
            <p:cNvPr id="12" name="Folyamatábra: Mágneslemez 11"/>
            <p:cNvSpPr/>
            <p:nvPr/>
          </p:nvSpPr>
          <p:spPr>
            <a:xfrm>
              <a:off x="1071538" y="1643050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A</a:t>
              </a:r>
            </a:p>
          </p:txBody>
        </p:sp>
        <p:sp>
          <p:nvSpPr>
            <p:cNvPr id="13" name="Folyamatábra: Mágneslemez 12"/>
            <p:cNvSpPr/>
            <p:nvPr/>
          </p:nvSpPr>
          <p:spPr>
            <a:xfrm>
              <a:off x="1071538" y="2500306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B</a:t>
              </a:r>
              <a:endParaRPr lang="hu-HU" dirty="0" smtClean="0"/>
            </a:p>
          </p:txBody>
        </p:sp>
        <p:sp>
          <p:nvSpPr>
            <p:cNvPr id="14" name="Folyamatábra: Mágneslemez 13"/>
            <p:cNvSpPr/>
            <p:nvPr/>
          </p:nvSpPr>
          <p:spPr>
            <a:xfrm>
              <a:off x="1071538" y="3357562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C</a:t>
              </a:r>
              <a:endParaRPr lang="hu-HU" dirty="0" smtClean="0"/>
            </a:p>
          </p:txBody>
        </p:sp>
        <p:sp>
          <p:nvSpPr>
            <p:cNvPr id="15" name="Folyamatábra: Mágneslemez 14"/>
            <p:cNvSpPr/>
            <p:nvPr/>
          </p:nvSpPr>
          <p:spPr>
            <a:xfrm>
              <a:off x="1071538" y="4214818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D</a:t>
              </a:r>
            </a:p>
          </p:txBody>
        </p:sp>
      </p:grpSp>
      <p:grpSp>
        <p:nvGrpSpPr>
          <p:cNvPr id="16" name="Csoportba foglalás 27"/>
          <p:cNvGrpSpPr/>
          <p:nvPr/>
        </p:nvGrpSpPr>
        <p:grpSpPr>
          <a:xfrm>
            <a:off x="7072330" y="1500174"/>
            <a:ext cx="1214446" cy="2928958"/>
            <a:chOff x="857224" y="1500174"/>
            <a:chExt cx="1214446" cy="3929090"/>
          </a:xfrm>
        </p:grpSpPr>
        <p:sp>
          <p:nvSpPr>
            <p:cNvPr id="17" name="Téglalap 16"/>
            <p:cNvSpPr/>
            <p:nvPr/>
          </p:nvSpPr>
          <p:spPr>
            <a:xfrm>
              <a:off x="857224" y="1500174"/>
              <a:ext cx="1214446" cy="39290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n</a:t>
              </a:r>
              <a:endParaRPr lang="hu-HU" dirty="0"/>
            </a:p>
          </p:txBody>
        </p:sp>
        <p:sp>
          <p:nvSpPr>
            <p:cNvPr id="18" name="Folyamatábra: Mágneslemez 17"/>
            <p:cNvSpPr/>
            <p:nvPr/>
          </p:nvSpPr>
          <p:spPr>
            <a:xfrm>
              <a:off x="1071538" y="1643050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A</a:t>
              </a:r>
            </a:p>
          </p:txBody>
        </p:sp>
        <p:sp>
          <p:nvSpPr>
            <p:cNvPr id="19" name="Folyamatábra: Mágneslemez 18"/>
            <p:cNvSpPr/>
            <p:nvPr/>
          </p:nvSpPr>
          <p:spPr>
            <a:xfrm>
              <a:off x="1071538" y="2500306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B</a:t>
              </a:r>
              <a:endParaRPr lang="hu-HU" dirty="0" smtClean="0"/>
            </a:p>
          </p:txBody>
        </p:sp>
        <p:sp>
          <p:nvSpPr>
            <p:cNvPr id="20" name="Folyamatábra: Mágneslemez 19"/>
            <p:cNvSpPr/>
            <p:nvPr/>
          </p:nvSpPr>
          <p:spPr>
            <a:xfrm>
              <a:off x="1071538" y="3357562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C</a:t>
              </a:r>
              <a:endParaRPr lang="hu-HU" dirty="0" smtClean="0"/>
            </a:p>
          </p:txBody>
        </p:sp>
        <p:sp>
          <p:nvSpPr>
            <p:cNvPr id="21" name="Folyamatábra: Mágneslemez 20"/>
            <p:cNvSpPr/>
            <p:nvPr/>
          </p:nvSpPr>
          <p:spPr>
            <a:xfrm>
              <a:off x="1071538" y="4214818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D</a:t>
              </a:r>
            </a:p>
          </p:txBody>
        </p:sp>
      </p:grpSp>
      <p:sp>
        <p:nvSpPr>
          <p:cNvPr id="22" name="Szövegdoboz 21"/>
          <p:cNvSpPr txBox="1"/>
          <p:nvPr/>
        </p:nvSpPr>
        <p:spPr>
          <a:xfrm>
            <a:off x="5712316" y="2786058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dirty="0" smtClean="0"/>
              <a:t>…</a:t>
            </a:r>
            <a:endParaRPr lang="hu-HU" sz="4400" dirty="0"/>
          </a:p>
        </p:txBody>
      </p:sp>
      <p:grpSp>
        <p:nvGrpSpPr>
          <p:cNvPr id="23" name="Csoportba foglalás 34"/>
          <p:cNvGrpSpPr/>
          <p:nvPr/>
        </p:nvGrpSpPr>
        <p:grpSpPr>
          <a:xfrm>
            <a:off x="2285984" y="1500174"/>
            <a:ext cx="1214446" cy="2928958"/>
            <a:chOff x="857224" y="1500174"/>
            <a:chExt cx="1214446" cy="3929090"/>
          </a:xfrm>
        </p:grpSpPr>
        <p:sp>
          <p:nvSpPr>
            <p:cNvPr id="24" name="Téglalap 23"/>
            <p:cNvSpPr/>
            <p:nvPr/>
          </p:nvSpPr>
          <p:spPr>
            <a:xfrm>
              <a:off x="857224" y="1500174"/>
              <a:ext cx="1214446" cy="392909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2</a:t>
              </a:r>
              <a:endParaRPr lang="hu-HU" dirty="0"/>
            </a:p>
          </p:txBody>
        </p:sp>
        <p:sp>
          <p:nvSpPr>
            <p:cNvPr id="25" name="Folyamatábra: Mágneslemez 24"/>
            <p:cNvSpPr/>
            <p:nvPr/>
          </p:nvSpPr>
          <p:spPr>
            <a:xfrm>
              <a:off x="1071538" y="1643050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A</a:t>
              </a:r>
            </a:p>
          </p:txBody>
        </p:sp>
        <p:sp>
          <p:nvSpPr>
            <p:cNvPr id="26" name="Folyamatábra: Mágneslemez 25"/>
            <p:cNvSpPr/>
            <p:nvPr/>
          </p:nvSpPr>
          <p:spPr>
            <a:xfrm>
              <a:off x="1071538" y="2500306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B</a:t>
              </a:r>
              <a:endParaRPr lang="hu-HU" dirty="0" smtClean="0"/>
            </a:p>
          </p:txBody>
        </p:sp>
        <p:sp>
          <p:nvSpPr>
            <p:cNvPr id="27" name="Folyamatábra: Mágneslemez 26"/>
            <p:cNvSpPr/>
            <p:nvPr/>
          </p:nvSpPr>
          <p:spPr>
            <a:xfrm>
              <a:off x="1071538" y="3357562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/>
                <a:t>C</a:t>
              </a:r>
              <a:endParaRPr lang="hu-HU" dirty="0" smtClean="0"/>
            </a:p>
          </p:txBody>
        </p:sp>
        <p:sp>
          <p:nvSpPr>
            <p:cNvPr id="28" name="Folyamatábra: Mágneslemez 27"/>
            <p:cNvSpPr/>
            <p:nvPr/>
          </p:nvSpPr>
          <p:spPr>
            <a:xfrm>
              <a:off x="1071538" y="4214818"/>
              <a:ext cx="785818" cy="785818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D</a:t>
              </a:r>
            </a:p>
          </p:txBody>
        </p:sp>
      </p:grpSp>
      <p:grpSp>
        <p:nvGrpSpPr>
          <p:cNvPr id="29" name="Csoportba foglalás 53"/>
          <p:cNvGrpSpPr/>
          <p:nvPr/>
        </p:nvGrpSpPr>
        <p:grpSpPr>
          <a:xfrm>
            <a:off x="7072330" y="4572008"/>
            <a:ext cx="1214446" cy="1714512"/>
            <a:chOff x="5500694" y="3643314"/>
            <a:chExt cx="1214446" cy="1714512"/>
          </a:xfrm>
        </p:grpSpPr>
        <p:sp>
          <p:nvSpPr>
            <p:cNvPr id="30" name="Téglalap 29"/>
            <p:cNvSpPr/>
            <p:nvPr/>
          </p:nvSpPr>
          <p:spPr>
            <a:xfrm>
              <a:off x="5500694" y="3643314"/>
              <a:ext cx="1214446" cy="17145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U</a:t>
              </a:r>
              <a:endParaRPr lang="hu-HU" dirty="0"/>
            </a:p>
          </p:txBody>
        </p:sp>
        <p:sp>
          <p:nvSpPr>
            <p:cNvPr id="31" name="Folyamatábra: Mágneslemez 30"/>
            <p:cNvSpPr/>
            <p:nvPr/>
          </p:nvSpPr>
          <p:spPr>
            <a:xfrm>
              <a:off x="5715008" y="3749822"/>
              <a:ext cx="785818" cy="585792"/>
            </a:xfrm>
            <a:prstGeom prst="flowChartMagneticDisk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dirty="0" err="1" smtClean="0"/>
                <a:t>UserDB</a:t>
              </a:r>
              <a:endParaRPr lang="hu-HU" sz="1400" dirty="0" smtClean="0"/>
            </a:p>
          </p:txBody>
        </p:sp>
        <p:sp>
          <p:nvSpPr>
            <p:cNvPr id="32" name="Folyamatábra: Mágneslemez 31"/>
            <p:cNvSpPr/>
            <p:nvPr/>
          </p:nvSpPr>
          <p:spPr>
            <a:xfrm>
              <a:off x="5715008" y="4388867"/>
              <a:ext cx="785818" cy="585792"/>
            </a:xfrm>
            <a:prstGeom prst="flowChartMagneticDisk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dirty="0" err="1" smtClean="0"/>
                <a:t>UserDB</a:t>
              </a:r>
              <a:endParaRPr lang="hu-HU" sz="1400" dirty="0" smtClean="0"/>
            </a:p>
          </p:txBody>
        </p:sp>
      </p:grpSp>
      <p:sp>
        <p:nvSpPr>
          <p:cNvPr id="33" name="Szövegdoboz 32"/>
          <p:cNvSpPr txBox="1"/>
          <p:nvPr/>
        </p:nvSpPr>
        <p:spPr>
          <a:xfrm>
            <a:off x="857223" y="4911634"/>
            <a:ext cx="6083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Specially</a:t>
            </a:r>
            <a:r>
              <a:rPr lang="hu-HU" dirty="0" smtClean="0"/>
              <a:t> </a:t>
            </a:r>
            <a:r>
              <a:rPr lang="hu-HU" dirty="0" err="1" smtClean="0"/>
              <a:t>partitioned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run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parallel </a:t>
            </a:r>
            <a:r>
              <a:rPr lang="hu-HU" dirty="0" err="1" smtClean="0"/>
              <a:t>on</a:t>
            </a:r>
            <a:r>
              <a:rPr lang="hu-HU" dirty="0" smtClean="0"/>
              <a:t> n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All</a:t>
            </a:r>
            <a:r>
              <a:rPr lang="hu-HU" dirty="0" smtClean="0"/>
              <a:t> servers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answer</a:t>
            </a:r>
            <a:r>
              <a:rPr lang="hu-HU" dirty="0" smtClean="0"/>
              <a:t>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Non-partitioned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round-robin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balancing</a:t>
            </a: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results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collected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UserDB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944435981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PanSTARRS</a:t>
            </a:r>
            <a:r>
              <a:rPr lang="hu-HU" dirty="0" smtClean="0"/>
              <a:t>: </a:t>
            </a:r>
            <a:r>
              <a:rPr lang="hu-HU" dirty="0" err="1" smtClean="0"/>
              <a:t>sharded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endParaRPr lang="hu-HU" dirty="0"/>
          </a:p>
        </p:txBody>
      </p:sp>
      <p:grpSp>
        <p:nvGrpSpPr>
          <p:cNvPr id="4" name="Csoportba foglalás 3"/>
          <p:cNvGrpSpPr/>
          <p:nvPr/>
        </p:nvGrpSpPr>
        <p:grpSpPr>
          <a:xfrm>
            <a:off x="7072330" y="4572008"/>
            <a:ext cx="1214446" cy="1714512"/>
            <a:chOff x="5500694" y="3643314"/>
            <a:chExt cx="1214446" cy="1714512"/>
          </a:xfrm>
        </p:grpSpPr>
        <p:sp>
          <p:nvSpPr>
            <p:cNvPr id="5" name="Téglalap 4"/>
            <p:cNvSpPr/>
            <p:nvPr/>
          </p:nvSpPr>
          <p:spPr>
            <a:xfrm>
              <a:off x="5500694" y="3643314"/>
              <a:ext cx="1214446" cy="17145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U</a:t>
              </a:r>
              <a:endParaRPr lang="hu-HU" dirty="0"/>
            </a:p>
          </p:txBody>
        </p:sp>
        <p:sp>
          <p:nvSpPr>
            <p:cNvPr id="6" name="Folyamatábra: Mágneslemez 5"/>
            <p:cNvSpPr/>
            <p:nvPr/>
          </p:nvSpPr>
          <p:spPr>
            <a:xfrm>
              <a:off x="5715008" y="3749822"/>
              <a:ext cx="785818" cy="585792"/>
            </a:xfrm>
            <a:prstGeom prst="flowChartMagneticDisk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dirty="0" err="1" smtClean="0"/>
                <a:t>UserDB</a:t>
              </a:r>
              <a:endParaRPr lang="hu-HU" sz="1400" dirty="0" smtClean="0"/>
            </a:p>
          </p:txBody>
        </p:sp>
        <p:sp>
          <p:nvSpPr>
            <p:cNvPr id="7" name="Folyamatábra: Mágneslemez 6"/>
            <p:cNvSpPr/>
            <p:nvPr/>
          </p:nvSpPr>
          <p:spPr>
            <a:xfrm>
              <a:off x="5715008" y="4388867"/>
              <a:ext cx="785818" cy="585792"/>
            </a:xfrm>
            <a:prstGeom prst="flowChartMagneticDisk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dirty="0" err="1" smtClean="0"/>
                <a:t>UserDB</a:t>
              </a:r>
              <a:endParaRPr lang="hu-HU" sz="1400" dirty="0" smtClean="0"/>
            </a:p>
          </p:txBody>
        </p:sp>
      </p:grpSp>
      <p:sp>
        <p:nvSpPr>
          <p:cNvPr id="8" name="Szövegdoboz 7"/>
          <p:cNvSpPr txBox="1"/>
          <p:nvPr/>
        </p:nvSpPr>
        <p:spPr>
          <a:xfrm>
            <a:off x="5712316" y="2786058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4400" dirty="0" smtClean="0"/>
              <a:t>…</a:t>
            </a:r>
            <a:endParaRPr lang="hu-HU" sz="4400" dirty="0"/>
          </a:p>
        </p:txBody>
      </p:sp>
      <p:grpSp>
        <p:nvGrpSpPr>
          <p:cNvPr id="9" name="Csoportba foglalás 35"/>
          <p:cNvGrpSpPr/>
          <p:nvPr/>
        </p:nvGrpSpPr>
        <p:grpSpPr>
          <a:xfrm>
            <a:off x="857224" y="1500174"/>
            <a:ext cx="1214446" cy="2286016"/>
            <a:chOff x="857224" y="1500174"/>
            <a:chExt cx="1214446" cy="2286016"/>
          </a:xfrm>
        </p:grpSpPr>
        <p:sp>
          <p:nvSpPr>
            <p:cNvPr id="10" name="Téglalap 9"/>
            <p:cNvSpPr/>
            <p:nvPr/>
          </p:nvSpPr>
          <p:spPr>
            <a:xfrm>
              <a:off x="857224" y="1500174"/>
              <a:ext cx="1214446" cy="228601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1</a:t>
              </a:r>
              <a:endParaRPr lang="hu-HU" dirty="0"/>
            </a:p>
          </p:txBody>
        </p:sp>
        <p:sp>
          <p:nvSpPr>
            <p:cNvPr id="11" name="Folyamatábra: Mágneslemez 10"/>
            <p:cNvSpPr/>
            <p:nvPr/>
          </p:nvSpPr>
          <p:spPr>
            <a:xfrm>
              <a:off x="928662" y="1606682"/>
              <a:ext cx="500066" cy="536434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/>
                <a:t>A1</a:t>
              </a:r>
              <a:br>
                <a:rPr lang="hu-HU" sz="800" dirty="0"/>
              </a:br>
              <a:r>
                <a:rPr lang="hu-HU" sz="800" dirty="0"/>
                <a:t>HOT</a:t>
              </a:r>
            </a:p>
          </p:txBody>
        </p:sp>
        <p:sp>
          <p:nvSpPr>
            <p:cNvPr id="12" name="Folyamatábra: Mágneslemez 11"/>
            <p:cNvSpPr/>
            <p:nvPr/>
          </p:nvSpPr>
          <p:spPr>
            <a:xfrm>
              <a:off x="928662" y="2245727"/>
              <a:ext cx="500066" cy="540331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/>
                <a:t>A2 WARM</a:t>
              </a:r>
            </a:p>
          </p:txBody>
        </p:sp>
        <p:sp>
          <p:nvSpPr>
            <p:cNvPr id="13" name="Folyamatábra: Mágneslemez 12"/>
            <p:cNvSpPr/>
            <p:nvPr/>
          </p:nvSpPr>
          <p:spPr>
            <a:xfrm>
              <a:off x="928662" y="2884772"/>
              <a:ext cx="500066" cy="54422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A3 COLD</a:t>
              </a:r>
            </a:p>
          </p:txBody>
        </p:sp>
        <p:sp>
          <p:nvSpPr>
            <p:cNvPr id="14" name="Folyamatábra: Mágneslemez 13"/>
            <p:cNvSpPr/>
            <p:nvPr/>
          </p:nvSpPr>
          <p:spPr>
            <a:xfrm>
              <a:off x="1500166" y="1606682"/>
              <a:ext cx="500066" cy="536434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A4</a:t>
              </a:r>
              <a:r>
                <a:rPr lang="hu-HU" sz="800" dirty="0"/>
                <a:t/>
              </a:r>
              <a:br>
                <a:rPr lang="hu-HU" sz="800" dirty="0"/>
              </a:br>
              <a:r>
                <a:rPr lang="hu-HU" sz="800" dirty="0"/>
                <a:t>HOT</a:t>
              </a:r>
            </a:p>
          </p:txBody>
        </p:sp>
        <p:sp>
          <p:nvSpPr>
            <p:cNvPr id="15" name="Folyamatábra: Mágneslemez 14"/>
            <p:cNvSpPr/>
            <p:nvPr/>
          </p:nvSpPr>
          <p:spPr>
            <a:xfrm>
              <a:off x="1500166" y="2245727"/>
              <a:ext cx="500066" cy="540331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A5 </a:t>
              </a:r>
              <a:r>
                <a:rPr lang="hu-HU" sz="800" dirty="0"/>
                <a:t>WARM</a:t>
              </a:r>
            </a:p>
          </p:txBody>
        </p:sp>
        <p:sp>
          <p:nvSpPr>
            <p:cNvPr id="16" name="Folyamatábra: Mágneslemez 15"/>
            <p:cNvSpPr/>
            <p:nvPr/>
          </p:nvSpPr>
          <p:spPr>
            <a:xfrm>
              <a:off x="1500166" y="2884772"/>
              <a:ext cx="500066" cy="54422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A6 COLD</a:t>
              </a:r>
            </a:p>
          </p:txBody>
        </p:sp>
      </p:grpSp>
      <p:grpSp>
        <p:nvGrpSpPr>
          <p:cNvPr id="17" name="Csoportba foglalás 36"/>
          <p:cNvGrpSpPr/>
          <p:nvPr/>
        </p:nvGrpSpPr>
        <p:grpSpPr>
          <a:xfrm>
            <a:off x="2214546" y="1500174"/>
            <a:ext cx="1214446" cy="2286016"/>
            <a:chOff x="857224" y="1500174"/>
            <a:chExt cx="1214446" cy="2286016"/>
          </a:xfrm>
        </p:grpSpPr>
        <p:sp>
          <p:nvSpPr>
            <p:cNvPr id="18" name="Téglalap 17"/>
            <p:cNvSpPr/>
            <p:nvPr/>
          </p:nvSpPr>
          <p:spPr>
            <a:xfrm>
              <a:off x="857224" y="1500174"/>
              <a:ext cx="1214446" cy="228601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1</a:t>
              </a:r>
              <a:endParaRPr lang="hu-HU" dirty="0"/>
            </a:p>
          </p:txBody>
        </p:sp>
        <p:sp>
          <p:nvSpPr>
            <p:cNvPr id="19" name="Folyamatábra: Mágneslemez 18"/>
            <p:cNvSpPr/>
            <p:nvPr/>
          </p:nvSpPr>
          <p:spPr>
            <a:xfrm>
              <a:off x="928662" y="1606682"/>
              <a:ext cx="500066" cy="536434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A2</a:t>
              </a:r>
              <a:r>
                <a:rPr lang="hu-HU" sz="800" dirty="0"/>
                <a:t/>
              </a:r>
              <a:br>
                <a:rPr lang="hu-HU" sz="800" dirty="0"/>
              </a:br>
              <a:r>
                <a:rPr lang="hu-HU" sz="800" dirty="0"/>
                <a:t>HOT</a:t>
              </a:r>
            </a:p>
          </p:txBody>
        </p:sp>
        <p:sp>
          <p:nvSpPr>
            <p:cNvPr id="20" name="Folyamatábra: Mágneslemez 19"/>
            <p:cNvSpPr/>
            <p:nvPr/>
          </p:nvSpPr>
          <p:spPr>
            <a:xfrm>
              <a:off x="928662" y="2245727"/>
              <a:ext cx="500066" cy="540331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A3 </a:t>
              </a:r>
              <a:r>
                <a:rPr lang="hu-HU" sz="800" dirty="0"/>
                <a:t>WARM</a:t>
              </a:r>
            </a:p>
          </p:txBody>
        </p:sp>
        <p:sp>
          <p:nvSpPr>
            <p:cNvPr id="21" name="Folyamatábra: Mágneslemez 20"/>
            <p:cNvSpPr/>
            <p:nvPr/>
          </p:nvSpPr>
          <p:spPr>
            <a:xfrm>
              <a:off x="928662" y="2884772"/>
              <a:ext cx="500066" cy="54422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A4 COLD</a:t>
              </a:r>
            </a:p>
          </p:txBody>
        </p:sp>
        <p:sp>
          <p:nvSpPr>
            <p:cNvPr id="22" name="Folyamatábra: Mágneslemez 21"/>
            <p:cNvSpPr/>
            <p:nvPr/>
          </p:nvSpPr>
          <p:spPr>
            <a:xfrm>
              <a:off x="1500166" y="1606682"/>
              <a:ext cx="500066" cy="536434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A5</a:t>
              </a:r>
              <a:r>
                <a:rPr lang="hu-HU" sz="800" dirty="0"/>
                <a:t/>
              </a:r>
              <a:br>
                <a:rPr lang="hu-HU" sz="800" dirty="0"/>
              </a:br>
              <a:r>
                <a:rPr lang="hu-HU" sz="800" dirty="0"/>
                <a:t>HOT</a:t>
              </a:r>
            </a:p>
          </p:txBody>
        </p:sp>
        <p:sp>
          <p:nvSpPr>
            <p:cNvPr id="23" name="Folyamatábra: Mágneslemez 22"/>
            <p:cNvSpPr/>
            <p:nvPr/>
          </p:nvSpPr>
          <p:spPr>
            <a:xfrm>
              <a:off x="1500166" y="2245727"/>
              <a:ext cx="500066" cy="540331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A6 WARM</a:t>
              </a:r>
              <a:endParaRPr lang="hu-HU" sz="800" dirty="0"/>
            </a:p>
          </p:txBody>
        </p:sp>
        <p:sp>
          <p:nvSpPr>
            <p:cNvPr id="24" name="Folyamatábra: Mágneslemez 23"/>
            <p:cNvSpPr/>
            <p:nvPr/>
          </p:nvSpPr>
          <p:spPr>
            <a:xfrm>
              <a:off x="1500166" y="2884772"/>
              <a:ext cx="500066" cy="54422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A7 COLD</a:t>
              </a:r>
            </a:p>
          </p:txBody>
        </p:sp>
      </p:grpSp>
      <p:grpSp>
        <p:nvGrpSpPr>
          <p:cNvPr id="25" name="Csoportba foglalás 44"/>
          <p:cNvGrpSpPr/>
          <p:nvPr/>
        </p:nvGrpSpPr>
        <p:grpSpPr>
          <a:xfrm>
            <a:off x="3571868" y="1500174"/>
            <a:ext cx="1214446" cy="2286016"/>
            <a:chOff x="857224" y="1500174"/>
            <a:chExt cx="1214446" cy="2286016"/>
          </a:xfrm>
        </p:grpSpPr>
        <p:sp>
          <p:nvSpPr>
            <p:cNvPr id="26" name="Téglalap 25"/>
            <p:cNvSpPr/>
            <p:nvPr/>
          </p:nvSpPr>
          <p:spPr>
            <a:xfrm>
              <a:off x="857224" y="1500174"/>
              <a:ext cx="1214446" cy="228601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1</a:t>
              </a:r>
              <a:endParaRPr lang="hu-HU" dirty="0"/>
            </a:p>
          </p:txBody>
        </p:sp>
        <p:sp>
          <p:nvSpPr>
            <p:cNvPr id="27" name="Folyamatábra: Mágneslemez 26"/>
            <p:cNvSpPr/>
            <p:nvPr/>
          </p:nvSpPr>
          <p:spPr>
            <a:xfrm>
              <a:off x="928662" y="1606682"/>
              <a:ext cx="500066" cy="536434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A3</a:t>
              </a:r>
              <a:r>
                <a:rPr lang="hu-HU" sz="800" dirty="0"/>
                <a:t/>
              </a:r>
              <a:br>
                <a:rPr lang="hu-HU" sz="800" dirty="0"/>
              </a:br>
              <a:r>
                <a:rPr lang="hu-HU" sz="800" dirty="0"/>
                <a:t>HOT</a:t>
              </a:r>
            </a:p>
          </p:txBody>
        </p:sp>
        <p:sp>
          <p:nvSpPr>
            <p:cNvPr id="28" name="Folyamatábra: Mágneslemez 27"/>
            <p:cNvSpPr/>
            <p:nvPr/>
          </p:nvSpPr>
          <p:spPr>
            <a:xfrm>
              <a:off x="928662" y="2245727"/>
              <a:ext cx="500066" cy="540331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A4 WARM</a:t>
              </a:r>
              <a:endParaRPr lang="hu-HU" sz="800" dirty="0"/>
            </a:p>
          </p:txBody>
        </p:sp>
        <p:sp>
          <p:nvSpPr>
            <p:cNvPr id="29" name="Folyamatábra: Mágneslemez 28"/>
            <p:cNvSpPr/>
            <p:nvPr/>
          </p:nvSpPr>
          <p:spPr>
            <a:xfrm>
              <a:off x="928662" y="2884772"/>
              <a:ext cx="500066" cy="54422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A5 COLD</a:t>
              </a:r>
            </a:p>
          </p:txBody>
        </p:sp>
        <p:sp>
          <p:nvSpPr>
            <p:cNvPr id="30" name="Folyamatábra: Mágneslemez 29"/>
            <p:cNvSpPr/>
            <p:nvPr/>
          </p:nvSpPr>
          <p:spPr>
            <a:xfrm>
              <a:off x="1500166" y="1606682"/>
              <a:ext cx="500066" cy="536434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A6</a:t>
              </a:r>
              <a:r>
                <a:rPr lang="hu-HU" sz="800" dirty="0"/>
                <a:t/>
              </a:r>
              <a:br>
                <a:rPr lang="hu-HU" sz="800" dirty="0"/>
              </a:br>
              <a:r>
                <a:rPr lang="hu-HU" sz="800" dirty="0"/>
                <a:t>HOT</a:t>
              </a:r>
            </a:p>
          </p:txBody>
        </p:sp>
        <p:sp>
          <p:nvSpPr>
            <p:cNvPr id="31" name="Folyamatábra: Mágneslemez 30"/>
            <p:cNvSpPr/>
            <p:nvPr/>
          </p:nvSpPr>
          <p:spPr>
            <a:xfrm>
              <a:off x="1500166" y="2245727"/>
              <a:ext cx="500066" cy="540331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A7 WARM</a:t>
              </a:r>
              <a:endParaRPr lang="hu-HU" sz="800" dirty="0"/>
            </a:p>
          </p:txBody>
        </p:sp>
        <p:sp>
          <p:nvSpPr>
            <p:cNvPr id="32" name="Folyamatábra: Mágneslemez 31"/>
            <p:cNvSpPr/>
            <p:nvPr/>
          </p:nvSpPr>
          <p:spPr>
            <a:xfrm>
              <a:off x="1500166" y="2884772"/>
              <a:ext cx="500066" cy="54422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A8 COLD</a:t>
              </a:r>
            </a:p>
          </p:txBody>
        </p:sp>
      </p:grpSp>
      <p:grpSp>
        <p:nvGrpSpPr>
          <p:cNvPr id="33" name="Csoportba foglalás 52"/>
          <p:cNvGrpSpPr/>
          <p:nvPr/>
        </p:nvGrpSpPr>
        <p:grpSpPr>
          <a:xfrm>
            <a:off x="7072330" y="1500174"/>
            <a:ext cx="1214446" cy="2286016"/>
            <a:chOff x="857224" y="1500174"/>
            <a:chExt cx="1214446" cy="2286016"/>
          </a:xfrm>
        </p:grpSpPr>
        <p:sp>
          <p:nvSpPr>
            <p:cNvPr id="34" name="Téglalap 33"/>
            <p:cNvSpPr/>
            <p:nvPr/>
          </p:nvSpPr>
          <p:spPr>
            <a:xfrm>
              <a:off x="857224" y="1500174"/>
              <a:ext cx="1214446" cy="228601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1</a:t>
              </a:r>
              <a:endParaRPr lang="hu-HU" dirty="0"/>
            </a:p>
          </p:txBody>
        </p:sp>
        <p:sp>
          <p:nvSpPr>
            <p:cNvPr id="35" name="Folyamatábra: Mágneslemez 34"/>
            <p:cNvSpPr/>
            <p:nvPr/>
          </p:nvSpPr>
          <p:spPr>
            <a:xfrm>
              <a:off x="928662" y="1606682"/>
              <a:ext cx="500066" cy="536434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An-3</a:t>
              </a:r>
              <a:r>
                <a:rPr lang="hu-HU" sz="800" dirty="0"/>
                <a:t/>
              </a:r>
              <a:br>
                <a:rPr lang="hu-HU" sz="800" dirty="0"/>
              </a:br>
              <a:r>
                <a:rPr lang="hu-HU" sz="800" dirty="0"/>
                <a:t>HOT</a:t>
              </a:r>
            </a:p>
          </p:txBody>
        </p:sp>
        <p:sp>
          <p:nvSpPr>
            <p:cNvPr id="36" name="Folyamatábra: Mágneslemez 35"/>
            <p:cNvSpPr/>
            <p:nvPr/>
          </p:nvSpPr>
          <p:spPr>
            <a:xfrm>
              <a:off x="928662" y="2245727"/>
              <a:ext cx="500066" cy="540331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An-2 WARM</a:t>
              </a:r>
              <a:endParaRPr lang="hu-HU" sz="800" dirty="0"/>
            </a:p>
          </p:txBody>
        </p:sp>
        <p:sp>
          <p:nvSpPr>
            <p:cNvPr id="37" name="Folyamatábra: Mágneslemez 36"/>
            <p:cNvSpPr/>
            <p:nvPr/>
          </p:nvSpPr>
          <p:spPr>
            <a:xfrm>
              <a:off x="928662" y="2884772"/>
              <a:ext cx="500066" cy="54422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An-1 COLD</a:t>
              </a:r>
            </a:p>
          </p:txBody>
        </p:sp>
        <p:sp>
          <p:nvSpPr>
            <p:cNvPr id="38" name="Folyamatábra: Mágneslemez 37"/>
            <p:cNvSpPr/>
            <p:nvPr/>
          </p:nvSpPr>
          <p:spPr>
            <a:xfrm>
              <a:off x="1500166" y="1606682"/>
              <a:ext cx="500066" cy="536434"/>
            </a:xfrm>
            <a:prstGeom prst="flowChartMagneticDisk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An</a:t>
              </a:r>
              <a:r>
                <a:rPr lang="hu-HU" sz="800" dirty="0"/>
                <a:t/>
              </a:r>
              <a:br>
                <a:rPr lang="hu-HU" sz="800" dirty="0"/>
              </a:br>
              <a:r>
                <a:rPr lang="hu-HU" sz="800" dirty="0"/>
                <a:t>HOT</a:t>
              </a:r>
            </a:p>
          </p:txBody>
        </p:sp>
        <p:sp>
          <p:nvSpPr>
            <p:cNvPr id="39" name="Folyamatábra: Mágneslemez 38"/>
            <p:cNvSpPr/>
            <p:nvPr/>
          </p:nvSpPr>
          <p:spPr>
            <a:xfrm>
              <a:off x="1500166" y="2245727"/>
              <a:ext cx="500066" cy="540331"/>
            </a:xfrm>
            <a:prstGeom prst="flowChartMagneticDisk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A1 WARM</a:t>
              </a:r>
              <a:endParaRPr lang="hu-HU" sz="800" dirty="0"/>
            </a:p>
          </p:txBody>
        </p:sp>
        <p:sp>
          <p:nvSpPr>
            <p:cNvPr id="40" name="Folyamatábra: Mágneslemez 39"/>
            <p:cNvSpPr/>
            <p:nvPr/>
          </p:nvSpPr>
          <p:spPr>
            <a:xfrm>
              <a:off x="1500166" y="2884772"/>
              <a:ext cx="500066" cy="544228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800" dirty="0" smtClean="0"/>
                <a:t>A2 COLD</a:t>
              </a:r>
            </a:p>
          </p:txBody>
        </p:sp>
      </p:grpSp>
      <p:grpSp>
        <p:nvGrpSpPr>
          <p:cNvPr id="41" name="Csoportba foglalás 60"/>
          <p:cNvGrpSpPr/>
          <p:nvPr/>
        </p:nvGrpSpPr>
        <p:grpSpPr>
          <a:xfrm>
            <a:off x="857224" y="4572008"/>
            <a:ext cx="1214446" cy="1714512"/>
            <a:chOff x="5500694" y="3643314"/>
            <a:chExt cx="1214446" cy="1714512"/>
          </a:xfrm>
        </p:grpSpPr>
        <p:sp>
          <p:nvSpPr>
            <p:cNvPr id="42" name="Téglalap 41"/>
            <p:cNvSpPr/>
            <p:nvPr/>
          </p:nvSpPr>
          <p:spPr>
            <a:xfrm>
              <a:off x="5500694" y="3643314"/>
              <a:ext cx="1214446" cy="17145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L1</a:t>
              </a:r>
              <a:endParaRPr lang="hu-HU" dirty="0"/>
            </a:p>
          </p:txBody>
        </p:sp>
        <p:sp>
          <p:nvSpPr>
            <p:cNvPr id="43" name="Folyamatábra: Mágneslemez 42"/>
            <p:cNvSpPr/>
            <p:nvPr/>
          </p:nvSpPr>
          <p:spPr>
            <a:xfrm>
              <a:off x="5715008" y="3749822"/>
              <a:ext cx="785818" cy="585792"/>
            </a:xfrm>
            <a:prstGeom prst="flowChartMagneticDisk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dirty="0" err="1" smtClean="0"/>
                <a:t>LoadDB</a:t>
              </a:r>
              <a:endParaRPr lang="hu-HU" sz="1400" dirty="0" smtClean="0"/>
            </a:p>
          </p:txBody>
        </p:sp>
        <p:sp>
          <p:nvSpPr>
            <p:cNvPr id="44" name="Folyamatábra: Mágneslemez 43"/>
            <p:cNvSpPr/>
            <p:nvPr/>
          </p:nvSpPr>
          <p:spPr>
            <a:xfrm>
              <a:off x="5715008" y="4388867"/>
              <a:ext cx="785818" cy="585792"/>
            </a:xfrm>
            <a:prstGeom prst="flowChartMagneticDisk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dirty="0" err="1" smtClean="0"/>
                <a:t>LoadDB</a:t>
              </a:r>
              <a:endParaRPr lang="hu-HU" sz="1400" dirty="0" smtClean="0"/>
            </a:p>
          </p:txBody>
        </p:sp>
      </p:grpSp>
      <p:grpSp>
        <p:nvGrpSpPr>
          <p:cNvPr id="45" name="Csoportba foglalás 68"/>
          <p:cNvGrpSpPr/>
          <p:nvPr/>
        </p:nvGrpSpPr>
        <p:grpSpPr>
          <a:xfrm>
            <a:off x="2214546" y="4572008"/>
            <a:ext cx="1214446" cy="1714512"/>
            <a:chOff x="5500694" y="3643314"/>
            <a:chExt cx="1214446" cy="1714512"/>
          </a:xfrm>
        </p:grpSpPr>
        <p:sp>
          <p:nvSpPr>
            <p:cNvPr id="46" name="Téglalap 45"/>
            <p:cNvSpPr/>
            <p:nvPr/>
          </p:nvSpPr>
          <p:spPr>
            <a:xfrm>
              <a:off x="5500694" y="3643314"/>
              <a:ext cx="1214446" cy="171451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b" anchorCtr="1"/>
            <a:lstStyle/>
            <a:p>
              <a:pPr algn="ctr"/>
              <a:r>
                <a:rPr lang="hu-HU" dirty="0" smtClean="0"/>
                <a:t>SERVER L1</a:t>
              </a:r>
              <a:endParaRPr lang="hu-HU" dirty="0"/>
            </a:p>
          </p:txBody>
        </p:sp>
        <p:sp>
          <p:nvSpPr>
            <p:cNvPr id="47" name="Folyamatábra: Mágneslemez 46"/>
            <p:cNvSpPr/>
            <p:nvPr/>
          </p:nvSpPr>
          <p:spPr>
            <a:xfrm>
              <a:off x="5715008" y="3749822"/>
              <a:ext cx="785818" cy="585792"/>
            </a:xfrm>
            <a:prstGeom prst="flowChartMagneticDisk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dirty="0" err="1" smtClean="0"/>
                <a:t>LoadDB</a:t>
              </a:r>
              <a:endParaRPr lang="hu-HU" sz="1400" dirty="0" smtClean="0"/>
            </a:p>
          </p:txBody>
        </p:sp>
        <p:sp>
          <p:nvSpPr>
            <p:cNvPr id="48" name="Folyamatábra: Mágneslemez 47"/>
            <p:cNvSpPr/>
            <p:nvPr/>
          </p:nvSpPr>
          <p:spPr>
            <a:xfrm>
              <a:off x="5715008" y="4388867"/>
              <a:ext cx="785818" cy="585792"/>
            </a:xfrm>
            <a:prstGeom prst="flowChartMagneticDisk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400" dirty="0" err="1" smtClean="0"/>
                <a:t>LoadDB</a:t>
              </a:r>
              <a:endParaRPr lang="hu-HU" sz="1400" dirty="0" smtClean="0"/>
            </a:p>
          </p:txBody>
        </p:sp>
      </p:grpSp>
      <p:sp>
        <p:nvSpPr>
          <p:cNvPr id="49" name="Szövegdoboz 48"/>
          <p:cNvSpPr txBox="1"/>
          <p:nvPr/>
        </p:nvSpPr>
        <p:spPr>
          <a:xfrm>
            <a:off x="3643306" y="4484914"/>
            <a:ext cx="3314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Three</a:t>
            </a:r>
            <a:r>
              <a:rPr lang="hu-HU" dirty="0" smtClean="0"/>
              <a:t> </a:t>
            </a:r>
            <a:r>
              <a:rPr lang="hu-HU" dirty="0" err="1" smtClean="0"/>
              <a:t>copies</a:t>
            </a:r>
            <a:r>
              <a:rPr lang="hu-HU" dirty="0" smtClean="0"/>
              <a:t>: hot, </a:t>
            </a:r>
            <a:r>
              <a:rPr lang="hu-HU" dirty="0" err="1" smtClean="0"/>
              <a:t>warm</a:t>
            </a:r>
            <a:r>
              <a:rPr lang="hu-HU" dirty="0" smtClean="0"/>
              <a:t>, </a:t>
            </a:r>
            <a:r>
              <a:rPr lang="hu-HU" dirty="0" err="1" smtClean="0"/>
              <a:t>cold</a:t>
            </a: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/>
              <a:t>Load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LoadDB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Merge</a:t>
            </a:r>
            <a:r>
              <a:rPr lang="hu-HU" dirty="0" smtClean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old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 smtClean="0"/>
              <a:t>nodes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cold</a:t>
            </a:r>
            <a:r>
              <a:rPr lang="hu-HU" dirty="0" smtClean="0"/>
              <a:t> version</a:t>
            </a:r>
            <a:endParaRPr 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across</a:t>
            </a:r>
            <a:r>
              <a:rPr lang="hu-HU" dirty="0" smtClean="0"/>
              <a:t> servers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results</a:t>
            </a:r>
            <a:r>
              <a:rPr lang="hu-HU" dirty="0" smtClean="0"/>
              <a:t> go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UserDB</a:t>
            </a:r>
            <a:endParaRPr lang="hu-HU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05856395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Column-store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RDBMS </a:t>
            </a:r>
            <a:r>
              <a:rPr lang="hu-HU" dirty="0" err="1" smtClean="0"/>
              <a:t>traditionally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oriented</a:t>
            </a:r>
            <a:endParaRPr lang="hu-HU" dirty="0" smtClean="0"/>
          </a:p>
          <a:p>
            <a:pPr lvl="1"/>
            <a:r>
              <a:rPr lang="hu-HU" dirty="0" err="1" smtClean="0"/>
              <a:t>B-trees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log N </a:t>
            </a:r>
            <a:r>
              <a:rPr lang="hu-HU" dirty="0" err="1" smtClean="0"/>
              <a:t>seek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endParaRPr lang="hu-HU" dirty="0" smtClean="0"/>
          </a:p>
          <a:p>
            <a:pPr lvl="1"/>
            <a:r>
              <a:rPr lang="hu-HU" dirty="0" err="1" smtClean="0"/>
              <a:t>Organized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pages</a:t>
            </a:r>
            <a:r>
              <a:rPr lang="hu-HU" dirty="0" smtClean="0"/>
              <a:t>, </a:t>
            </a:r>
            <a:r>
              <a:rPr lang="hu-HU" dirty="0" err="1" smtClean="0"/>
              <a:t>clustered</a:t>
            </a:r>
            <a:r>
              <a:rPr lang="hu-HU" dirty="0" smtClean="0"/>
              <a:t> index, etc.</a:t>
            </a:r>
          </a:p>
          <a:p>
            <a:pPr lvl="1"/>
            <a:r>
              <a:rPr lang="hu-HU" dirty="0" err="1" smtClean="0"/>
              <a:t>In-place</a:t>
            </a:r>
            <a:r>
              <a:rPr lang="hu-HU" dirty="0" smtClean="0"/>
              <a:t> </a:t>
            </a:r>
            <a:r>
              <a:rPr lang="hu-HU" dirty="0" err="1" smtClean="0"/>
              <a:t>updates</a:t>
            </a:r>
            <a:r>
              <a:rPr lang="hu-HU" dirty="0" smtClean="0"/>
              <a:t> and </a:t>
            </a:r>
            <a:r>
              <a:rPr lang="hu-HU" dirty="0" err="1" smtClean="0"/>
              <a:t>deletions</a:t>
            </a:r>
            <a:endParaRPr lang="hu-HU" dirty="0" smtClean="0"/>
          </a:p>
          <a:p>
            <a:pPr lvl="1"/>
            <a:r>
              <a:rPr lang="hu-HU" dirty="0" err="1" smtClean="0"/>
              <a:t>Optimal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r>
              <a:rPr lang="hu-HU" dirty="0" smtClean="0"/>
              <a:t>, </a:t>
            </a:r>
            <a:r>
              <a:rPr lang="hu-HU" dirty="0" err="1" smtClean="0"/>
              <a:t>frequent</a:t>
            </a:r>
            <a:r>
              <a:rPr lang="hu-HU" dirty="0" smtClean="0"/>
              <a:t> </a:t>
            </a:r>
            <a:r>
              <a:rPr lang="hu-HU" dirty="0" err="1" smtClean="0"/>
              <a:t>updates</a:t>
            </a:r>
            <a:endParaRPr lang="hu-HU" dirty="0" smtClean="0"/>
          </a:p>
          <a:p>
            <a:pPr lvl="1"/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 is </a:t>
            </a:r>
            <a:r>
              <a:rPr lang="hu-HU" dirty="0" err="1" smtClean="0"/>
              <a:t>small</a:t>
            </a:r>
            <a:r>
              <a:rPr lang="hu-HU" dirty="0" smtClean="0"/>
              <a:t>: 8 kB</a:t>
            </a:r>
          </a:p>
          <a:p>
            <a:pPr lvl="1"/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optimal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Problems</a:t>
            </a:r>
            <a:endParaRPr lang="hu-HU" dirty="0" smtClean="0"/>
          </a:p>
          <a:p>
            <a:pPr lvl="1"/>
            <a:r>
              <a:rPr lang="hu-HU" dirty="0" smtClean="0"/>
              <a:t>Wide </a:t>
            </a:r>
            <a:r>
              <a:rPr lang="hu-HU" dirty="0" err="1" smtClean="0"/>
              <a:t>tables</a:t>
            </a:r>
            <a:r>
              <a:rPr lang="hu-HU" dirty="0" smtClean="0"/>
              <a:t>,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stored</a:t>
            </a:r>
            <a:r>
              <a:rPr lang="hu-HU" dirty="0" smtClean="0"/>
              <a:t> </a:t>
            </a:r>
            <a:r>
              <a:rPr lang="hu-HU" dirty="0" err="1" smtClean="0"/>
              <a:t>sequentially</a:t>
            </a:r>
            <a:endParaRPr lang="hu-HU" dirty="0" smtClean="0"/>
          </a:p>
          <a:p>
            <a:pPr lvl="1"/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aren’t</a:t>
            </a:r>
            <a:r>
              <a:rPr lang="hu-HU" dirty="0" smtClean="0"/>
              <a:t> </a:t>
            </a:r>
            <a:r>
              <a:rPr lang="hu-HU" dirty="0" err="1" smtClean="0"/>
              <a:t>necessary</a:t>
            </a:r>
            <a:r>
              <a:rPr lang="hu-HU" dirty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answer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Idea: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endParaRPr lang="hu-HU" dirty="0" smtClean="0"/>
          </a:p>
          <a:p>
            <a:pPr lvl="1"/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type</a:t>
            </a:r>
            <a:endParaRPr lang="hu-HU" dirty="0" smtClean="0"/>
          </a:p>
          <a:p>
            <a:pPr lvl="1"/>
            <a:r>
              <a:rPr lang="hu-HU" dirty="0" err="1" smtClean="0"/>
              <a:t>Sorted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: </a:t>
            </a:r>
            <a:r>
              <a:rPr lang="hu-HU" dirty="0" err="1" smtClean="0"/>
              <a:t>heavy</a:t>
            </a:r>
            <a:r>
              <a:rPr lang="hu-HU" dirty="0" smtClean="0"/>
              <a:t> </a:t>
            </a:r>
            <a:r>
              <a:rPr lang="hu-HU" dirty="0" err="1" smtClean="0"/>
              <a:t>compression</a:t>
            </a:r>
            <a:r>
              <a:rPr lang="hu-HU" dirty="0" smtClean="0"/>
              <a:t> is </a:t>
            </a:r>
            <a:r>
              <a:rPr lang="hu-HU" dirty="0" err="1" smtClean="0"/>
              <a:t>possible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915577332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Column-store</a:t>
            </a:r>
            <a:r>
              <a:rPr lang="hu-HU" dirty="0" smtClean="0"/>
              <a:t> </a:t>
            </a:r>
            <a:r>
              <a:rPr lang="hu-HU" dirty="0" err="1" smtClean="0"/>
              <a:t>concept</a:t>
            </a:r>
            <a:endParaRPr lang="hu-HU" dirty="0"/>
          </a:p>
        </p:txBody>
      </p:sp>
      <p:pic>
        <p:nvPicPr>
          <p:cNvPr id="4" name="Picture 2" descr="http://www.pinaldave.com/bimg/columnstore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1108" y="1825625"/>
            <a:ext cx="5801784" cy="43513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6056208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Tables</a:t>
            </a:r>
            <a:r>
              <a:rPr lang="hu-HU" dirty="0" smtClean="0"/>
              <a:t> and </a:t>
            </a:r>
            <a:r>
              <a:rPr lang="hu-HU" dirty="0" err="1" smtClean="0"/>
              <a:t>projections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collection</a:t>
            </a:r>
            <a:r>
              <a:rPr lang="hu-HU" dirty="0" smtClean="0"/>
              <a:t> of </a:t>
            </a:r>
            <a:r>
              <a:rPr lang="hu-HU" dirty="0" err="1" smtClean="0"/>
              <a:t>columns</a:t>
            </a:r>
            <a:endParaRPr lang="hu-HU" dirty="0"/>
          </a:p>
          <a:p>
            <a:r>
              <a:rPr lang="hu-HU" dirty="0" smtClean="0"/>
              <a:t>Projection</a:t>
            </a:r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subset</a:t>
            </a:r>
            <a:r>
              <a:rPr lang="hu-HU" dirty="0" smtClean="0"/>
              <a:t> of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a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Sorted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endParaRPr lang="hu-HU" dirty="0" smtClean="0"/>
          </a:p>
          <a:p>
            <a:pPr lvl="1"/>
            <a:r>
              <a:rPr lang="hu-HU" dirty="0" smtClean="0"/>
              <a:t>Key is </a:t>
            </a:r>
            <a:r>
              <a:rPr lang="hu-HU" dirty="0" err="1" smtClean="0"/>
              <a:t>one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projection</a:t>
            </a:r>
            <a:endParaRPr lang="hu-HU" dirty="0"/>
          </a:p>
          <a:p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projections</a:t>
            </a:r>
            <a:r>
              <a:rPr lang="hu-HU" dirty="0" smtClean="0"/>
              <a:t> of a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ordering</a:t>
            </a:r>
            <a:endParaRPr lang="hu-HU" dirty="0" smtClean="0"/>
          </a:p>
          <a:p>
            <a:pPr lvl="1"/>
            <a:r>
              <a:rPr lang="hu-HU" dirty="0" err="1" smtClean="0"/>
              <a:t>Equivalent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 smtClean="0"/>
          </a:p>
          <a:p>
            <a:pPr lvl="1"/>
            <a:r>
              <a:rPr lang="hu-HU" dirty="0" err="1" smtClean="0"/>
              <a:t>Every</a:t>
            </a:r>
            <a:r>
              <a:rPr lang="hu-HU" dirty="0" smtClean="0"/>
              <a:t> projection </a:t>
            </a:r>
            <a:r>
              <a:rPr lang="hu-HU" dirty="0" err="1" smtClean="0"/>
              <a:t>takes</a:t>
            </a:r>
            <a:r>
              <a:rPr lang="hu-HU" dirty="0" smtClean="0"/>
              <a:t> </a:t>
            </a:r>
            <a:r>
              <a:rPr lang="hu-HU" dirty="0" err="1" smtClean="0"/>
              <a:t>up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9951701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Mapping</a:t>
            </a:r>
            <a:r>
              <a:rPr lang="hu-HU" dirty="0" smtClean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two</a:t>
            </a:r>
            <a:r>
              <a:rPr lang="hu-HU" dirty="0"/>
              <a:t> </a:t>
            </a:r>
            <a:r>
              <a:rPr lang="hu-HU" dirty="0" err="1"/>
              <a:t>projections</a:t>
            </a:r>
            <a:endParaRPr lang="hu-HU" dirty="0"/>
          </a:p>
          <a:p>
            <a:r>
              <a:rPr lang="hu-HU" dirty="0" err="1"/>
              <a:t>Need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store</a:t>
            </a:r>
            <a:r>
              <a:rPr lang="hu-HU" dirty="0"/>
              <a:t> </a:t>
            </a:r>
            <a:r>
              <a:rPr lang="hu-HU" dirty="0" err="1"/>
              <a:t>pointers</a:t>
            </a:r>
            <a:r>
              <a:rPr lang="hu-HU" dirty="0"/>
              <a:t> </a:t>
            </a:r>
            <a:r>
              <a:rPr lang="hu-HU" dirty="0" err="1"/>
              <a:t>because</a:t>
            </a:r>
            <a:r>
              <a:rPr lang="hu-HU" dirty="0"/>
              <a:t> </a:t>
            </a:r>
            <a:r>
              <a:rPr lang="hu-HU" dirty="0" err="1"/>
              <a:t>ordering</a:t>
            </a:r>
            <a:r>
              <a:rPr lang="hu-HU" dirty="0"/>
              <a:t> is </a:t>
            </a:r>
            <a:r>
              <a:rPr lang="hu-HU" dirty="0" err="1"/>
              <a:t>different</a:t>
            </a:r>
            <a:endParaRPr lang="hu-HU" dirty="0"/>
          </a:p>
          <a:p>
            <a:endParaRPr lang="hu-HU" dirty="0" smtClean="0"/>
          </a:p>
          <a:p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entire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union</a:t>
            </a:r>
            <a:r>
              <a:rPr lang="hu-HU" dirty="0" smtClean="0"/>
              <a:t> of </a:t>
            </a:r>
            <a:r>
              <a:rPr lang="hu-HU" dirty="0" err="1" smtClean="0"/>
              <a:t>projections</a:t>
            </a:r>
            <a:r>
              <a:rPr lang="hu-HU" dirty="0" smtClean="0"/>
              <a:t> P1 and P2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endParaRPr lang="hu-HU" dirty="0" smtClean="0"/>
          </a:p>
          <a:p>
            <a:pPr lvl="1"/>
            <a:r>
              <a:rPr lang="hu-HU" dirty="0" smtClean="0"/>
              <a:t>P1 and P2 </a:t>
            </a:r>
            <a:r>
              <a:rPr lang="hu-HU" dirty="0" err="1" smtClean="0"/>
              <a:t>sorted</a:t>
            </a:r>
            <a:r>
              <a:rPr lang="hu-HU" dirty="0" smtClean="0"/>
              <a:t> </a:t>
            </a:r>
            <a:r>
              <a:rPr lang="hu-HU" dirty="0" err="1" smtClean="0"/>
              <a:t>differently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Need</a:t>
            </a:r>
            <a:r>
              <a:rPr lang="hu-HU" dirty="0" smtClean="0"/>
              <a:t> an index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connect</a:t>
            </a:r>
            <a:r>
              <a:rPr lang="hu-HU" dirty="0" smtClean="0"/>
              <a:t> P1 and P2</a:t>
            </a:r>
          </a:p>
          <a:p>
            <a:pPr lvl="1"/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IDs</a:t>
            </a:r>
            <a:r>
              <a:rPr lang="hu-HU" dirty="0" smtClean="0"/>
              <a:t> of P2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r>
              <a:rPr lang="hu-HU" dirty="0" smtClean="0"/>
              <a:t> of P1</a:t>
            </a:r>
          </a:p>
          <a:p>
            <a:pPr lvl="1"/>
            <a:r>
              <a:rPr lang="hu-HU" dirty="0" err="1" smtClean="0"/>
              <a:t>Or</a:t>
            </a:r>
            <a:r>
              <a:rPr lang="hu-HU" dirty="0" smtClean="0"/>
              <a:t> vice-versa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3469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Scientific databases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Exponential growth or hardware</a:t>
            </a:r>
          </a:p>
          <a:p>
            <a:pPr lvl="1"/>
            <a:r>
              <a:rPr lang="en-US" noProof="0" dirty="0" smtClean="0"/>
              <a:t>-&gt; exponential size of scientific data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Data fit on the huge disks of today but</a:t>
            </a:r>
          </a:p>
          <a:p>
            <a:pPr lvl="1"/>
            <a:r>
              <a:rPr lang="en-US" noProof="0" dirty="0" smtClean="0"/>
              <a:t>Disks are slow</a:t>
            </a:r>
          </a:p>
          <a:p>
            <a:pPr lvl="1"/>
            <a:r>
              <a:rPr lang="en-US" noProof="0" dirty="0" smtClean="0"/>
              <a:t>Network is slow</a:t>
            </a:r>
          </a:p>
          <a:p>
            <a:pPr lvl="1"/>
            <a:r>
              <a:rPr lang="en-US" noProof="0" dirty="0" smtClean="0"/>
              <a:t>Algorithms are slow</a:t>
            </a:r>
          </a:p>
          <a:p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02070522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Column-store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big</a:t>
            </a:r>
            <a:r>
              <a:rPr lang="hu-HU" dirty="0" smtClean="0"/>
              <a:t> </a:t>
            </a:r>
            <a:r>
              <a:rPr lang="hu-HU" dirty="0" err="1" smtClean="0"/>
              <a:t>chunks</a:t>
            </a:r>
            <a:r>
              <a:rPr lang="hu-HU" dirty="0" smtClean="0"/>
              <a:t> of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</a:t>
            </a:r>
            <a:r>
              <a:rPr lang="hu-HU" dirty="0" err="1" smtClean="0"/>
              <a:t>B-tree</a:t>
            </a:r>
            <a:endParaRPr lang="hu-HU" dirty="0" smtClean="0"/>
          </a:p>
          <a:p>
            <a:pPr lvl="1"/>
            <a:r>
              <a:rPr lang="hu-HU" dirty="0" smtClean="0"/>
              <a:t>1 M </a:t>
            </a:r>
            <a:r>
              <a:rPr lang="hu-HU" dirty="0" err="1" smtClean="0"/>
              <a:t>rows</a:t>
            </a:r>
            <a:endParaRPr lang="hu-HU" dirty="0"/>
          </a:p>
          <a:p>
            <a:r>
              <a:rPr lang="hu-HU" dirty="0" err="1" smtClean="0"/>
              <a:t>Chunks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sorted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endParaRPr lang="hu-HU" dirty="0" smtClean="0"/>
          </a:p>
          <a:p>
            <a:pPr lvl="1"/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too</a:t>
            </a:r>
            <a:r>
              <a:rPr lang="hu-HU" dirty="0" smtClean="0"/>
              <a:t> </a:t>
            </a:r>
            <a:r>
              <a:rPr lang="hu-HU" dirty="0" err="1" smtClean="0"/>
              <a:t>big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linear</a:t>
            </a:r>
            <a:r>
              <a:rPr lang="hu-HU" dirty="0" smtClean="0"/>
              <a:t> </a:t>
            </a:r>
            <a:r>
              <a:rPr lang="hu-HU" dirty="0" err="1" smtClean="0"/>
              <a:t>search</a:t>
            </a:r>
            <a:endParaRPr lang="hu-HU" dirty="0" smtClean="0"/>
          </a:p>
          <a:p>
            <a:pPr lvl="1"/>
            <a:r>
              <a:rPr lang="hu-HU" dirty="0" err="1" smtClean="0"/>
              <a:t>Build</a:t>
            </a:r>
            <a:r>
              <a:rPr lang="hu-HU" dirty="0" smtClean="0"/>
              <a:t> index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slab</a:t>
            </a:r>
            <a:r>
              <a:rPr lang="hu-HU" dirty="0" smtClean="0"/>
              <a:t> </a:t>
            </a:r>
            <a:r>
              <a:rPr lang="hu-HU" dirty="0" err="1" smtClean="0"/>
              <a:t>on-the-fly</a:t>
            </a:r>
            <a:r>
              <a:rPr lang="hu-HU" dirty="0" smtClean="0"/>
              <a:t>, </a:t>
            </a:r>
            <a:r>
              <a:rPr lang="hu-HU" dirty="0" err="1" smtClean="0"/>
              <a:t>in-memory</a:t>
            </a:r>
            <a:endParaRPr lang="hu-HU" dirty="0"/>
          </a:p>
          <a:p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within</a:t>
            </a:r>
            <a:r>
              <a:rPr lang="hu-HU" dirty="0" smtClean="0"/>
              <a:t> projection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sorting</a:t>
            </a:r>
            <a:endParaRPr lang="hu-HU" dirty="0" smtClean="0"/>
          </a:p>
          <a:p>
            <a:pPr lvl="1"/>
            <a:r>
              <a:rPr lang="hu-HU" dirty="0" err="1" smtClean="0"/>
              <a:t>Easy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calculate</a:t>
            </a:r>
            <a:r>
              <a:rPr lang="hu-HU" dirty="0" smtClean="0"/>
              <a:t> </a:t>
            </a:r>
            <a:r>
              <a:rPr lang="hu-HU" dirty="0" err="1" smtClean="0"/>
              <a:t>position</a:t>
            </a:r>
            <a:r>
              <a:rPr lang="hu-HU" dirty="0" smtClean="0"/>
              <a:t> of </a:t>
            </a:r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within</a:t>
            </a:r>
            <a:r>
              <a:rPr lang="hu-HU" dirty="0" smtClean="0"/>
              <a:t> </a:t>
            </a:r>
            <a:r>
              <a:rPr lang="hu-HU" dirty="0" err="1" smtClean="0"/>
              <a:t>chunk</a:t>
            </a:r>
            <a:endParaRPr lang="hu-HU" dirty="0" smtClean="0"/>
          </a:p>
          <a:p>
            <a:pPr lvl="1"/>
            <a:r>
              <a:rPr lang="hu-HU" dirty="0" smtClean="0"/>
              <a:t>Fix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, no </a:t>
            </a:r>
            <a:r>
              <a:rPr lang="hu-HU" dirty="0" err="1" smtClean="0"/>
              <a:t>variable</a:t>
            </a:r>
            <a:r>
              <a:rPr lang="hu-HU" dirty="0" smtClean="0"/>
              <a:t> </a:t>
            </a:r>
            <a:r>
              <a:rPr lang="hu-HU" dirty="0" err="1" smtClean="0"/>
              <a:t>strings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pointers</a:t>
            </a:r>
            <a:r>
              <a:rPr lang="hu-HU" dirty="0" smtClean="0"/>
              <a:t>, </a:t>
            </a:r>
            <a:r>
              <a:rPr lang="hu-HU" dirty="0" err="1" smtClean="0"/>
              <a:t>unless</a:t>
            </a:r>
            <a:r>
              <a:rPr lang="hu-HU" dirty="0" smtClean="0"/>
              <a:t> </a:t>
            </a:r>
            <a:r>
              <a:rPr lang="hu-HU" dirty="0" err="1" smtClean="0"/>
              <a:t>pointing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projection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719117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I/O </a:t>
            </a:r>
            <a:r>
              <a:rPr lang="hu-HU" dirty="0" err="1" smtClean="0"/>
              <a:t>savings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slabs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fast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endParaRPr lang="hu-HU" dirty="0" smtClean="0"/>
          </a:p>
          <a:p>
            <a:pPr marL="685800" lvl="2">
              <a:spcBef>
                <a:spcPts val="1000"/>
              </a:spcBef>
            </a:pPr>
            <a:r>
              <a:rPr lang="hu-HU" dirty="0" smtClean="0"/>
              <a:t>128 </a:t>
            </a:r>
            <a:r>
              <a:rPr lang="hu-HU" dirty="0" err="1"/>
              <a:t>Mb</a:t>
            </a:r>
            <a:r>
              <a:rPr lang="hu-HU" dirty="0"/>
              <a:t> is </a:t>
            </a:r>
            <a:r>
              <a:rPr lang="hu-HU" dirty="0" err="1"/>
              <a:t>enough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efficient</a:t>
            </a:r>
            <a:r>
              <a:rPr lang="hu-HU" dirty="0"/>
              <a:t> </a:t>
            </a:r>
            <a:r>
              <a:rPr lang="hu-HU" dirty="0" err="1"/>
              <a:t>sequential</a:t>
            </a:r>
            <a:r>
              <a:rPr lang="hu-HU" dirty="0"/>
              <a:t> </a:t>
            </a:r>
            <a:r>
              <a:rPr lang="hu-HU" dirty="0" err="1"/>
              <a:t>read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 smtClean="0"/>
              <a:t>disk</a:t>
            </a:r>
            <a:endParaRPr lang="hu-HU" dirty="0" smtClean="0"/>
          </a:p>
          <a:p>
            <a:pPr marL="685800" lvl="2">
              <a:spcBef>
                <a:spcPts val="1000"/>
              </a:spcBef>
            </a:pP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value</a:t>
            </a:r>
            <a:r>
              <a:rPr lang="hu-HU" dirty="0" smtClean="0"/>
              <a:t> </a:t>
            </a:r>
            <a:r>
              <a:rPr lang="hu-HU" dirty="0" err="1" smtClean="0"/>
              <a:t>follow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endParaRPr lang="hu-HU" dirty="0" smtClean="0"/>
          </a:p>
          <a:p>
            <a:pPr marL="685800" lvl="2">
              <a:spcBef>
                <a:spcPts val="1000"/>
              </a:spcBef>
            </a:pPr>
            <a:r>
              <a:rPr lang="hu-HU" dirty="0" smtClean="0"/>
              <a:t>Good </a:t>
            </a:r>
            <a:r>
              <a:rPr lang="hu-HU" dirty="0" err="1" smtClean="0"/>
              <a:t>compression</a:t>
            </a:r>
            <a:r>
              <a:rPr lang="hu-HU" dirty="0" smtClean="0"/>
              <a:t> ratio</a:t>
            </a:r>
          </a:p>
          <a:p>
            <a:pPr marL="228600" lvl="1">
              <a:spcBef>
                <a:spcPts val="1000"/>
              </a:spcBef>
            </a:pPr>
            <a:r>
              <a:rPr lang="hu-HU" dirty="0" err="1" smtClean="0"/>
              <a:t>Agressive</a:t>
            </a:r>
            <a:r>
              <a:rPr lang="hu-HU" dirty="0" smtClean="0"/>
              <a:t> </a:t>
            </a:r>
            <a:r>
              <a:rPr lang="hu-HU" dirty="0" err="1" smtClean="0"/>
              <a:t>compression</a:t>
            </a:r>
            <a:r>
              <a:rPr lang="hu-HU" dirty="0" smtClean="0"/>
              <a:t> </a:t>
            </a:r>
            <a:r>
              <a:rPr lang="hu-HU" dirty="0" err="1" smtClean="0"/>
              <a:t>algorithms</a:t>
            </a:r>
            <a:endParaRPr lang="hu-HU" dirty="0" smtClean="0"/>
          </a:p>
          <a:p>
            <a:pPr marL="685800" lvl="2">
              <a:spcBef>
                <a:spcPts val="1000"/>
              </a:spcBef>
            </a:pP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reclaim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r>
              <a:rPr lang="hu-HU" dirty="0" smtClean="0"/>
              <a:t> </a:t>
            </a:r>
            <a:r>
              <a:rPr lang="hu-HU" dirty="0" err="1" smtClean="0"/>
              <a:t>lost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storing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more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once</a:t>
            </a:r>
            <a:endParaRPr lang="hu-HU" dirty="0" smtClean="0"/>
          </a:p>
          <a:p>
            <a:pPr marL="228600" lvl="1">
              <a:spcBef>
                <a:spcPts val="1000"/>
              </a:spcBef>
            </a:pPr>
            <a:r>
              <a:rPr lang="hu-HU" dirty="0" err="1" smtClean="0"/>
              <a:t>Sacrifice</a:t>
            </a:r>
            <a:r>
              <a:rPr lang="hu-HU" dirty="0" smtClean="0"/>
              <a:t> CPU </a:t>
            </a:r>
            <a:r>
              <a:rPr lang="hu-HU" dirty="0" err="1" smtClean="0"/>
              <a:t>cycles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better</a:t>
            </a:r>
            <a:r>
              <a:rPr lang="hu-HU" dirty="0" smtClean="0"/>
              <a:t> net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bandwidth</a:t>
            </a:r>
            <a:endParaRPr lang="hu-HU" dirty="0" smtClean="0"/>
          </a:p>
          <a:p>
            <a:pPr marL="685800" lvl="2">
              <a:spcBef>
                <a:spcPts val="1000"/>
              </a:spcBef>
            </a:pP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terms</a:t>
            </a:r>
            <a:r>
              <a:rPr lang="hu-HU" dirty="0" smtClean="0"/>
              <a:t> of </a:t>
            </a:r>
            <a:r>
              <a:rPr lang="hu-HU" dirty="0" err="1" smtClean="0"/>
              <a:t>rows</a:t>
            </a:r>
            <a:r>
              <a:rPr lang="hu-HU" dirty="0" smtClean="0"/>
              <a:t> per </a:t>
            </a:r>
            <a:r>
              <a:rPr lang="hu-HU" dirty="0" err="1" smtClean="0"/>
              <a:t>seconds</a:t>
            </a:r>
            <a:r>
              <a:rPr lang="hu-HU" dirty="0" smtClean="0"/>
              <a:t> vs. </a:t>
            </a:r>
            <a:r>
              <a:rPr lang="hu-HU" dirty="0" err="1"/>
              <a:t>b</a:t>
            </a:r>
            <a:r>
              <a:rPr lang="hu-HU" dirty="0" err="1" smtClean="0"/>
              <a:t>ytes</a:t>
            </a:r>
            <a:r>
              <a:rPr lang="hu-HU" dirty="0" smtClean="0"/>
              <a:t> per </a:t>
            </a:r>
            <a:r>
              <a:rPr lang="hu-HU" dirty="0" err="1" smtClean="0"/>
              <a:t>seconds</a:t>
            </a:r>
            <a:r>
              <a:rPr lang="hu-HU" dirty="0" smtClean="0"/>
              <a:t>!</a:t>
            </a:r>
          </a:p>
          <a:p>
            <a:pPr marL="228600" lvl="1">
              <a:spcBef>
                <a:spcPts val="1000"/>
              </a:spcBef>
            </a:pP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done</a:t>
            </a:r>
            <a:r>
              <a:rPr lang="hu-HU" dirty="0" smtClean="0"/>
              <a:t> </a:t>
            </a:r>
            <a:r>
              <a:rPr lang="hu-HU" dirty="0" err="1" smtClean="0"/>
              <a:t>without</a:t>
            </a:r>
            <a:r>
              <a:rPr lang="hu-HU" dirty="0" smtClean="0"/>
              <a:t> </a:t>
            </a:r>
            <a:r>
              <a:rPr lang="hu-HU" dirty="0" err="1" smtClean="0"/>
              <a:t>uncompressing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marL="685800" lvl="2">
              <a:spcBef>
                <a:spcPts val="1000"/>
              </a:spcBef>
            </a:pPr>
            <a:r>
              <a:rPr lang="hu-HU" dirty="0" err="1" smtClean="0"/>
              <a:t>e.g</a:t>
            </a:r>
            <a:r>
              <a:rPr lang="hu-HU" dirty="0" smtClean="0"/>
              <a:t>. COUNT(*)</a:t>
            </a:r>
            <a:endParaRPr lang="hu-HU" dirty="0"/>
          </a:p>
          <a:p>
            <a:pPr marL="685800" lvl="2">
              <a:spcBef>
                <a:spcPts val="1000"/>
              </a:spcBef>
            </a:pPr>
            <a:endParaRPr lang="hu-HU" dirty="0" smtClean="0"/>
          </a:p>
          <a:p>
            <a:pPr marL="685800" lvl="2">
              <a:spcBef>
                <a:spcPts val="1000"/>
              </a:spcBef>
            </a:pP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6451212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Column-store</a:t>
            </a:r>
            <a:r>
              <a:rPr lang="hu-HU" dirty="0" smtClean="0"/>
              <a:t> main </a:t>
            </a:r>
            <a:r>
              <a:rPr lang="hu-HU" dirty="0" err="1" smtClean="0"/>
              <a:t>disadvantage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Data </a:t>
            </a:r>
            <a:r>
              <a:rPr lang="hu-HU" dirty="0" err="1" smtClean="0"/>
              <a:t>modification</a:t>
            </a:r>
            <a:r>
              <a:rPr lang="hu-HU" dirty="0" smtClean="0"/>
              <a:t> is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expensive</a:t>
            </a:r>
            <a:endParaRPr lang="hu-HU" dirty="0" smtClean="0"/>
          </a:p>
          <a:p>
            <a:pPr lvl="1"/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modify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projections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in-place</a:t>
            </a:r>
            <a:r>
              <a:rPr lang="hu-HU" dirty="0" smtClean="0"/>
              <a:t> </a:t>
            </a:r>
            <a:r>
              <a:rPr lang="hu-HU" dirty="0" err="1" smtClean="0"/>
              <a:t>deletes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B-tree</a:t>
            </a:r>
            <a:endParaRPr lang="hu-HU" dirty="0" smtClean="0"/>
          </a:p>
          <a:p>
            <a:pPr lvl="2"/>
            <a:r>
              <a:rPr lang="hu-HU" dirty="0" err="1" smtClean="0"/>
              <a:t>Insert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just</a:t>
            </a:r>
            <a:r>
              <a:rPr lang="hu-HU" dirty="0" smtClean="0"/>
              <a:t> a </a:t>
            </a:r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split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move</a:t>
            </a:r>
            <a:r>
              <a:rPr lang="hu-HU" dirty="0" smtClean="0"/>
              <a:t> most </a:t>
            </a:r>
            <a:r>
              <a:rPr lang="hu-HU" dirty="0" err="1" smtClean="0"/>
              <a:t>records</a:t>
            </a:r>
            <a:r>
              <a:rPr lang="hu-HU" dirty="0" smtClean="0"/>
              <a:t> of a </a:t>
            </a:r>
            <a:r>
              <a:rPr lang="hu-HU" dirty="0" err="1" smtClean="0"/>
              <a:t>slab</a:t>
            </a:r>
            <a:endParaRPr lang="hu-HU" dirty="0" smtClean="0"/>
          </a:p>
          <a:p>
            <a:pPr lvl="2"/>
            <a:endParaRPr lang="hu-HU" dirty="0"/>
          </a:p>
          <a:p>
            <a:r>
              <a:rPr lang="hu-HU" dirty="0" err="1" smtClean="0"/>
              <a:t>Workaround</a:t>
            </a:r>
            <a:r>
              <a:rPr lang="hu-HU" dirty="0" smtClean="0"/>
              <a:t>: (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c-store</a:t>
            </a:r>
            <a:r>
              <a:rPr lang="hu-HU" dirty="0" smtClean="0"/>
              <a:t>, </a:t>
            </a:r>
            <a:r>
              <a:rPr lang="hu-HU" dirty="0" err="1" smtClean="0"/>
              <a:t>vertica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modifications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temporary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smtClean="0"/>
              <a:t>Update </a:t>
            </a:r>
            <a:r>
              <a:rPr lang="hu-HU" dirty="0" err="1" smtClean="0"/>
              <a:t>read-only</a:t>
            </a:r>
            <a:r>
              <a:rPr lang="hu-HU" dirty="0" smtClean="0"/>
              <a:t> </a:t>
            </a:r>
            <a:r>
              <a:rPr lang="hu-HU" dirty="0" err="1" smtClean="0"/>
              <a:t>column-store</a:t>
            </a:r>
            <a:r>
              <a:rPr lang="hu-HU" dirty="0" smtClean="0"/>
              <a:t> </a:t>
            </a:r>
            <a:r>
              <a:rPr lang="hu-HU" dirty="0" err="1" smtClean="0"/>
              <a:t>regularly</a:t>
            </a:r>
            <a:endParaRPr lang="hu-HU" dirty="0" smtClean="0"/>
          </a:p>
          <a:p>
            <a:pPr lvl="1"/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column-store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include</a:t>
            </a:r>
            <a:r>
              <a:rPr lang="hu-HU" dirty="0" smtClean="0"/>
              <a:t> </a:t>
            </a:r>
            <a:r>
              <a:rPr lang="hu-HU" dirty="0" err="1" smtClean="0"/>
              <a:t>temporary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82244774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SQL Server </a:t>
            </a:r>
            <a:r>
              <a:rPr lang="hu-HU" dirty="0" err="1" smtClean="0"/>
              <a:t>column</a:t>
            </a:r>
            <a:r>
              <a:rPr lang="hu-HU" dirty="0" err="1"/>
              <a:t>-</a:t>
            </a:r>
            <a:r>
              <a:rPr lang="hu-HU" dirty="0" err="1" smtClean="0"/>
              <a:t>store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is </a:t>
            </a:r>
            <a:r>
              <a:rPr lang="hu-HU" dirty="0" err="1" smtClean="0"/>
              <a:t>good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best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part of </a:t>
            </a:r>
            <a:r>
              <a:rPr lang="hu-HU" dirty="0" err="1" smtClean="0"/>
              <a:t>comprehensive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solution</a:t>
            </a:r>
            <a:endParaRPr lang="hu-HU" dirty="0" smtClean="0"/>
          </a:p>
          <a:p>
            <a:r>
              <a:rPr lang="hu-HU" dirty="0" smtClean="0"/>
              <a:t>Modern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product</a:t>
            </a:r>
            <a:endParaRPr lang="hu-HU" dirty="0" smtClean="0"/>
          </a:p>
          <a:p>
            <a:pPr lvl="1"/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r>
              <a:rPr lang="hu-HU" dirty="0" smtClean="0"/>
              <a:t> +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warehousing</a:t>
            </a:r>
            <a:endParaRPr lang="hu-HU" dirty="0" smtClean="0"/>
          </a:p>
          <a:p>
            <a:pPr lvl="1"/>
            <a:r>
              <a:rPr lang="hu-HU" dirty="0" err="1" smtClean="0"/>
              <a:t>Row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+ </a:t>
            </a:r>
            <a:r>
              <a:rPr lang="hu-HU" dirty="0" err="1" smtClean="0"/>
              <a:t>column-store</a:t>
            </a:r>
            <a:r>
              <a:rPr lang="hu-HU" dirty="0" smtClean="0"/>
              <a:t> + </a:t>
            </a:r>
            <a:r>
              <a:rPr lang="hu-HU" dirty="0" err="1" smtClean="0"/>
              <a:t>in-memory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SQL Server </a:t>
            </a:r>
            <a:r>
              <a:rPr lang="hu-HU" dirty="0" err="1" smtClean="0"/>
              <a:t>implementation</a:t>
            </a:r>
            <a:endParaRPr lang="hu-HU" dirty="0" smtClean="0"/>
          </a:p>
          <a:p>
            <a:pPr lvl="1"/>
            <a:r>
              <a:rPr lang="hu-HU" dirty="0" err="1" smtClean="0"/>
              <a:t>Column-store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method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 smtClean="0"/>
          </a:p>
          <a:p>
            <a:pPr lvl="1"/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read-only</a:t>
            </a:r>
            <a:endParaRPr lang="hu-HU" dirty="0" smtClean="0"/>
          </a:p>
          <a:p>
            <a:pPr lvl="1"/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bulk</a:t>
            </a:r>
            <a:r>
              <a:rPr lang="hu-HU" dirty="0" smtClean="0"/>
              <a:t> </a:t>
            </a:r>
            <a:r>
              <a:rPr lang="hu-HU" dirty="0" err="1" smtClean="0"/>
              <a:t>load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121789090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Cursors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Row-store</a:t>
            </a:r>
            <a:r>
              <a:rPr lang="hu-HU" dirty="0" smtClean="0"/>
              <a:t> </a:t>
            </a:r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err="1" smtClean="0"/>
              <a:t>Returns</a:t>
            </a:r>
            <a:r>
              <a:rPr lang="hu-HU" dirty="0" smtClean="0"/>
              <a:t> a </a:t>
            </a:r>
            <a:r>
              <a:rPr lang="hu-HU" dirty="0" err="1" smtClean="0"/>
              <a:t>cursor</a:t>
            </a:r>
            <a:endParaRPr lang="hu-HU" dirty="0" smtClean="0"/>
          </a:p>
          <a:p>
            <a:pPr lvl="1"/>
            <a:r>
              <a:rPr lang="hu-HU" dirty="0" err="1" smtClean="0"/>
              <a:t>Cursor</a:t>
            </a:r>
            <a:r>
              <a:rPr lang="hu-HU" dirty="0" smtClean="0"/>
              <a:t> has </a:t>
            </a:r>
            <a:r>
              <a:rPr lang="hu-HU" dirty="0" err="1" smtClean="0"/>
              <a:t>fetch</a:t>
            </a:r>
            <a:r>
              <a:rPr lang="hu-HU" dirty="0" smtClean="0"/>
              <a:t>() </a:t>
            </a:r>
            <a:r>
              <a:rPr lang="hu-HU" dirty="0" err="1" smtClean="0"/>
              <a:t>function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get</a:t>
            </a:r>
            <a:r>
              <a:rPr lang="hu-HU" dirty="0" smtClean="0"/>
              <a:t> </a:t>
            </a:r>
            <a:r>
              <a:rPr lang="hu-HU" dirty="0" err="1" smtClean="0"/>
              <a:t>next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endParaRPr lang="hu-HU" dirty="0" smtClean="0"/>
          </a:p>
          <a:p>
            <a:pPr lvl="1"/>
            <a:r>
              <a:rPr lang="hu-HU" dirty="0" err="1" smtClean="0"/>
              <a:t>Returns</a:t>
            </a:r>
            <a:r>
              <a:rPr lang="hu-HU" dirty="0" smtClean="0"/>
              <a:t> </a:t>
            </a:r>
            <a:r>
              <a:rPr lang="hu-HU" dirty="0" err="1" smtClean="0"/>
              <a:t>entire</a:t>
            </a:r>
            <a:r>
              <a:rPr lang="hu-HU" dirty="0" smtClean="0"/>
              <a:t> </a:t>
            </a:r>
            <a:r>
              <a:rPr lang="hu-HU" dirty="0" err="1" smtClean="0"/>
              <a:t>row</a:t>
            </a:r>
            <a:endParaRPr lang="hu-HU" dirty="0" smtClean="0"/>
          </a:p>
          <a:p>
            <a:pPr lvl="1"/>
            <a:r>
              <a:rPr lang="hu-HU" dirty="0" err="1" smtClean="0"/>
              <a:t>Called</a:t>
            </a:r>
            <a:r>
              <a:rPr lang="hu-HU" dirty="0" smtClean="0"/>
              <a:t> </a:t>
            </a:r>
            <a:r>
              <a:rPr lang="hu-HU" dirty="0" err="1" smtClean="0"/>
              <a:t>frequently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innermost</a:t>
            </a:r>
            <a:r>
              <a:rPr lang="hu-HU" dirty="0" smtClean="0"/>
              <a:t> </a:t>
            </a:r>
            <a:r>
              <a:rPr lang="hu-HU" dirty="0" err="1" smtClean="0"/>
              <a:t>loop</a:t>
            </a:r>
            <a:r>
              <a:rPr lang="hu-HU" dirty="0" smtClean="0"/>
              <a:t> of </a:t>
            </a:r>
            <a:r>
              <a:rPr lang="hu-HU" dirty="0" err="1" smtClean="0"/>
              <a:t>consumer</a:t>
            </a:r>
            <a:r>
              <a:rPr lang="hu-HU" dirty="0" smtClean="0"/>
              <a:t> operator</a:t>
            </a:r>
          </a:p>
          <a:p>
            <a:pPr lvl="1"/>
            <a:endParaRPr lang="hu-HU" dirty="0"/>
          </a:p>
          <a:p>
            <a:r>
              <a:rPr lang="hu-HU" dirty="0" err="1" smtClean="0"/>
              <a:t>Fetch</a:t>
            </a:r>
            <a:r>
              <a:rPr lang="hu-HU" dirty="0" smtClean="0"/>
              <a:t>() </a:t>
            </a:r>
            <a:r>
              <a:rPr lang="hu-HU" dirty="0" err="1" smtClean="0"/>
              <a:t>function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very</a:t>
            </a:r>
            <a:r>
              <a:rPr lang="hu-HU" dirty="0" smtClean="0"/>
              <a:t> complex</a:t>
            </a:r>
          </a:p>
          <a:p>
            <a:pPr lvl="1"/>
            <a:r>
              <a:rPr lang="hu-HU" dirty="0" err="1" smtClean="0"/>
              <a:t>Page</a:t>
            </a:r>
            <a:r>
              <a:rPr lang="hu-HU" dirty="0" smtClean="0"/>
              <a:t> </a:t>
            </a:r>
            <a:r>
              <a:rPr lang="hu-HU" dirty="0" err="1" smtClean="0"/>
              <a:t>pool</a:t>
            </a:r>
            <a:r>
              <a:rPr lang="hu-HU" dirty="0" smtClean="0"/>
              <a:t> </a:t>
            </a:r>
            <a:r>
              <a:rPr lang="hu-HU" dirty="0" err="1" smtClean="0"/>
              <a:t>handling</a:t>
            </a:r>
            <a:r>
              <a:rPr lang="hu-HU" dirty="0" smtClean="0"/>
              <a:t> (</a:t>
            </a:r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Evaluate</a:t>
            </a:r>
            <a:r>
              <a:rPr lang="hu-HU" dirty="0" smtClean="0"/>
              <a:t> </a:t>
            </a:r>
            <a:r>
              <a:rPr lang="hu-HU" dirty="0" err="1" smtClean="0"/>
              <a:t>expression</a:t>
            </a:r>
            <a:r>
              <a:rPr lang="hu-HU" dirty="0" smtClean="0"/>
              <a:t>, </a:t>
            </a:r>
            <a:r>
              <a:rPr lang="hu-HU" dirty="0" err="1" smtClean="0"/>
              <a:t>projections</a:t>
            </a:r>
            <a:r>
              <a:rPr lang="hu-HU" dirty="0" smtClean="0"/>
              <a:t> etc.</a:t>
            </a:r>
          </a:p>
          <a:p>
            <a:pPr lvl="1"/>
            <a:endParaRPr lang="hu-HU" dirty="0"/>
          </a:p>
          <a:p>
            <a:r>
              <a:rPr lang="hu-HU" dirty="0" err="1" smtClean="0"/>
              <a:t>Many</a:t>
            </a:r>
            <a:r>
              <a:rPr lang="hu-HU" dirty="0" smtClean="0"/>
              <a:t> CPU </a:t>
            </a:r>
            <a:r>
              <a:rPr lang="hu-HU" dirty="0" err="1" smtClean="0"/>
              <a:t>instructions</a:t>
            </a:r>
            <a:r>
              <a:rPr lang="hu-HU" dirty="0" smtClean="0"/>
              <a:t>, </a:t>
            </a:r>
            <a:r>
              <a:rPr lang="hu-HU" dirty="0" err="1" smtClean="0"/>
              <a:t>fetch</a:t>
            </a:r>
            <a:r>
              <a:rPr lang="hu-HU" dirty="0" smtClean="0"/>
              <a:t>() is </a:t>
            </a:r>
            <a:r>
              <a:rPr lang="hu-HU" dirty="0" err="1" smtClean="0"/>
              <a:t>expensive</a:t>
            </a:r>
            <a:endParaRPr lang="hu-HU" dirty="0" smtClean="0"/>
          </a:p>
          <a:p>
            <a:pPr lvl="1"/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fit </a:t>
            </a:r>
            <a:r>
              <a:rPr lang="hu-HU" dirty="0" err="1" smtClean="0"/>
              <a:t>well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CPU cache</a:t>
            </a:r>
          </a:p>
          <a:p>
            <a:pPr lvl="1"/>
            <a:r>
              <a:rPr lang="hu-HU" dirty="0" err="1" smtClean="0"/>
              <a:t>Lose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r>
              <a:rPr lang="hu-HU" dirty="0" smtClean="0"/>
              <a:t> </a:t>
            </a:r>
            <a:r>
              <a:rPr lang="hu-HU" dirty="0" err="1" smtClean="0"/>
              <a:t>locality</a:t>
            </a:r>
            <a:r>
              <a:rPr lang="hu-HU" dirty="0" smtClean="0"/>
              <a:t> </a:t>
            </a:r>
            <a:r>
              <a:rPr lang="hu-HU" dirty="0" err="1" smtClean="0"/>
              <a:t>due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complexity</a:t>
            </a:r>
            <a:endParaRPr lang="hu-HU" dirty="0" smtClean="0"/>
          </a:p>
          <a:p>
            <a:pPr lvl="1"/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hard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optimize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CPU</a:t>
            </a:r>
            <a:endParaRPr lang="hu-HU" dirty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91919313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Address-continous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Columns-stores</a:t>
            </a:r>
            <a:endParaRPr lang="hu-HU" dirty="0" smtClean="0"/>
          </a:p>
          <a:p>
            <a:pPr lvl="1"/>
            <a:r>
              <a:rPr lang="hu-HU" dirty="0" err="1" smtClean="0"/>
              <a:t>Struct</a:t>
            </a:r>
            <a:r>
              <a:rPr lang="hu-HU" dirty="0" smtClean="0"/>
              <a:t> of </a:t>
            </a:r>
            <a:r>
              <a:rPr lang="hu-HU" dirty="0" err="1" smtClean="0"/>
              <a:t>arrays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</a:t>
            </a:r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</a:t>
            </a:r>
            <a:r>
              <a:rPr lang="hu-HU" dirty="0" err="1" smtClean="0"/>
              <a:t>struct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stored</a:t>
            </a:r>
            <a:r>
              <a:rPr lang="hu-HU" dirty="0" smtClean="0"/>
              <a:t> </a:t>
            </a:r>
            <a:r>
              <a:rPr lang="hu-HU" dirty="0" err="1" smtClean="0"/>
              <a:t>continuously</a:t>
            </a:r>
            <a:r>
              <a:rPr lang="hu-HU" dirty="0" smtClean="0"/>
              <a:t> is </a:t>
            </a:r>
            <a:r>
              <a:rPr lang="hu-HU" dirty="0" err="1" smtClean="0"/>
              <a:t>memory</a:t>
            </a:r>
            <a:endParaRPr lang="hu-HU" dirty="0" smtClean="0"/>
          </a:p>
          <a:p>
            <a:pPr lvl="1"/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,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headers</a:t>
            </a:r>
            <a:r>
              <a:rPr lang="hu-HU" dirty="0" smtClean="0"/>
              <a:t>, </a:t>
            </a:r>
            <a:r>
              <a:rPr lang="hu-HU" dirty="0" err="1" smtClean="0"/>
              <a:t>footers</a:t>
            </a:r>
            <a:r>
              <a:rPr lang="hu-HU" dirty="0" smtClean="0"/>
              <a:t>, </a:t>
            </a:r>
            <a:r>
              <a:rPr lang="hu-HU" dirty="0" err="1" smtClean="0"/>
              <a:t>pointers</a:t>
            </a:r>
            <a:r>
              <a:rPr lang="hu-HU" dirty="0" smtClean="0"/>
              <a:t>, etc.</a:t>
            </a:r>
          </a:p>
          <a:p>
            <a:pPr lvl="1"/>
            <a:endParaRPr lang="hu-HU" dirty="0"/>
          </a:p>
          <a:p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simplest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loop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of </a:t>
            </a:r>
            <a:r>
              <a:rPr lang="hu-HU" dirty="0" err="1" smtClean="0"/>
              <a:t>cursor</a:t>
            </a:r>
            <a:endParaRPr lang="hu-HU" dirty="0" smtClean="0"/>
          </a:p>
          <a:p>
            <a:pPr lvl="1"/>
            <a:r>
              <a:rPr lang="hu-HU" dirty="0" smtClean="0"/>
              <a:t>„</a:t>
            </a:r>
            <a:r>
              <a:rPr lang="hu-HU" dirty="0" err="1" smtClean="0"/>
              <a:t>Vectorization</a:t>
            </a:r>
            <a:r>
              <a:rPr lang="hu-HU" dirty="0" smtClean="0"/>
              <a:t>” of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easily</a:t>
            </a:r>
            <a:r>
              <a:rPr lang="hu-HU" dirty="0" smtClean="0"/>
              <a:t> be 100 </a:t>
            </a:r>
            <a:r>
              <a:rPr lang="hu-HU" dirty="0" err="1" smtClean="0"/>
              <a:t>times</a:t>
            </a:r>
            <a:r>
              <a:rPr lang="hu-HU" dirty="0" smtClean="0"/>
              <a:t> </a:t>
            </a:r>
            <a:r>
              <a:rPr lang="hu-HU" dirty="0" err="1" smtClean="0"/>
              <a:t>faster</a:t>
            </a:r>
            <a:r>
              <a:rPr lang="hu-HU" dirty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cursors</a:t>
            </a:r>
            <a:endParaRPr lang="hu-HU" dirty="0" smtClean="0"/>
          </a:p>
          <a:p>
            <a:pPr lvl="1"/>
            <a:r>
              <a:rPr lang="hu-HU" dirty="0" err="1" smtClean="0"/>
              <a:t>Use</a:t>
            </a:r>
            <a:r>
              <a:rPr lang="hu-HU" dirty="0" smtClean="0"/>
              <a:t> SSE </a:t>
            </a:r>
            <a:r>
              <a:rPr lang="hu-HU" dirty="0" err="1" smtClean="0"/>
              <a:t>statements</a:t>
            </a:r>
            <a:r>
              <a:rPr lang="hu-HU" dirty="0" smtClean="0"/>
              <a:t>, etc.</a:t>
            </a:r>
          </a:p>
          <a:p>
            <a:pPr lvl="1"/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room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parallelization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optimized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CPU </a:t>
            </a:r>
            <a:r>
              <a:rPr lang="hu-HU" dirty="0" err="1" smtClean="0"/>
              <a:t>well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0491423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23. RDBMS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future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4633687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Development</a:t>
            </a:r>
            <a:r>
              <a:rPr lang="hu-HU" dirty="0" smtClean="0"/>
              <a:t> </a:t>
            </a:r>
            <a:r>
              <a:rPr lang="hu-HU" dirty="0" err="1" smtClean="0"/>
              <a:t>directions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endParaRPr lang="hu-HU" dirty="0" smtClean="0"/>
          </a:p>
          <a:p>
            <a:r>
              <a:rPr lang="hu-HU" dirty="0" smtClean="0"/>
              <a:t>JIT </a:t>
            </a:r>
            <a:r>
              <a:rPr lang="hu-HU" dirty="0" err="1" smtClean="0"/>
              <a:t>compilation</a:t>
            </a:r>
            <a:r>
              <a:rPr lang="hu-HU" dirty="0" smtClean="0"/>
              <a:t>, </a:t>
            </a:r>
            <a:r>
              <a:rPr lang="hu-HU" dirty="0" err="1" smtClean="0"/>
              <a:t>vectorized</a:t>
            </a:r>
            <a:r>
              <a:rPr lang="hu-HU" dirty="0" smtClean="0"/>
              <a:t> </a:t>
            </a:r>
            <a:r>
              <a:rPr lang="hu-HU" dirty="0" err="1" smtClean="0"/>
              <a:t>execution</a:t>
            </a:r>
            <a:endParaRPr lang="hu-HU" dirty="0" smtClean="0"/>
          </a:p>
          <a:p>
            <a:r>
              <a:rPr lang="hu-HU" dirty="0" err="1" smtClean="0"/>
              <a:t>Continuous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(</a:t>
            </a:r>
            <a:r>
              <a:rPr lang="hu-HU" dirty="0" err="1" smtClean="0"/>
              <a:t>Ferris</a:t>
            </a:r>
            <a:r>
              <a:rPr lang="hu-HU" dirty="0" smtClean="0"/>
              <a:t> </a:t>
            </a:r>
            <a:r>
              <a:rPr lang="hu-HU" dirty="0" err="1" smtClean="0"/>
              <a:t>wheel</a:t>
            </a:r>
            <a:r>
              <a:rPr lang="hu-HU" dirty="0" smtClean="0"/>
              <a:t>)</a:t>
            </a:r>
          </a:p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r>
              <a:rPr lang="hu-HU" dirty="0" smtClean="0"/>
              <a:t> – </a:t>
            </a:r>
            <a:r>
              <a:rPr lang="hu-HU" dirty="0" err="1" smtClean="0"/>
              <a:t>scale-out</a:t>
            </a:r>
            <a:endParaRPr lang="hu-HU" dirty="0" smtClean="0"/>
          </a:p>
          <a:p>
            <a:r>
              <a:rPr lang="hu-HU" dirty="0" err="1"/>
              <a:t>Array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model</a:t>
            </a: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43098892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Continuous</a:t>
            </a:r>
            <a:r>
              <a:rPr lang="hu-HU" dirty="0" smtClean="0"/>
              <a:t> </a:t>
            </a:r>
            <a:r>
              <a:rPr lang="hu-HU" dirty="0" err="1" smtClean="0"/>
              <a:t>scans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RDBMS </a:t>
            </a:r>
            <a:r>
              <a:rPr lang="hu-HU" dirty="0" err="1" smtClean="0"/>
              <a:t>optimize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well</a:t>
            </a:r>
            <a:endParaRPr lang="hu-HU" dirty="0" smtClean="0"/>
          </a:p>
          <a:p>
            <a:pPr lvl="1"/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, index </a:t>
            </a:r>
            <a:r>
              <a:rPr lang="hu-HU" dirty="0" err="1" smtClean="0"/>
              <a:t>scan</a:t>
            </a:r>
            <a:endParaRPr lang="hu-HU" dirty="0" smtClean="0"/>
          </a:p>
          <a:p>
            <a:pPr lvl="1"/>
            <a:r>
              <a:rPr lang="hu-HU" dirty="0" err="1" smtClean="0"/>
              <a:t>Fundamental</a:t>
            </a:r>
            <a:r>
              <a:rPr lang="hu-HU" dirty="0" smtClean="0"/>
              <a:t> </a:t>
            </a:r>
            <a:r>
              <a:rPr lang="hu-HU" dirty="0" err="1" smtClean="0"/>
              <a:t>function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warehouses</a:t>
            </a:r>
            <a:endParaRPr lang="hu-HU" dirty="0" smtClean="0"/>
          </a:p>
          <a:p>
            <a:r>
              <a:rPr lang="hu-HU" dirty="0" err="1" smtClean="0"/>
              <a:t>Full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/index </a:t>
            </a:r>
            <a:r>
              <a:rPr lang="hu-HU" dirty="0" err="1" smtClean="0"/>
              <a:t>scan</a:t>
            </a:r>
            <a:endParaRPr lang="hu-HU" dirty="0" smtClean="0"/>
          </a:p>
          <a:p>
            <a:pPr lvl="1"/>
            <a:r>
              <a:rPr lang="hu-HU" dirty="0" err="1" smtClean="0"/>
              <a:t>Often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way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answer</a:t>
            </a:r>
            <a:r>
              <a:rPr lang="hu-HU" dirty="0" smtClean="0"/>
              <a:t> a </a:t>
            </a:r>
            <a:r>
              <a:rPr lang="hu-HU" dirty="0" err="1" smtClean="0"/>
              <a:t>query</a:t>
            </a:r>
            <a:endParaRPr lang="hu-HU" dirty="0" smtClean="0"/>
          </a:p>
          <a:p>
            <a:pPr lvl="1"/>
            <a:r>
              <a:rPr lang="hu-HU" dirty="0" err="1" smtClean="0"/>
              <a:t>Huge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,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take</a:t>
            </a:r>
            <a:r>
              <a:rPr lang="hu-HU" dirty="0" smtClean="0"/>
              <a:t> a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long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r>
              <a:rPr lang="hu-HU" dirty="0" smtClean="0"/>
              <a:t> (</a:t>
            </a:r>
            <a:r>
              <a:rPr lang="hu-HU" dirty="0" err="1" smtClean="0"/>
              <a:t>hours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Large</a:t>
            </a:r>
            <a:r>
              <a:rPr lang="hu-HU" dirty="0" smtClean="0"/>
              <a:t> IO </a:t>
            </a:r>
            <a:r>
              <a:rPr lang="hu-HU" dirty="0" err="1" smtClean="0"/>
              <a:t>cost</a:t>
            </a:r>
            <a:endParaRPr lang="hu-HU" dirty="0"/>
          </a:p>
          <a:p>
            <a:r>
              <a:rPr lang="hu-HU" dirty="0" smtClean="0"/>
              <a:t>More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might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Could</a:t>
            </a:r>
            <a:r>
              <a:rPr lang="hu-HU" dirty="0" smtClean="0"/>
              <a:t> </a:t>
            </a:r>
            <a:r>
              <a:rPr lang="hu-HU" dirty="0" err="1" smtClean="0"/>
              <a:t>bundle</a:t>
            </a:r>
            <a:r>
              <a:rPr lang="hu-HU" dirty="0" smtClean="0"/>
              <a:t> </a:t>
            </a:r>
            <a:r>
              <a:rPr lang="hu-HU" dirty="0" err="1" smtClean="0"/>
              <a:t>scans</a:t>
            </a:r>
            <a:r>
              <a:rPr lang="hu-HU" dirty="0" smtClean="0"/>
              <a:t> </a:t>
            </a:r>
            <a:r>
              <a:rPr lang="hu-HU" dirty="0" err="1" smtClean="0"/>
              <a:t>together</a:t>
            </a:r>
            <a:endParaRPr lang="hu-HU" dirty="0" smtClean="0"/>
          </a:p>
          <a:p>
            <a:pPr lvl="1"/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started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arbitrary</a:t>
            </a:r>
            <a:r>
              <a:rPr lang="hu-HU" dirty="0" smtClean="0"/>
              <a:t> </a:t>
            </a:r>
            <a:r>
              <a:rPr lang="hu-HU" dirty="0" err="1" smtClean="0"/>
              <a:t>times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36319134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20000"/>
          </a:blip>
          <a:srcRect/>
          <a:stretch>
            <a:fillRect/>
          </a:stretch>
        </p:blipFill>
        <p:spPr bwMode="auto">
          <a:xfrm>
            <a:off x="4497808" y="1772816"/>
            <a:ext cx="4682704" cy="5085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Ferris</a:t>
            </a:r>
            <a:r>
              <a:rPr lang="hu-HU" dirty="0" smtClean="0"/>
              <a:t> Wheel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Hop</a:t>
            </a:r>
            <a:r>
              <a:rPr lang="hu-HU" dirty="0" smtClean="0"/>
              <a:t> </a:t>
            </a:r>
            <a:r>
              <a:rPr lang="hu-HU" dirty="0" err="1" smtClean="0"/>
              <a:t>on-hop</a:t>
            </a:r>
            <a:r>
              <a:rPr lang="hu-HU" dirty="0" smtClean="0"/>
              <a:t> </a:t>
            </a:r>
            <a:r>
              <a:rPr lang="hu-HU" dirty="0" err="1" smtClean="0"/>
              <a:t>off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bottom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Reuse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endParaRPr lang="hu-HU" dirty="0" smtClean="0"/>
          </a:p>
          <a:p>
            <a:pPr lvl="1"/>
            <a:r>
              <a:rPr lang="hu-HU" dirty="0" err="1" smtClean="0"/>
              <a:t>Queries</a:t>
            </a:r>
            <a:r>
              <a:rPr lang="hu-HU" dirty="0" smtClean="0"/>
              <a:t> „</a:t>
            </a:r>
            <a:r>
              <a:rPr lang="hu-HU" dirty="0" err="1" smtClean="0"/>
              <a:t>hop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” </a:t>
            </a:r>
            <a:r>
              <a:rPr lang="hu-HU" dirty="0" err="1" smtClean="0"/>
              <a:t>already</a:t>
            </a:r>
            <a:r>
              <a:rPr lang="hu-HU" dirty="0" smtClean="0"/>
              <a:t> </a:t>
            </a:r>
            <a:r>
              <a:rPr lang="hu-HU" dirty="0" err="1" smtClean="0"/>
              <a:t>running</a:t>
            </a:r>
            <a:r>
              <a:rPr lang="hu-HU" dirty="0" smtClean="0"/>
              <a:t> </a:t>
            </a:r>
            <a:r>
              <a:rPr lang="hu-HU" dirty="0" err="1" smtClean="0"/>
              <a:t>scans</a:t>
            </a:r>
            <a:endParaRPr lang="hu-HU" dirty="0" smtClean="0"/>
          </a:p>
          <a:p>
            <a:pPr lvl="1"/>
            <a:r>
              <a:rPr lang="hu-HU" dirty="0" err="1" smtClean="0"/>
              <a:t>Restart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beginning</a:t>
            </a:r>
            <a:r>
              <a:rPr lang="hu-HU" dirty="0" smtClean="0"/>
              <a:t>,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necessary</a:t>
            </a:r>
            <a:endParaRPr lang="hu-HU" dirty="0" smtClean="0"/>
          </a:p>
          <a:p>
            <a:r>
              <a:rPr lang="hu-HU" dirty="0" err="1" smtClean="0"/>
              <a:t>Scanning</a:t>
            </a:r>
            <a:r>
              <a:rPr lang="hu-HU" dirty="0" smtClean="0"/>
              <a:t> </a:t>
            </a:r>
            <a:r>
              <a:rPr lang="hu-HU" dirty="0" err="1" smtClean="0"/>
              <a:t>stops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queries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completed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Implementation</a:t>
            </a:r>
            <a:r>
              <a:rPr lang="hu-HU" dirty="0" smtClean="0"/>
              <a:t>: IBM DBII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98878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Scientific data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Data on all scales: MB -&gt; PB</a:t>
            </a:r>
          </a:p>
          <a:p>
            <a:r>
              <a:rPr lang="en-US" noProof="0" dirty="0" smtClean="0"/>
              <a:t>Multidimensional</a:t>
            </a:r>
          </a:p>
          <a:p>
            <a:r>
              <a:rPr lang="en-US" noProof="0" dirty="0" smtClean="0"/>
              <a:t>Geographically distributed</a:t>
            </a:r>
          </a:p>
          <a:p>
            <a:pPr lvl="1"/>
            <a:r>
              <a:rPr lang="en-US" noProof="0" dirty="0" smtClean="0"/>
              <a:t>Slow network</a:t>
            </a:r>
          </a:p>
          <a:p>
            <a:pPr lvl="1"/>
            <a:r>
              <a:rPr lang="en-US" noProof="0" dirty="0" smtClean="0"/>
              <a:t>Take computation to the data, not the data to the CPU</a:t>
            </a:r>
          </a:p>
          <a:p>
            <a:pPr lvl="1"/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Heavy parallelization is necessary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97908970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Jim</a:t>
            </a:r>
            <a:r>
              <a:rPr lang="hu-HU" dirty="0" smtClean="0"/>
              <a:t> </a:t>
            </a:r>
            <a:r>
              <a:rPr lang="hu-HU" dirty="0" err="1" smtClean="0"/>
              <a:t>Gray’s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important</a:t>
            </a:r>
            <a:r>
              <a:rPr lang="hu-HU" dirty="0" smtClean="0"/>
              <a:t> </a:t>
            </a:r>
            <a:r>
              <a:rPr lang="hu-HU" dirty="0" err="1" smtClean="0"/>
              <a:t>laws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Scale-out</a:t>
            </a:r>
            <a:endParaRPr lang="hu-HU" dirty="0" smtClean="0"/>
          </a:p>
          <a:p>
            <a:pPr lvl="1"/>
            <a:r>
              <a:rPr lang="hu-HU" dirty="0" err="1" smtClean="0"/>
              <a:t>Processing</a:t>
            </a:r>
            <a:r>
              <a:rPr lang="hu-HU" dirty="0" smtClean="0"/>
              <a:t> </a:t>
            </a:r>
            <a:r>
              <a:rPr lang="hu-HU" dirty="0" err="1" smtClean="0"/>
              <a:t>big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is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possible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parallel </a:t>
            </a:r>
            <a:r>
              <a:rPr lang="hu-HU" dirty="0" err="1" smtClean="0"/>
              <a:t>systems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Data </a:t>
            </a:r>
            <a:r>
              <a:rPr lang="hu-HU" dirty="0" err="1" smtClean="0"/>
              <a:t>movement</a:t>
            </a:r>
            <a:endParaRPr lang="hu-HU" dirty="0" smtClean="0"/>
          </a:p>
          <a:p>
            <a:pPr lvl="1"/>
            <a:r>
              <a:rPr lang="hu-HU" dirty="0" err="1" smtClean="0"/>
              <a:t>Take</a:t>
            </a:r>
            <a:r>
              <a:rPr lang="hu-HU" dirty="0" smtClean="0"/>
              <a:t> </a:t>
            </a:r>
            <a:r>
              <a:rPr lang="hu-HU" dirty="0" err="1" smtClean="0"/>
              <a:t>computation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and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CPU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9396908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Distributed</a:t>
            </a:r>
            <a:r>
              <a:rPr lang="hu-HU" dirty="0" smtClean="0"/>
              <a:t> RDBMS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smtClean="0"/>
              <a:t>Data </a:t>
            </a:r>
            <a:r>
              <a:rPr lang="hu-HU" dirty="0" err="1" smtClean="0"/>
              <a:t>partitioning</a:t>
            </a:r>
            <a:r>
              <a:rPr lang="hu-HU" dirty="0" smtClean="0"/>
              <a:t>: </a:t>
            </a:r>
            <a:r>
              <a:rPr lang="hu-HU" dirty="0" err="1" smtClean="0"/>
              <a:t>sharding</a:t>
            </a:r>
            <a:endParaRPr lang="hu-HU" dirty="0" smtClean="0"/>
          </a:p>
          <a:p>
            <a:pPr lvl="1"/>
            <a:r>
              <a:rPr lang="hu-HU" dirty="0" err="1" smtClean="0"/>
              <a:t>Vertical</a:t>
            </a:r>
            <a:r>
              <a:rPr lang="hu-HU" dirty="0" smtClean="0"/>
              <a:t> </a:t>
            </a:r>
            <a:r>
              <a:rPr lang="hu-HU" dirty="0" err="1" smtClean="0"/>
              <a:t>partitioning</a:t>
            </a:r>
            <a:endParaRPr lang="hu-HU" dirty="0" smtClean="0"/>
          </a:p>
          <a:p>
            <a:pPr lvl="1"/>
            <a:r>
              <a:rPr lang="hu-HU" dirty="0" smtClean="0"/>
              <a:t>Key </a:t>
            </a:r>
            <a:r>
              <a:rPr lang="hu-HU" dirty="0" err="1" smtClean="0"/>
              <a:t>ranges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separate</a:t>
            </a:r>
            <a:r>
              <a:rPr lang="hu-HU" dirty="0" smtClean="0"/>
              <a:t> servers</a:t>
            </a:r>
          </a:p>
          <a:p>
            <a:pPr lvl="1"/>
            <a:endParaRPr lang="hu-HU" dirty="0"/>
          </a:p>
          <a:p>
            <a:r>
              <a:rPr lang="hu-HU" dirty="0" err="1" smtClean="0"/>
              <a:t>Functional</a:t>
            </a:r>
            <a:r>
              <a:rPr lang="hu-HU" dirty="0" smtClean="0"/>
              <a:t> </a:t>
            </a:r>
            <a:r>
              <a:rPr lang="hu-HU" dirty="0" err="1" smtClean="0"/>
              <a:t>partitioning</a:t>
            </a:r>
            <a:endParaRPr lang="hu-HU" dirty="0" smtClean="0"/>
          </a:p>
          <a:p>
            <a:pPr lvl="1"/>
            <a:r>
              <a:rPr lang="hu-HU" dirty="0" err="1" smtClean="0"/>
              <a:t>Horizontal</a:t>
            </a:r>
            <a:r>
              <a:rPr lang="hu-HU" dirty="0" smtClean="0"/>
              <a:t> </a:t>
            </a:r>
            <a:r>
              <a:rPr lang="hu-HU" dirty="0" err="1" smtClean="0"/>
              <a:t>partitioning</a:t>
            </a:r>
            <a:endParaRPr lang="hu-HU" dirty="0" smtClean="0"/>
          </a:p>
          <a:p>
            <a:pPr lvl="1"/>
            <a:r>
              <a:rPr lang="hu-HU" dirty="0" err="1" smtClean="0"/>
              <a:t>Certain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,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separate</a:t>
            </a:r>
            <a:r>
              <a:rPr lang="hu-HU" dirty="0" smtClean="0"/>
              <a:t> server</a:t>
            </a:r>
          </a:p>
          <a:p>
            <a:pPr lvl="1"/>
            <a:endParaRPr lang="hu-HU" dirty="0"/>
          </a:p>
          <a:p>
            <a:r>
              <a:rPr lang="hu-HU" dirty="0" err="1" smtClean="0"/>
              <a:t>Replication</a:t>
            </a:r>
            <a:endParaRPr lang="hu-HU" dirty="0" smtClean="0"/>
          </a:p>
          <a:p>
            <a:pPr lvl="1"/>
            <a:r>
              <a:rPr lang="hu-HU" dirty="0" err="1" smtClean="0"/>
              <a:t>Higher</a:t>
            </a:r>
            <a:r>
              <a:rPr lang="hu-HU" dirty="0" smtClean="0"/>
              <a:t> </a:t>
            </a:r>
            <a:r>
              <a:rPr lang="hu-HU" dirty="0" err="1" smtClean="0"/>
              <a:t>redundancy</a:t>
            </a:r>
            <a:r>
              <a:rPr lang="hu-HU" dirty="0" smtClean="0"/>
              <a:t> and </a:t>
            </a:r>
            <a:r>
              <a:rPr lang="hu-HU" dirty="0" err="1" smtClean="0"/>
              <a:t>availability</a:t>
            </a:r>
            <a:endParaRPr lang="hu-HU" dirty="0" smtClean="0"/>
          </a:p>
          <a:p>
            <a:pPr lvl="1"/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balancing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old-style</a:t>
            </a:r>
            <a:r>
              <a:rPr lang="hu-HU" dirty="0" smtClean="0"/>
              <a:t> </a:t>
            </a:r>
            <a:r>
              <a:rPr lang="hu-HU" dirty="0" err="1" smtClean="0"/>
              <a:t>back-up</a:t>
            </a:r>
            <a:endParaRPr lang="hu-HU" dirty="0"/>
          </a:p>
        </p:txBody>
      </p:sp>
      <p:sp>
        <p:nvSpPr>
          <p:cNvPr id="4" name="Jobb oldali kapcsos zárójel 3"/>
          <p:cNvSpPr/>
          <p:nvPr/>
        </p:nvSpPr>
        <p:spPr>
          <a:xfrm>
            <a:off x="6276406" y="1690689"/>
            <a:ext cx="288032" cy="28803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5" name="Szövegdoboz 4"/>
          <p:cNvSpPr txBox="1"/>
          <p:nvPr/>
        </p:nvSpPr>
        <p:spPr>
          <a:xfrm>
            <a:off x="6740434" y="2647406"/>
            <a:ext cx="2046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400" dirty="0" smtClean="0"/>
              <a:t>+ </a:t>
            </a:r>
            <a:r>
              <a:rPr lang="hu-HU" sz="2400" dirty="0" err="1" smtClean="0"/>
              <a:t>combinations</a:t>
            </a:r>
            <a:r>
              <a:rPr lang="hu-HU" sz="2400" dirty="0" smtClean="0"/>
              <a:t> of </a:t>
            </a:r>
            <a:r>
              <a:rPr lang="hu-HU" sz="2400" dirty="0" err="1" smtClean="0"/>
              <a:t>these</a:t>
            </a:r>
            <a:endParaRPr lang="hu-HU" sz="2400" dirty="0"/>
          </a:p>
        </p:txBody>
      </p:sp>
    </p:spTree>
    <p:extLst>
      <p:ext uri="{BB962C8B-B14F-4D97-AF65-F5344CB8AC3E}">
        <p14:creationId xmlns:p14="http://schemas.microsoft.com/office/powerpoint/2010/main" val="2550995588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Problems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Slow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endParaRPr lang="hu-HU" dirty="0" smtClean="0"/>
          </a:p>
          <a:p>
            <a:pPr lvl="1"/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fast</a:t>
            </a:r>
            <a:r>
              <a:rPr lang="hu-HU" dirty="0" smtClean="0"/>
              <a:t> IO </a:t>
            </a:r>
            <a:r>
              <a:rPr lang="hu-HU" dirty="0" err="1" smtClean="0"/>
              <a:t>within</a:t>
            </a:r>
            <a:r>
              <a:rPr lang="hu-HU" dirty="0" smtClean="0"/>
              <a:t> server</a:t>
            </a:r>
          </a:p>
          <a:p>
            <a:pPr lvl="1"/>
            <a:r>
              <a:rPr lang="hu-HU" dirty="0" err="1" smtClean="0"/>
              <a:t>Fast</a:t>
            </a:r>
            <a:r>
              <a:rPr lang="hu-HU" dirty="0"/>
              <a:t> </a:t>
            </a:r>
            <a:r>
              <a:rPr lang="hu-HU" dirty="0" err="1" smtClean="0"/>
              <a:t>switch</a:t>
            </a:r>
            <a:r>
              <a:rPr lang="hu-HU" dirty="0" smtClean="0"/>
              <a:t> </a:t>
            </a:r>
            <a:r>
              <a:rPr lang="hu-HU" dirty="0" err="1" smtClean="0"/>
              <a:t>within</a:t>
            </a:r>
            <a:r>
              <a:rPr lang="hu-HU" dirty="0" smtClean="0"/>
              <a:t> </a:t>
            </a:r>
            <a:r>
              <a:rPr lang="hu-HU" dirty="0" err="1" smtClean="0"/>
              <a:t>rack</a:t>
            </a:r>
            <a:endParaRPr lang="hu-HU" dirty="0" smtClean="0"/>
          </a:p>
          <a:p>
            <a:pPr lvl="1"/>
            <a:r>
              <a:rPr lang="hu-HU" dirty="0" smtClean="0"/>
              <a:t>Limited </a:t>
            </a:r>
            <a:r>
              <a:rPr lang="hu-HU" dirty="0" err="1" smtClean="0"/>
              <a:t>bandwidth</a:t>
            </a:r>
            <a:r>
              <a:rPr lang="hu-HU" dirty="0" smtClean="0"/>
              <a:t> </a:t>
            </a:r>
            <a:r>
              <a:rPr lang="hu-HU" dirty="0" err="1" smtClean="0"/>
              <a:t>between</a:t>
            </a:r>
            <a:r>
              <a:rPr lang="hu-HU" dirty="0" smtClean="0"/>
              <a:t> </a:t>
            </a:r>
            <a:r>
              <a:rPr lang="hu-HU" dirty="0" err="1" smtClean="0"/>
              <a:t>racks</a:t>
            </a:r>
            <a:endParaRPr lang="hu-HU" dirty="0" smtClean="0"/>
          </a:p>
          <a:p>
            <a:pPr lvl="1"/>
            <a:r>
              <a:rPr lang="hu-HU" dirty="0" err="1" smtClean="0"/>
              <a:t>Geo-redundant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: </a:t>
            </a:r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latency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Co-location</a:t>
            </a:r>
            <a:r>
              <a:rPr lang="hu-HU" dirty="0" smtClean="0"/>
              <a:t> </a:t>
            </a:r>
            <a:r>
              <a:rPr lang="hu-HU" dirty="0" err="1" smtClean="0"/>
              <a:t>awareness</a:t>
            </a:r>
            <a:endParaRPr lang="hu-HU" dirty="0" smtClean="0"/>
          </a:p>
          <a:p>
            <a:pPr lvl="1"/>
            <a:r>
              <a:rPr lang="hu-HU" dirty="0" smtClean="0"/>
              <a:t>System must </a:t>
            </a:r>
            <a:r>
              <a:rPr lang="hu-HU" dirty="0" err="1" smtClean="0"/>
              <a:t>benefit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locality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err="1" smtClean="0"/>
              <a:t>Organize</a:t>
            </a:r>
            <a:r>
              <a:rPr lang="hu-HU" dirty="0" smtClean="0"/>
              <a:t> </a:t>
            </a:r>
            <a:r>
              <a:rPr lang="hu-HU" dirty="0" err="1" smtClean="0"/>
              <a:t>jobs</a:t>
            </a:r>
            <a:r>
              <a:rPr lang="hu-HU" dirty="0" smtClean="0"/>
              <a:t> </a:t>
            </a:r>
            <a:r>
              <a:rPr lang="hu-HU" dirty="0" err="1" smtClean="0"/>
              <a:t>such</a:t>
            </a:r>
            <a:r>
              <a:rPr lang="hu-HU" dirty="0" smtClean="0"/>
              <a:t> a </a:t>
            </a:r>
            <a:r>
              <a:rPr lang="hu-HU" dirty="0" err="1" smtClean="0"/>
              <a:t>way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movement</a:t>
            </a:r>
            <a:r>
              <a:rPr lang="hu-HU" dirty="0" smtClean="0"/>
              <a:t> over </a:t>
            </a:r>
            <a:r>
              <a:rPr lang="hu-HU" dirty="0" err="1" smtClean="0"/>
              <a:t>network</a:t>
            </a:r>
            <a:r>
              <a:rPr lang="hu-HU" dirty="0" smtClean="0"/>
              <a:t> is </a:t>
            </a:r>
            <a:r>
              <a:rPr lang="hu-HU" dirty="0" err="1" smtClean="0"/>
              <a:t>minimal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Replication</a:t>
            </a:r>
            <a:endParaRPr lang="hu-HU" dirty="0" smtClean="0"/>
          </a:p>
          <a:p>
            <a:pPr lvl="1"/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copies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servers</a:t>
            </a:r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update </a:t>
            </a:r>
            <a:r>
              <a:rPr lang="hu-HU" dirty="0" err="1" smtClean="0"/>
              <a:t>replicas</a:t>
            </a:r>
            <a:r>
              <a:rPr lang="hu-HU" dirty="0" smtClean="0"/>
              <a:t> </a:t>
            </a:r>
            <a:r>
              <a:rPr lang="hu-HU" dirty="0" err="1" smtClean="0"/>
              <a:t>consistently</a:t>
            </a:r>
            <a:endParaRPr lang="hu-HU" dirty="0" smtClean="0"/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synchronization</a:t>
            </a:r>
            <a:r>
              <a:rPr lang="hu-HU" dirty="0" smtClean="0"/>
              <a:t> </a:t>
            </a:r>
            <a:r>
              <a:rPr lang="hu-HU" dirty="0" err="1" smtClean="0"/>
              <a:t>without</a:t>
            </a:r>
            <a:r>
              <a:rPr lang="hu-HU" dirty="0" smtClean="0"/>
              <a:t> </a:t>
            </a:r>
            <a:r>
              <a:rPr lang="hu-HU" dirty="0" err="1" smtClean="0"/>
              <a:t>degrading</a:t>
            </a:r>
            <a:r>
              <a:rPr lang="hu-HU" dirty="0" smtClean="0"/>
              <a:t> performance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04093948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Sharded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accross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servers</a:t>
            </a:r>
          </a:p>
          <a:p>
            <a:endParaRPr lang="hu-HU" dirty="0"/>
          </a:p>
          <a:p>
            <a:r>
              <a:rPr lang="hu-HU" dirty="0" err="1" smtClean="0"/>
              <a:t>Scan</a:t>
            </a:r>
            <a:r>
              <a:rPr lang="hu-HU" dirty="0"/>
              <a:t>		</a:t>
            </a:r>
            <a:r>
              <a:rPr lang="hu-HU" dirty="0" smtClean="0"/>
              <a:t>	</a:t>
            </a:r>
            <a:r>
              <a:rPr lang="hu-HU" sz="3900" dirty="0" smtClean="0">
                <a:solidFill>
                  <a:srgbClr val="00B050"/>
                </a:solidFill>
                <a:sym typeface="Wingdings"/>
              </a:rPr>
              <a:t></a:t>
            </a:r>
            <a:endParaRPr lang="hu-HU" dirty="0" smtClean="0"/>
          </a:p>
          <a:p>
            <a:pPr lvl="1"/>
            <a:r>
              <a:rPr lang="hu-HU" dirty="0" smtClean="0"/>
              <a:t>Read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exactly</a:t>
            </a:r>
            <a:r>
              <a:rPr lang="hu-HU" dirty="0" smtClean="0"/>
              <a:t> </a:t>
            </a:r>
            <a:r>
              <a:rPr lang="hu-HU" dirty="0" err="1" smtClean="0"/>
              <a:t>once</a:t>
            </a:r>
            <a:endParaRPr lang="hu-HU" dirty="0" smtClean="0"/>
          </a:p>
          <a:p>
            <a:r>
              <a:rPr lang="hu-HU" dirty="0" smtClean="0"/>
              <a:t>Sort</a:t>
            </a:r>
            <a:r>
              <a:rPr lang="hu-HU" dirty="0"/>
              <a:t>		</a:t>
            </a:r>
            <a:r>
              <a:rPr lang="hu-HU" dirty="0" smtClean="0"/>
              <a:t>	</a:t>
            </a:r>
            <a:r>
              <a:rPr lang="hu-HU" sz="3900" dirty="0" smtClean="0">
                <a:solidFill>
                  <a:srgbClr val="00B050"/>
                </a:solidFill>
                <a:sym typeface="Wingdings"/>
              </a:rPr>
              <a:t></a:t>
            </a:r>
            <a:endParaRPr lang="hu-HU" dirty="0" smtClean="0"/>
          </a:p>
          <a:p>
            <a:pPr lvl="1"/>
            <a:r>
              <a:rPr lang="hu-HU" dirty="0" smtClean="0"/>
              <a:t>Quick sort </a:t>
            </a:r>
            <a:r>
              <a:rPr lang="hu-HU" dirty="0" err="1" smtClean="0"/>
              <a:t>withing</a:t>
            </a:r>
            <a:r>
              <a:rPr lang="hu-HU" dirty="0" smtClean="0"/>
              <a:t> </a:t>
            </a:r>
            <a:r>
              <a:rPr lang="hu-HU" dirty="0" err="1" smtClean="0"/>
              <a:t>shard</a:t>
            </a:r>
            <a:r>
              <a:rPr lang="hu-HU" dirty="0" smtClean="0"/>
              <a:t>, </a:t>
            </a:r>
            <a:r>
              <a:rPr lang="hu-HU" dirty="0" err="1" smtClean="0"/>
              <a:t>merge</a:t>
            </a:r>
            <a:r>
              <a:rPr lang="hu-HU" dirty="0" smtClean="0"/>
              <a:t> </a:t>
            </a:r>
            <a:r>
              <a:rPr lang="hu-HU" dirty="0" err="1" smtClean="0"/>
              <a:t>sort</a:t>
            </a:r>
            <a:r>
              <a:rPr lang="hu-HU" dirty="0" smtClean="0"/>
              <a:t> </a:t>
            </a:r>
            <a:r>
              <a:rPr lang="hu-HU" dirty="0" err="1" smtClean="0"/>
              <a:t>afterwards</a:t>
            </a:r>
            <a:endParaRPr lang="hu-HU" dirty="0" smtClean="0"/>
          </a:p>
          <a:p>
            <a:r>
              <a:rPr lang="hu-HU" dirty="0" smtClean="0"/>
              <a:t>Key </a:t>
            </a:r>
            <a:r>
              <a:rPr lang="hu-HU" dirty="0" err="1" smtClean="0"/>
              <a:t>lookup</a:t>
            </a:r>
            <a:r>
              <a:rPr lang="hu-HU" dirty="0"/>
              <a:t>		</a:t>
            </a:r>
            <a:r>
              <a:rPr lang="hu-HU" sz="3900" dirty="0" smtClean="0">
                <a:solidFill>
                  <a:srgbClr val="00B050"/>
                </a:solidFill>
                <a:sym typeface="Wingdings"/>
              </a:rPr>
              <a:t></a:t>
            </a:r>
            <a:endParaRPr lang="hu-HU" dirty="0" smtClean="0"/>
          </a:p>
          <a:p>
            <a:pPr lvl="1"/>
            <a:r>
              <a:rPr lang="hu-HU" dirty="0" err="1" smtClean="0"/>
              <a:t>Shards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defined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</a:t>
            </a:r>
            <a:r>
              <a:rPr lang="hu-HU" dirty="0" err="1" smtClean="0"/>
              <a:t>ranges</a:t>
            </a:r>
            <a:endParaRPr lang="hu-HU" dirty="0" smtClean="0"/>
          </a:p>
          <a:p>
            <a:pPr lvl="1"/>
            <a:r>
              <a:rPr lang="hu-HU" dirty="0" smtClean="0"/>
              <a:t>Server holding a </a:t>
            </a:r>
            <a:r>
              <a:rPr lang="hu-HU" dirty="0" err="1" smtClean="0"/>
              <a:t>key</a:t>
            </a:r>
            <a:r>
              <a:rPr lang="hu-HU" dirty="0" smtClean="0"/>
              <a:t> is </a:t>
            </a:r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known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Join</a:t>
            </a:r>
            <a:r>
              <a:rPr lang="hu-HU" dirty="0" smtClean="0"/>
              <a:t>			</a:t>
            </a:r>
            <a:r>
              <a:rPr lang="hu-HU" b="1" dirty="0" smtClean="0">
                <a:solidFill>
                  <a:srgbClr val="FF0000"/>
                </a:solidFill>
              </a:rPr>
              <a:t>?</a:t>
            </a:r>
            <a:endParaRPr lang="hu-HU" dirty="0" smtClean="0"/>
          </a:p>
          <a:p>
            <a:pPr lvl="1"/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general</a:t>
            </a:r>
            <a:r>
              <a:rPr lang="hu-HU" dirty="0" smtClean="0"/>
              <a:t>, a </a:t>
            </a:r>
            <a:r>
              <a:rPr lang="hu-HU" dirty="0" err="1" smtClean="0"/>
              <a:t>hard</a:t>
            </a:r>
            <a:r>
              <a:rPr lang="hu-HU" dirty="0" smtClean="0"/>
              <a:t> </a:t>
            </a:r>
            <a:r>
              <a:rPr lang="hu-HU" dirty="0" err="1" smtClean="0"/>
              <a:t>problem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36207062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joins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Theory</a:t>
            </a:r>
            <a:r>
              <a:rPr lang="hu-HU" dirty="0" smtClean="0"/>
              <a:t> </a:t>
            </a:r>
            <a:r>
              <a:rPr lang="hu-HU" dirty="0" err="1" smtClean="0"/>
              <a:t>says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cannot</a:t>
            </a:r>
            <a:r>
              <a:rPr lang="hu-HU" dirty="0" smtClean="0"/>
              <a:t> be </a:t>
            </a:r>
            <a:r>
              <a:rPr lang="hu-HU" dirty="0" err="1" smtClean="0"/>
              <a:t>solved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general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Optimalization</a:t>
            </a:r>
            <a:r>
              <a:rPr lang="hu-HU" dirty="0" smtClean="0"/>
              <a:t> </a:t>
            </a:r>
            <a:r>
              <a:rPr lang="hu-HU" dirty="0" err="1" smtClean="0"/>
              <a:t>problem</a:t>
            </a:r>
            <a:endParaRPr lang="hu-HU" dirty="0" smtClean="0"/>
          </a:p>
          <a:p>
            <a:pPr lvl="1"/>
            <a:r>
              <a:rPr lang="hu-HU" dirty="0" err="1" smtClean="0"/>
              <a:t>Minimize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movement</a:t>
            </a:r>
            <a:r>
              <a:rPr lang="hu-HU" dirty="0" smtClean="0"/>
              <a:t> over </a:t>
            </a:r>
            <a:r>
              <a:rPr lang="hu-HU" dirty="0" err="1" smtClean="0"/>
              <a:t>network</a:t>
            </a:r>
            <a:endParaRPr lang="hu-HU" dirty="0" smtClean="0"/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organize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achieve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endParaRPr lang="hu-HU" dirty="0" smtClean="0"/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process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achieve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endParaRPr lang="hu-HU" dirty="0" smtClean="0"/>
          </a:p>
          <a:p>
            <a:pPr lvl="1"/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hard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tell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cardinality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output of a </a:t>
            </a:r>
            <a:r>
              <a:rPr lang="hu-HU" dirty="0" err="1" smtClean="0"/>
              <a:t>general</a:t>
            </a:r>
            <a:r>
              <a:rPr lang="hu-HU" dirty="0" smtClean="0"/>
              <a:t> JOIN </a:t>
            </a:r>
            <a:r>
              <a:rPr lang="hu-HU" dirty="0" err="1" smtClean="0"/>
              <a:t>operation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Only</a:t>
            </a:r>
            <a:r>
              <a:rPr lang="hu-HU" dirty="0" smtClean="0"/>
              <a:t> a </a:t>
            </a:r>
            <a:r>
              <a:rPr lang="hu-HU" dirty="0" err="1" smtClean="0"/>
              <a:t>few</a:t>
            </a:r>
            <a:r>
              <a:rPr lang="hu-HU" dirty="0" smtClean="0"/>
              <a:t> </a:t>
            </a:r>
            <a:r>
              <a:rPr lang="hu-HU" dirty="0" err="1" smtClean="0"/>
              <a:t>implementations</a:t>
            </a:r>
            <a:endParaRPr lang="hu-HU" dirty="0" smtClean="0"/>
          </a:p>
          <a:p>
            <a:pPr lvl="1"/>
            <a:r>
              <a:rPr lang="hu-HU" dirty="0" err="1" smtClean="0"/>
              <a:t>Often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part of RDBMS </a:t>
            </a:r>
            <a:r>
              <a:rPr lang="hu-HU" dirty="0" err="1" smtClean="0"/>
              <a:t>but</a:t>
            </a:r>
            <a:r>
              <a:rPr lang="hu-HU" dirty="0" smtClean="0"/>
              <a:t> a </a:t>
            </a:r>
            <a:r>
              <a:rPr lang="hu-HU" dirty="0" err="1" smtClean="0"/>
              <a:t>layer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top of </a:t>
            </a:r>
            <a:r>
              <a:rPr lang="hu-HU" dirty="0" err="1" smtClean="0"/>
              <a:t>it</a:t>
            </a:r>
            <a:endParaRPr lang="hu-HU" dirty="0" smtClean="0"/>
          </a:p>
          <a:p>
            <a:pPr lvl="1"/>
            <a:r>
              <a:rPr lang="hu-HU" dirty="0" err="1" smtClean="0"/>
              <a:t>Usually</a:t>
            </a:r>
            <a:r>
              <a:rPr lang="hu-HU" dirty="0" smtClean="0"/>
              <a:t> limited </a:t>
            </a:r>
            <a:r>
              <a:rPr lang="hu-HU" dirty="0" err="1" smtClean="0"/>
              <a:t>support</a:t>
            </a:r>
            <a:r>
              <a:rPr lang="hu-HU" dirty="0" smtClean="0"/>
              <a:t> of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err="1" smtClean="0"/>
              <a:t>MySQL</a:t>
            </a:r>
            <a:r>
              <a:rPr lang="hu-HU" dirty="0" smtClean="0"/>
              <a:t> </a:t>
            </a:r>
            <a:r>
              <a:rPr lang="hu-HU" dirty="0" err="1" smtClean="0"/>
              <a:t>Cluster</a:t>
            </a:r>
            <a:r>
              <a:rPr lang="hu-HU" dirty="0" smtClean="0"/>
              <a:t>, SQL Server </a:t>
            </a:r>
            <a:r>
              <a:rPr lang="hu-HU" dirty="0" err="1" smtClean="0"/>
              <a:t>Azure</a:t>
            </a:r>
            <a:endParaRPr lang="hu-HU" dirty="0" smtClean="0"/>
          </a:p>
          <a:p>
            <a:pPr lvl="1"/>
            <a:r>
              <a:rPr lang="hu-HU" dirty="0" smtClean="0"/>
              <a:t>Microsoft Parallel Data </a:t>
            </a:r>
            <a:r>
              <a:rPr lang="hu-HU" dirty="0" err="1" smtClean="0"/>
              <a:t>Warehouse</a:t>
            </a:r>
            <a:r>
              <a:rPr lang="hu-HU" dirty="0" smtClean="0"/>
              <a:t>, Oracle </a:t>
            </a:r>
            <a:r>
              <a:rPr lang="hu-HU" dirty="0" err="1" smtClean="0"/>
              <a:t>Exadata</a:t>
            </a:r>
            <a:r>
              <a:rPr lang="hu-HU" dirty="0" smtClean="0"/>
              <a:t>, </a:t>
            </a:r>
            <a:r>
              <a:rPr lang="hu-HU" dirty="0" err="1" smtClean="0"/>
              <a:t>Greenplum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9889522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ideas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Mirror</a:t>
            </a:r>
            <a:r>
              <a:rPr lang="hu-HU" dirty="0" smtClean="0"/>
              <a:t> </a:t>
            </a:r>
            <a:r>
              <a:rPr lang="hu-HU" dirty="0" err="1" smtClean="0"/>
              <a:t>everything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servers</a:t>
            </a:r>
          </a:p>
          <a:p>
            <a:pPr lvl="1"/>
            <a:r>
              <a:rPr lang="hu-HU" dirty="0" err="1" smtClean="0"/>
              <a:t>Easy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parallelize</a:t>
            </a:r>
            <a:endParaRPr lang="hu-HU" dirty="0"/>
          </a:p>
          <a:p>
            <a:pPr lvl="1"/>
            <a:r>
              <a:rPr lang="hu-HU" dirty="0" err="1" smtClean="0"/>
              <a:t>Requires</a:t>
            </a:r>
            <a:r>
              <a:rPr lang="hu-HU" dirty="0" smtClean="0"/>
              <a:t> </a:t>
            </a:r>
            <a:r>
              <a:rPr lang="hu-HU" dirty="0" err="1" smtClean="0"/>
              <a:t>lots</a:t>
            </a:r>
            <a:r>
              <a:rPr lang="hu-HU" dirty="0" smtClean="0"/>
              <a:t> of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Copy</a:t>
            </a:r>
            <a:r>
              <a:rPr lang="hu-HU" dirty="0" smtClean="0"/>
              <a:t> </a:t>
            </a:r>
            <a:r>
              <a:rPr lang="hu-HU" dirty="0" err="1" smtClean="0"/>
              <a:t>smaller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r>
              <a:rPr lang="hu-HU" dirty="0" smtClean="0"/>
              <a:t> </a:t>
            </a: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big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endParaRPr lang="hu-HU" dirty="0" smtClean="0"/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benefit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filters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WHERE </a:t>
            </a:r>
            <a:r>
              <a:rPr lang="hu-HU" dirty="0" err="1" smtClean="0"/>
              <a:t>clause</a:t>
            </a:r>
            <a:endParaRPr lang="hu-HU" dirty="0" smtClean="0"/>
          </a:p>
          <a:p>
            <a:pPr lvl="1"/>
            <a:r>
              <a:rPr lang="hu-HU" dirty="0" err="1" smtClean="0"/>
              <a:t>Smart</a:t>
            </a:r>
            <a:r>
              <a:rPr lang="hu-HU" dirty="0" smtClean="0"/>
              <a:t> </a:t>
            </a:r>
            <a:r>
              <a:rPr lang="hu-HU" dirty="0" err="1" smtClean="0"/>
              <a:t>statistics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needed</a:t>
            </a:r>
            <a:endParaRPr lang="hu-HU" dirty="0" smtClean="0"/>
          </a:p>
          <a:p>
            <a:pPr lvl="1"/>
            <a:r>
              <a:rPr lang="hu-HU" dirty="0" err="1" smtClean="0"/>
              <a:t>Compute</a:t>
            </a:r>
            <a:r>
              <a:rPr lang="hu-HU" dirty="0" smtClean="0"/>
              <a:t> </a:t>
            </a:r>
            <a:r>
              <a:rPr lang="hu-HU" dirty="0" err="1" smtClean="0"/>
              <a:t>statistics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fly</a:t>
            </a:r>
            <a:endParaRPr lang="hu-HU" dirty="0"/>
          </a:p>
          <a:p>
            <a:pPr lvl="1"/>
            <a:r>
              <a:rPr lang="hu-HU" dirty="0" err="1" smtClean="0"/>
              <a:t>Randomly</a:t>
            </a:r>
            <a:r>
              <a:rPr lang="hu-HU" dirty="0" smtClean="0"/>
              <a:t> </a:t>
            </a:r>
            <a:r>
              <a:rPr lang="hu-HU" dirty="0" err="1" smtClean="0"/>
              <a:t>sampled</a:t>
            </a:r>
            <a:r>
              <a:rPr lang="hu-HU" dirty="0" smtClean="0"/>
              <a:t>,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versions</a:t>
            </a:r>
            <a:r>
              <a:rPr lang="hu-HU" dirty="0" smtClean="0"/>
              <a:t> of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 smtClean="0"/>
          </a:p>
          <a:p>
            <a:pPr lvl="1"/>
            <a:r>
              <a:rPr lang="hu-HU" dirty="0" err="1" smtClean="0"/>
              <a:t>Mirror</a:t>
            </a:r>
            <a:r>
              <a:rPr lang="hu-HU" dirty="0" smtClean="0"/>
              <a:t>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every</a:t>
            </a:r>
            <a:r>
              <a:rPr lang="hu-HU" dirty="0" smtClean="0"/>
              <a:t> server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1647669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ideas</a:t>
            </a:r>
            <a:r>
              <a:rPr lang="hu-HU" dirty="0" smtClean="0"/>
              <a:t> 2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sharded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primary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r>
              <a:rPr lang="hu-HU" dirty="0" smtClean="0"/>
              <a:t> of </a:t>
            </a:r>
            <a:r>
              <a:rPr lang="hu-HU" dirty="0" err="1" smtClean="0"/>
              <a:t>largest</a:t>
            </a:r>
            <a:r>
              <a:rPr lang="hu-HU" dirty="0" smtClean="0"/>
              <a:t>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partition</a:t>
            </a:r>
            <a:r>
              <a:rPr lang="hu-HU" dirty="0" smtClean="0"/>
              <a:t> </a:t>
            </a:r>
            <a:r>
              <a:rPr lang="hu-HU" dirty="0" err="1" smtClean="0"/>
              <a:t>joins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this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endParaRPr lang="hu-HU" dirty="0" smtClean="0"/>
          </a:p>
          <a:p>
            <a:pPr lvl="1"/>
            <a:r>
              <a:rPr lang="hu-HU" dirty="0" smtClean="0"/>
              <a:t>INNER JOIN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performed</a:t>
            </a:r>
            <a:r>
              <a:rPr lang="hu-HU" dirty="0" smtClean="0"/>
              <a:t> </a:t>
            </a:r>
            <a:r>
              <a:rPr lang="hu-HU" dirty="0" err="1" smtClean="0"/>
              <a:t>within</a:t>
            </a:r>
            <a:r>
              <a:rPr lang="hu-HU" dirty="0" smtClean="0"/>
              <a:t> </a:t>
            </a:r>
            <a:r>
              <a:rPr lang="hu-HU" dirty="0" err="1" smtClean="0"/>
              <a:t>shard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Lazy-join</a:t>
            </a:r>
            <a:endParaRPr lang="hu-HU" dirty="0" smtClean="0"/>
          </a:p>
          <a:p>
            <a:pPr lvl="1"/>
            <a:r>
              <a:rPr lang="hu-HU" dirty="0" err="1" smtClean="0"/>
              <a:t>Vertically</a:t>
            </a:r>
            <a:r>
              <a:rPr lang="hu-HU" dirty="0" smtClean="0"/>
              <a:t> </a:t>
            </a:r>
            <a:r>
              <a:rPr lang="hu-HU" dirty="0" err="1" smtClean="0"/>
              <a:t>partitioned</a:t>
            </a:r>
            <a:r>
              <a:rPr lang="hu-HU" dirty="0" smtClean="0"/>
              <a:t> of </a:t>
            </a:r>
            <a:r>
              <a:rPr lang="hu-HU" dirty="0" err="1" smtClean="0"/>
              <a:t>table</a:t>
            </a:r>
            <a:endParaRPr lang="hu-HU" dirty="0" smtClean="0"/>
          </a:p>
          <a:p>
            <a:pPr lvl="1"/>
            <a:r>
              <a:rPr lang="hu-HU" dirty="0" err="1"/>
              <a:t>Usually</a:t>
            </a:r>
            <a:r>
              <a:rPr lang="hu-HU" dirty="0"/>
              <a:t> most </a:t>
            </a:r>
            <a:r>
              <a:rPr lang="hu-HU" dirty="0" err="1"/>
              <a:t>columns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rarely</a:t>
            </a:r>
            <a:r>
              <a:rPr lang="hu-HU" dirty="0"/>
              <a:t> </a:t>
            </a:r>
            <a:r>
              <a:rPr lang="hu-HU" dirty="0" err="1"/>
              <a:t>used</a:t>
            </a:r>
            <a:endParaRPr lang="hu-HU" dirty="0"/>
          </a:p>
          <a:p>
            <a:pPr lvl="1"/>
            <a:r>
              <a:rPr lang="hu-HU" dirty="0" err="1" smtClean="0"/>
              <a:t>Move</a:t>
            </a:r>
            <a:r>
              <a:rPr lang="hu-HU" dirty="0" smtClean="0"/>
              <a:t> </a:t>
            </a:r>
            <a:r>
              <a:rPr lang="hu-HU" dirty="0" err="1" smtClean="0"/>
              <a:t>rarely-used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slower</a:t>
            </a:r>
            <a:r>
              <a:rPr lang="hu-HU" dirty="0" smtClean="0"/>
              <a:t> server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endParaRPr lang="hu-HU" dirty="0" smtClean="0"/>
          </a:p>
          <a:p>
            <a:pPr lvl="1"/>
            <a:r>
              <a:rPr lang="hu-HU" dirty="0" err="1" smtClean="0"/>
              <a:t>Execute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joins</a:t>
            </a:r>
            <a:r>
              <a:rPr lang="hu-HU" dirty="0" smtClean="0"/>
              <a:t> </a:t>
            </a:r>
            <a:r>
              <a:rPr lang="hu-HU" dirty="0" err="1" smtClean="0"/>
              <a:t>first</a:t>
            </a:r>
            <a:r>
              <a:rPr lang="hu-HU" dirty="0" smtClean="0"/>
              <a:t>, </a:t>
            </a:r>
            <a:r>
              <a:rPr lang="hu-HU" dirty="0" err="1" smtClean="0"/>
              <a:t>then</a:t>
            </a:r>
            <a:r>
              <a:rPr lang="hu-HU" dirty="0" smtClean="0"/>
              <a:t> </a:t>
            </a:r>
            <a:r>
              <a:rPr lang="hu-HU" dirty="0" err="1" smtClean="0"/>
              <a:t>collect</a:t>
            </a:r>
            <a:r>
              <a:rPr lang="hu-HU" dirty="0" smtClean="0"/>
              <a:t> </a:t>
            </a:r>
            <a:r>
              <a:rPr lang="hu-HU" dirty="0" err="1" smtClean="0"/>
              <a:t>lazy-columns</a:t>
            </a:r>
            <a:endParaRPr lang="hu-HU" dirty="0" smtClean="0"/>
          </a:p>
          <a:p>
            <a:pPr lvl="1"/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allow</a:t>
            </a:r>
            <a:r>
              <a:rPr lang="hu-HU" dirty="0" smtClean="0"/>
              <a:t> </a:t>
            </a:r>
            <a:r>
              <a:rPr lang="hu-HU" dirty="0" err="1" smtClean="0"/>
              <a:t>lazy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JOINs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462577324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ideas</a:t>
            </a:r>
            <a:r>
              <a:rPr lang="hu-HU" dirty="0" smtClean="0"/>
              <a:t> 3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Smart</a:t>
            </a:r>
            <a:r>
              <a:rPr lang="hu-HU" dirty="0" smtClean="0"/>
              <a:t> </a:t>
            </a:r>
            <a:r>
              <a:rPr lang="hu-HU" dirty="0" err="1" smtClean="0"/>
              <a:t>caching</a:t>
            </a:r>
            <a:r>
              <a:rPr lang="hu-HU" dirty="0" smtClean="0"/>
              <a:t> of </a:t>
            </a:r>
            <a:r>
              <a:rPr lang="hu-HU" dirty="0" err="1" smtClean="0"/>
              <a:t>remote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endParaRPr lang="hu-HU" dirty="0" smtClean="0"/>
          </a:p>
          <a:p>
            <a:pPr lvl="1"/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require</a:t>
            </a:r>
            <a:r>
              <a:rPr lang="hu-HU" dirty="0" smtClean="0"/>
              <a:t> </a:t>
            </a:r>
            <a:r>
              <a:rPr lang="hu-HU" dirty="0" err="1" smtClean="0"/>
              <a:t>copying</a:t>
            </a:r>
            <a:r>
              <a:rPr lang="hu-HU" dirty="0" smtClean="0"/>
              <a:t> </a:t>
            </a:r>
            <a:r>
              <a:rPr lang="hu-HU" dirty="0" err="1" smtClean="0"/>
              <a:t>parts</a:t>
            </a:r>
            <a:r>
              <a:rPr lang="hu-HU" dirty="0" smtClean="0"/>
              <a:t> of </a:t>
            </a:r>
            <a:r>
              <a:rPr lang="hu-HU" dirty="0" err="1" smtClean="0"/>
              <a:t>remote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server </a:t>
            </a:r>
            <a:r>
              <a:rPr lang="hu-HU" dirty="0" err="1" smtClean="0"/>
              <a:t>which</a:t>
            </a:r>
            <a:r>
              <a:rPr lang="hu-HU" dirty="0" smtClean="0"/>
              <a:t> </a:t>
            </a:r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perform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endParaRPr lang="hu-HU" dirty="0" smtClean="0"/>
          </a:p>
          <a:p>
            <a:pPr lvl="1"/>
            <a:r>
              <a:rPr lang="hu-HU" dirty="0" smtClean="0"/>
              <a:t>Cache </a:t>
            </a:r>
            <a:r>
              <a:rPr lang="hu-HU" dirty="0" err="1" smtClean="0"/>
              <a:t>remote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</a:t>
            </a:r>
            <a:r>
              <a:rPr lang="hu-HU" dirty="0" err="1" smtClean="0"/>
              <a:t>locally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a </a:t>
            </a:r>
            <a:r>
              <a:rPr lang="hu-HU" dirty="0" err="1" smtClean="0"/>
              <a:t>while</a:t>
            </a:r>
            <a:endParaRPr lang="hu-HU" dirty="0" smtClean="0"/>
          </a:p>
          <a:p>
            <a:pPr lvl="1"/>
            <a:r>
              <a:rPr lang="hu-HU" dirty="0" smtClean="0"/>
              <a:t>Cache </a:t>
            </a:r>
            <a:r>
              <a:rPr lang="hu-HU" dirty="0" err="1" smtClean="0"/>
              <a:t>efficiency</a:t>
            </a:r>
            <a:r>
              <a:rPr lang="hu-HU" dirty="0" smtClean="0"/>
              <a:t> </a:t>
            </a:r>
            <a:r>
              <a:rPr lang="hu-HU" dirty="0" err="1" smtClean="0"/>
              <a:t>depends</a:t>
            </a:r>
            <a:r>
              <a:rPr lang="hu-HU" dirty="0" smtClean="0"/>
              <a:t> </a:t>
            </a:r>
            <a:r>
              <a:rPr lang="hu-HU" dirty="0" err="1" smtClean="0"/>
              <a:t>highly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patterns</a:t>
            </a:r>
            <a:endParaRPr lang="hu-HU" dirty="0" smtClean="0"/>
          </a:p>
          <a:p>
            <a:pPr lvl="1"/>
            <a:r>
              <a:rPr lang="hu-HU" dirty="0" err="1" smtClean="0"/>
              <a:t>Whar</a:t>
            </a:r>
            <a:r>
              <a:rPr lang="hu-HU" dirty="0" smtClean="0"/>
              <a:t> </a:t>
            </a:r>
            <a:r>
              <a:rPr lang="hu-HU" dirty="0" err="1" smtClean="0"/>
              <a:t>columns</a:t>
            </a:r>
            <a:r>
              <a:rPr lang="hu-HU" dirty="0" smtClean="0"/>
              <a:t>, </a:t>
            </a:r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rows</a:t>
            </a:r>
            <a:r>
              <a:rPr lang="hu-HU" dirty="0" smtClean="0"/>
              <a:t>?</a:t>
            </a:r>
          </a:p>
          <a:p>
            <a:pPr lvl="1"/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selective</a:t>
            </a:r>
            <a:r>
              <a:rPr lang="hu-HU" dirty="0" smtClean="0"/>
              <a:t> WHERE </a:t>
            </a:r>
            <a:r>
              <a:rPr lang="hu-HU" dirty="0" err="1" smtClean="0"/>
              <a:t>clauses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?</a:t>
            </a:r>
          </a:p>
          <a:p>
            <a:pPr lvl="1"/>
            <a:endParaRPr lang="hu-HU" dirty="0"/>
          </a:p>
          <a:p>
            <a:r>
              <a:rPr lang="hu-HU" dirty="0" err="1" smtClean="0"/>
              <a:t>Three-way</a:t>
            </a:r>
            <a:r>
              <a:rPr lang="hu-HU" dirty="0" smtClean="0"/>
              <a:t>, </a:t>
            </a:r>
            <a:r>
              <a:rPr lang="hu-HU" dirty="0" err="1" smtClean="0"/>
              <a:t>four-way</a:t>
            </a:r>
            <a:r>
              <a:rPr lang="hu-HU" dirty="0" smtClean="0"/>
              <a:t> </a:t>
            </a:r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even</a:t>
            </a:r>
            <a:r>
              <a:rPr lang="hu-HU" dirty="0" smtClean="0"/>
              <a:t> more </a:t>
            </a:r>
            <a:r>
              <a:rPr lang="hu-HU" dirty="0" err="1" smtClean="0"/>
              <a:t>complicated</a:t>
            </a:r>
            <a:endParaRPr lang="hu-HU" dirty="0" smtClean="0"/>
          </a:p>
          <a:p>
            <a:pPr lvl="1"/>
            <a:r>
              <a:rPr lang="hu-HU" dirty="0" err="1" smtClean="0"/>
              <a:t>Order</a:t>
            </a:r>
            <a:r>
              <a:rPr lang="hu-HU" dirty="0" smtClean="0"/>
              <a:t> of </a:t>
            </a:r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r>
              <a:rPr lang="hu-HU" dirty="0" smtClean="0"/>
              <a:t> is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important</a:t>
            </a:r>
            <a:endParaRPr lang="hu-HU" dirty="0" smtClean="0"/>
          </a:p>
          <a:p>
            <a:pPr lvl="1"/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about</a:t>
            </a:r>
            <a:r>
              <a:rPr lang="hu-HU" dirty="0" smtClean="0"/>
              <a:t> </a:t>
            </a:r>
            <a:r>
              <a:rPr lang="hu-HU" dirty="0" err="1" smtClean="0"/>
              <a:t>cyclic</a:t>
            </a:r>
            <a:r>
              <a:rPr lang="hu-HU" dirty="0" smtClean="0"/>
              <a:t> </a:t>
            </a:r>
            <a:r>
              <a:rPr lang="hu-HU" dirty="0" err="1" smtClean="0"/>
              <a:t>joins</a:t>
            </a:r>
            <a:r>
              <a:rPr lang="hu-HU" dirty="0" smtClean="0"/>
              <a:t>? </a:t>
            </a:r>
            <a:r>
              <a:rPr lang="hu-HU" dirty="0" err="1" smtClean="0"/>
              <a:t>Self</a:t>
            </a:r>
            <a:r>
              <a:rPr lang="hu-HU" dirty="0" smtClean="0"/>
              <a:t> </a:t>
            </a:r>
            <a:r>
              <a:rPr lang="hu-HU" dirty="0" err="1" smtClean="0"/>
              <a:t>joins</a:t>
            </a:r>
            <a:r>
              <a:rPr lang="hu-HU" dirty="0" smtClean="0"/>
              <a:t>? </a:t>
            </a:r>
            <a:r>
              <a:rPr lang="hu-HU" dirty="0" err="1" smtClean="0"/>
              <a:t>Cross</a:t>
            </a:r>
            <a:r>
              <a:rPr lang="hu-HU" dirty="0" smtClean="0"/>
              <a:t> </a:t>
            </a:r>
            <a:r>
              <a:rPr lang="hu-HU" dirty="0" err="1" smtClean="0"/>
              <a:t>joins</a:t>
            </a:r>
            <a:r>
              <a:rPr lang="hu-HU" dirty="0" smtClean="0"/>
              <a:t>?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19553102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24. </a:t>
            </a:r>
            <a:r>
              <a:rPr lang="hu-HU" dirty="0" err="1" smtClean="0"/>
              <a:t>Array-stores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657893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err="1" smtClean="0"/>
              <a:t>Scientific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err="1" smtClean="0"/>
              <a:t>Multidimensional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err="1" smtClean="0"/>
              <a:t>Position</a:t>
            </a:r>
            <a:r>
              <a:rPr lang="hu-HU" dirty="0" smtClean="0"/>
              <a:t>, </a:t>
            </a:r>
            <a:r>
              <a:rPr lang="hu-HU" dirty="0" err="1" smtClean="0"/>
              <a:t>value</a:t>
            </a:r>
            <a:r>
              <a:rPr lang="hu-HU" dirty="0" smtClean="0"/>
              <a:t>, </a:t>
            </a:r>
            <a:r>
              <a:rPr lang="hu-HU" dirty="0" err="1" smtClean="0"/>
              <a:t>error</a:t>
            </a:r>
            <a:r>
              <a:rPr lang="hu-HU" dirty="0" smtClean="0"/>
              <a:t> etc.</a:t>
            </a:r>
          </a:p>
          <a:p>
            <a:pPr lvl="1"/>
            <a:r>
              <a:rPr lang="hu-HU" dirty="0" err="1" smtClean="0"/>
              <a:t>Mostly</a:t>
            </a:r>
            <a:r>
              <a:rPr lang="hu-HU" dirty="0" smtClean="0"/>
              <a:t> </a:t>
            </a:r>
            <a:r>
              <a:rPr lang="hu-HU" dirty="0" err="1" smtClean="0"/>
              <a:t>numbers</a:t>
            </a:r>
            <a:r>
              <a:rPr lang="hu-HU" dirty="0" smtClean="0"/>
              <a:t> (</a:t>
            </a:r>
            <a:r>
              <a:rPr lang="hu-HU" dirty="0" err="1" smtClean="0"/>
              <a:t>fixed-size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r>
              <a:rPr lang="hu-HU" dirty="0" smtClean="0"/>
              <a:t>)</a:t>
            </a:r>
          </a:p>
          <a:p>
            <a:pPr lvl="1"/>
            <a:endParaRPr lang="hu-HU" dirty="0"/>
          </a:p>
          <a:p>
            <a:r>
              <a:rPr lang="hu-HU" dirty="0" err="1" smtClean="0"/>
              <a:t>Array</a:t>
            </a:r>
            <a:r>
              <a:rPr lang="hu-HU" dirty="0" smtClean="0"/>
              <a:t>: d </a:t>
            </a:r>
            <a:r>
              <a:rPr lang="hu-HU" dirty="0" err="1" smtClean="0"/>
              <a:t>dimensions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cell</a:t>
            </a:r>
            <a:r>
              <a:rPr lang="hu-HU" dirty="0" smtClean="0"/>
              <a:t> </a:t>
            </a:r>
            <a:r>
              <a:rPr lang="hu-HU" dirty="0" err="1" smtClean="0"/>
              <a:t>identified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d </a:t>
            </a:r>
            <a:r>
              <a:rPr lang="hu-HU" dirty="0" err="1" smtClean="0"/>
              <a:t>number</a:t>
            </a:r>
            <a:r>
              <a:rPr lang="hu-HU" dirty="0" smtClean="0"/>
              <a:t> (</a:t>
            </a:r>
            <a:r>
              <a:rPr lang="hu-HU" dirty="0" err="1" smtClean="0"/>
              <a:t>indices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integers</a:t>
            </a:r>
            <a:r>
              <a:rPr lang="hu-HU" dirty="0" smtClean="0"/>
              <a:t>: </a:t>
            </a:r>
            <a:r>
              <a:rPr lang="hu-HU" dirty="0" err="1" smtClean="0"/>
              <a:t>arrays</a:t>
            </a:r>
            <a:endParaRPr lang="hu-HU" dirty="0" smtClean="0"/>
          </a:p>
          <a:p>
            <a:pPr lvl="1"/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doubles</a:t>
            </a:r>
            <a:r>
              <a:rPr lang="hu-HU" dirty="0" smtClean="0"/>
              <a:t>: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clouds</a:t>
            </a:r>
            <a:endParaRPr lang="hu-HU" dirty="0" smtClean="0"/>
          </a:p>
          <a:p>
            <a:pPr lvl="1"/>
            <a:r>
              <a:rPr lang="hu-HU" dirty="0" smtClean="0"/>
              <a:t>Time </a:t>
            </a:r>
            <a:r>
              <a:rPr lang="hu-HU" dirty="0" err="1" smtClean="0"/>
              <a:t>steps</a:t>
            </a:r>
            <a:r>
              <a:rPr lang="hu-HU" dirty="0" smtClean="0"/>
              <a:t>, 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intervals</a:t>
            </a:r>
            <a:r>
              <a:rPr lang="hu-HU" dirty="0" smtClean="0"/>
              <a:t>, </a:t>
            </a:r>
            <a:r>
              <a:rPr lang="hu-HU" dirty="0" err="1" smtClean="0"/>
              <a:t>continuous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466343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13535" y="-27384"/>
            <a:ext cx="9594047" cy="6885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ím 1"/>
          <p:cNvSpPr txBox="1">
            <a:spLocks/>
          </p:cNvSpPr>
          <p:nvPr/>
        </p:nvSpPr>
        <p:spPr>
          <a:xfrm>
            <a:off x="457200" y="620688"/>
            <a:ext cx="8229600" cy="10668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rgbClr val="FFFF00"/>
                </a:solidFill>
              </a:rPr>
              <a:t>Data tsunami 1959</a:t>
            </a:r>
            <a:endParaRPr lang="en-US" b="1">
              <a:solidFill>
                <a:srgbClr val="FFFF00"/>
              </a:solidFill>
            </a:endParaRPr>
          </a:p>
        </p:txBody>
      </p:sp>
      <p:grpSp>
        <p:nvGrpSpPr>
          <p:cNvPr id="6" name="Csoportba foglalás 9"/>
          <p:cNvGrpSpPr/>
          <p:nvPr/>
        </p:nvGrpSpPr>
        <p:grpSpPr>
          <a:xfrm>
            <a:off x="-540568" y="5085184"/>
            <a:ext cx="9865096" cy="1772816"/>
            <a:chOff x="-540568" y="5085184"/>
            <a:chExt cx="9865096" cy="1772816"/>
          </a:xfrm>
        </p:grpSpPr>
        <p:sp>
          <p:nvSpPr>
            <p:cNvPr id="7" name="Téglalap 6"/>
            <p:cNvSpPr/>
            <p:nvPr/>
          </p:nvSpPr>
          <p:spPr>
            <a:xfrm>
              <a:off x="-540568" y="5085184"/>
              <a:ext cx="9865096" cy="1772816"/>
            </a:xfrm>
            <a:prstGeom prst="rect">
              <a:avLst/>
            </a:prstGeom>
            <a:solidFill>
              <a:schemeClr val="bg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008" y="5206400"/>
              <a:ext cx="3347864" cy="1606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Cím 1"/>
            <p:cNvSpPr txBox="1">
              <a:spLocks/>
            </p:cNvSpPr>
            <p:nvPr/>
          </p:nvSpPr>
          <p:spPr>
            <a:xfrm>
              <a:off x="3995936" y="5373216"/>
              <a:ext cx="4989240" cy="1143000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  <a:outerShdw blurRad="63500" sx="173000" sy="173000" algn="ctr" rotWithShape="0">
                <a:schemeClr val="bg1">
                  <a:alpha val="66000"/>
                </a:schemeClr>
              </a:outerShdw>
            </a:effectLst>
          </p:spPr>
          <p:txBody>
            <a:bodyPr vert="horz" lIns="91440" tIns="45720" rIns="91440" bIns="45720" rtlCol="0" anchor="ctr">
              <a:normAutofit fontScale="925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hu-HU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4GB of </a:t>
              </a:r>
              <a:r>
                <a:rPr kumimoji="0" lang="hu-HU" sz="4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punched</a:t>
              </a:r>
              <a:r>
                <a:rPr kumimoji="0" lang="hu-HU" sz="4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 </a:t>
              </a:r>
              <a:r>
                <a:rPr kumimoji="0" lang="hu-HU" sz="4400" b="1" i="0" u="none" strike="noStrike" kern="1200" cap="none" spc="0" normalizeH="0" baseline="0" noProof="0" dirty="0" err="1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j-lt"/>
                  <a:ea typeface="+mj-ea"/>
                  <a:cs typeface="+mj-cs"/>
                </a:rPr>
                <a:t>cards</a:t>
              </a:r>
              <a:endParaRPr kumimoji="0" lang="hu-HU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37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Scientific data warehouses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Must support</a:t>
            </a:r>
          </a:p>
          <a:p>
            <a:pPr lvl="1"/>
            <a:r>
              <a:rPr lang="en-US" noProof="0" dirty="0" smtClean="0"/>
              <a:t>Parallelization</a:t>
            </a:r>
          </a:p>
          <a:p>
            <a:pPr lvl="1"/>
            <a:r>
              <a:rPr lang="en-US" noProof="0" dirty="0" smtClean="0"/>
              <a:t>Taking computation to the data</a:t>
            </a:r>
          </a:p>
          <a:p>
            <a:pPr lvl="1"/>
            <a:r>
              <a:rPr lang="en-US" noProof="0" dirty="0" smtClean="0"/>
              <a:t>Communication among data centers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8416322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relational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CREATE TABLE </a:t>
            </a:r>
            <a:r>
              <a:rPr lang="hu-HU" dirty="0" err="1" smtClean="0"/>
              <a:t>array</a:t>
            </a:r>
            <a:r>
              <a:rPr lang="hu-HU" dirty="0" smtClean="0"/>
              <a:t> (</a:t>
            </a:r>
            <a:br>
              <a:rPr lang="hu-HU" dirty="0" smtClean="0"/>
            </a:br>
            <a:r>
              <a:rPr lang="hu-HU" dirty="0" smtClean="0"/>
              <a:t>	i1 int, i2 int, i3 int,</a:t>
            </a:r>
            <a:br>
              <a:rPr lang="hu-HU" dirty="0" smtClean="0"/>
            </a:br>
            <a:r>
              <a:rPr lang="hu-HU" dirty="0" smtClean="0"/>
              <a:t>	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float</a:t>
            </a:r>
            <a:r>
              <a:rPr lang="hu-HU" dirty="0" smtClean="0"/>
              <a:t>)</a:t>
            </a:r>
          </a:p>
          <a:p>
            <a:endParaRPr lang="hu-HU" dirty="0"/>
          </a:p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 smtClean="0"/>
          </a:p>
          <a:p>
            <a:r>
              <a:rPr lang="hu-HU" dirty="0" err="1" smtClean="0"/>
              <a:t>Extreme</a:t>
            </a:r>
            <a:r>
              <a:rPr lang="hu-HU" dirty="0" smtClean="0"/>
              <a:t> </a:t>
            </a:r>
            <a:r>
              <a:rPr lang="hu-HU" dirty="0" err="1" smtClean="0"/>
              <a:t>waste</a:t>
            </a:r>
            <a:r>
              <a:rPr lang="hu-HU" dirty="0" smtClean="0"/>
              <a:t> of </a:t>
            </a:r>
            <a:r>
              <a:rPr lang="hu-HU" dirty="0" err="1" smtClean="0"/>
              <a:t>storage</a:t>
            </a:r>
            <a:endParaRPr lang="hu-HU" dirty="0" smtClean="0"/>
          </a:p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entirely</a:t>
            </a:r>
            <a:r>
              <a:rPr lang="hu-HU" dirty="0" smtClean="0"/>
              <a:t> </a:t>
            </a:r>
            <a:r>
              <a:rPr lang="hu-HU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93347014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slicing</a:t>
            </a:r>
            <a:r>
              <a:rPr lang="hu-HU" dirty="0" smtClean="0"/>
              <a:t> and </a:t>
            </a:r>
            <a:r>
              <a:rPr lang="hu-HU" dirty="0" err="1" smtClean="0"/>
              <a:t>dicing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Slice</a:t>
            </a:r>
            <a:r>
              <a:rPr lang="hu-HU" dirty="0" smtClean="0"/>
              <a:t> </a:t>
            </a:r>
            <a:r>
              <a:rPr lang="hu-HU" dirty="0" err="1" smtClean="0"/>
              <a:t>along</a:t>
            </a:r>
            <a:r>
              <a:rPr lang="hu-HU" dirty="0" smtClean="0"/>
              <a:t> a </a:t>
            </a:r>
            <a:r>
              <a:rPr lang="hu-HU" dirty="0" err="1" smtClean="0"/>
              <a:t>given</a:t>
            </a:r>
            <a:r>
              <a:rPr lang="hu-HU" dirty="0" smtClean="0"/>
              <a:t> </a:t>
            </a:r>
            <a:r>
              <a:rPr lang="hu-HU" dirty="0" err="1" smtClean="0"/>
              <a:t>dimension</a:t>
            </a:r>
            <a:endParaRPr lang="hu-HU" dirty="0" smtClean="0"/>
          </a:p>
          <a:p>
            <a:r>
              <a:rPr lang="hu-HU" dirty="0" err="1" smtClean="0"/>
              <a:t>Integrate</a:t>
            </a:r>
            <a:r>
              <a:rPr lang="hu-HU" dirty="0" smtClean="0"/>
              <a:t> </a:t>
            </a:r>
            <a:r>
              <a:rPr lang="hu-HU" dirty="0" err="1" smtClean="0"/>
              <a:t>along</a:t>
            </a:r>
            <a:r>
              <a:rPr lang="hu-HU" dirty="0" smtClean="0"/>
              <a:t> a </a:t>
            </a:r>
            <a:r>
              <a:rPr lang="hu-HU" dirty="0" err="1" smtClean="0"/>
              <a:t>given</a:t>
            </a:r>
            <a:r>
              <a:rPr lang="hu-HU" dirty="0" smtClean="0"/>
              <a:t> </a:t>
            </a:r>
            <a:r>
              <a:rPr lang="hu-HU" dirty="0" err="1" smtClean="0"/>
              <a:t>dimension</a:t>
            </a:r>
            <a:endParaRPr lang="hu-HU" dirty="0" smtClean="0"/>
          </a:p>
          <a:p>
            <a:r>
              <a:rPr lang="hu-HU" dirty="0" err="1" smtClean="0"/>
              <a:t>Reshape</a:t>
            </a:r>
            <a:r>
              <a:rPr lang="hu-HU" dirty="0" smtClean="0"/>
              <a:t> </a:t>
            </a:r>
            <a:r>
              <a:rPr lang="hu-HU" dirty="0" err="1" smtClean="0"/>
              <a:t>array</a:t>
            </a:r>
            <a:endParaRPr lang="hu-HU" dirty="0" smtClean="0"/>
          </a:p>
          <a:p>
            <a:r>
              <a:rPr lang="hu-HU" dirty="0" err="1" smtClean="0"/>
              <a:t>Rotate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Cut</a:t>
            </a:r>
            <a:r>
              <a:rPr lang="hu-HU" dirty="0" smtClean="0"/>
              <a:t> out </a:t>
            </a:r>
            <a:r>
              <a:rPr lang="hu-HU" dirty="0" err="1" smtClean="0"/>
              <a:t>sub-array</a:t>
            </a:r>
            <a:endParaRPr lang="hu-HU" dirty="0"/>
          </a:p>
          <a:p>
            <a:pPr lvl="1"/>
            <a:r>
              <a:rPr lang="hu-HU" dirty="0" err="1" smtClean="0"/>
              <a:t>Optionally</a:t>
            </a:r>
            <a:r>
              <a:rPr lang="hu-HU" dirty="0" smtClean="0"/>
              <a:t> </a:t>
            </a:r>
            <a:r>
              <a:rPr lang="hu-HU" dirty="0" err="1" smtClean="0"/>
              <a:t>integrate</a:t>
            </a:r>
            <a:r>
              <a:rPr lang="hu-HU" dirty="0" smtClean="0"/>
              <a:t> </a:t>
            </a:r>
            <a:r>
              <a:rPr lang="hu-HU" dirty="0" err="1" smtClean="0"/>
              <a:t>along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r>
              <a:rPr lang="hu-HU" dirty="0" smtClean="0"/>
              <a:t> </a:t>
            </a:r>
            <a:r>
              <a:rPr lang="hu-HU" dirty="0" err="1" smtClean="0"/>
              <a:t>dimensions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31763557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of </a:t>
            </a:r>
            <a:r>
              <a:rPr lang="hu-HU" dirty="0" err="1" smtClean="0"/>
              <a:t>arrays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/>
              <a:t>Dense</a:t>
            </a:r>
            <a:r>
              <a:rPr lang="hu-HU" dirty="0"/>
              <a:t> </a:t>
            </a:r>
            <a:r>
              <a:rPr lang="hu-HU" dirty="0" err="1"/>
              <a:t>arrays</a:t>
            </a:r>
            <a:r>
              <a:rPr lang="hu-HU" dirty="0"/>
              <a:t>: most </a:t>
            </a:r>
            <a:r>
              <a:rPr lang="hu-HU" dirty="0" err="1"/>
              <a:t>cells</a:t>
            </a:r>
            <a:r>
              <a:rPr lang="hu-HU" dirty="0"/>
              <a:t> </a:t>
            </a:r>
            <a:r>
              <a:rPr lang="hu-HU" dirty="0" err="1"/>
              <a:t>contain</a:t>
            </a:r>
            <a:r>
              <a:rPr lang="hu-HU" dirty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pPr lvl="1"/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empty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r>
              <a:rPr lang="hu-HU" dirty="0" smtClean="0"/>
              <a:t>, </a:t>
            </a:r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endParaRPr lang="hu-HU" dirty="0"/>
          </a:p>
          <a:p>
            <a:r>
              <a:rPr lang="hu-HU" dirty="0" err="1"/>
              <a:t>Sparse</a:t>
            </a:r>
            <a:r>
              <a:rPr lang="hu-HU" dirty="0"/>
              <a:t> </a:t>
            </a:r>
            <a:r>
              <a:rPr lang="hu-HU" dirty="0" err="1" smtClean="0"/>
              <a:t>arrays</a:t>
            </a:r>
            <a:r>
              <a:rPr lang="hu-HU" dirty="0" smtClean="0"/>
              <a:t>: most </a:t>
            </a:r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empty</a:t>
            </a:r>
            <a:endParaRPr lang="hu-HU" dirty="0" smtClean="0"/>
          </a:p>
          <a:p>
            <a:pPr lvl="1"/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r>
              <a:rPr lang="hu-HU" dirty="0" smtClean="0"/>
              <a:t>, </a:t>
            </a:r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empty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endParaRPr lang="hu-HU" dirty="0" smtClean="0"/>
          </a:p>
          <a:p>
            <a:pPr lvl="1"/>
            <a:r>
              <a:rPr lang="hu-HU" dirty="0" smtClean="0"/>
              <a:t>Good </a:t>
            </a:r>
            <a:r>
              <a:rPr lang="hu-HU" dirty="0" err="1" smtClean="0"/>
              <a:t>also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continuous</a:t>
            </a:r>
            <a:r>
              <a:rPr lang="hu-HU" dirty="0" smtClean="0"/>
              <a:t> </a:t>
            </a:r>
            <a:r>
              <a:rPr lang="hu-HU" dirty="0" err="1" smtClean="0"/>
              <a:t>indices</a:t>
            </a:r>
            <a:r>
              <a:rPr lang="hu-HU" dirty="0" smtClean="0"/>
              <a:t> (</a:t>
            </a:r>
            <a:r>
              <a:rPr lang="hu-HU" dirty="0" err="1" smtClean="0"/>
              <a:t>float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</a:t>
            </a:r>
            <a:r>
              <a:rPr lang="hu-HU" dirty="0" err="1" smtClean="0"/>
              <a:t>clouds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Dense</a:t>
            </a:r>
            <a:r>
              <a:rPr lang="hu-HU" dirty="0" smtClean="0"/>
              <a:t> </a:t>
            </a:r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endParaRPr lang="hu-HU" dirty="0" smtClean="0"/>
          </a:p>
          <a:p>
            <a:pPr lvl="1"/>
            <a:r>
              <a:rPr lang="hu-HU" dirty="0" err="1" smtClean="0"/>
              <a:t>Slice</a:t>
            </a:r>
            <a:r>
              <a:rPr lang="hu-HU" dirty="0" smtClean="0"/>
              <a:t> </a:t>
            </a:r>
            <a:r>
              <a:rPr lang="hu-HU" dirty="0" err="1" smtClean="0"/>
              <a:t>up</a:t>
            </a:r>
            <a:r>
              <a:rPr lang="hu-HU" dirty="0" smtClean="0"/>
              <a:t> </a:t>
            </a:r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cubes</a:t>
            </a:r>
            <a:endParaRPr lang="hu-HU" dirty="0" smtClean="0"/>
          </a:p>
          <a:p>
            <a:pPr lvl="2"/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keep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locality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endParaRPr lang="hu-HU" dirty="0" smtClean="0"/>
          </a:p>
          <a:p>
            <a:pPr lvl="2"/>
            <a:r>
              <a:rPr lang="hu-HU" dirty="0" err="1" smtClean="0"/>
              <a:t>Cubes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„</a:t>
            </a:r>
            <a:r>
              <a:rPr lang="hu-HU" dirty="0" err="1" smtClean="0"/>
              <a:t>buffer</a:t>
            </a:r>
            <a:r>
              <a:rPr lang="hu-HU" dirty="0" smtClean="0"/>
              <a:t> </a:t>
            </a:r>
            <a:r>
              <a:rPr lang="hu-HU" dirty="0" err="1" smtClean="0"/>
              <a:t>zones</a:t>
            </a:r>
            <a:r>
              <a:rPr lang="hu-HU" dirty="0" smtClean="0"/>
              <a:t>”, </a:t>
            </a:r>
            <a:r>
              <a:rPr lang="hu-HU" dirty="0" err="1" smtClean="0"/>
              <a:t>duplicates</a:t>
            </a:r>
            <a:r>
              <a:rPr lang="hu-HU" dirty="0" smtClean="0"/>
              <a:t> </a:t>
            </a:r>
            <a:r>
              <a:rPr lang="hu-HU" dirty="0" err="1" smtClean="0"/>
              <a:t>along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sides</a:t>
            </a:r>
            <a:endParaRPr lang="hu-HU" dirty="0" smtClean="0"/>
          </a:p>
          <a:p>
            <a:pPr lvl="1"/>
            <a:r>
              <a:rPr lang="hu-HU" dirty="0" err="1" smtClean="0"/>
              <a:t>Slice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every</a:t>
            </a:r>
            <a:r>
              <a:rPr lang="hu-HU" dirty="0" smtClean="0"/>
              <a:t> </a:t>
            </a:r>
            <a:r>
              <a:rPr lang="hu-HU" dirty="0" err="1" smtClean="0"/>
              <a:t>dimension</a:t>
            </a:r>
            <a:endParaRPr lang="hu-HU" dirty="0" smtClean="0"/>
          </a:p>
          <a:p>
            <a:pPr lvl="2"/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price</a:t>
            </a:r>
            <a:r>
              <a:rPr lang="hu-HU" dirty="0" smtClean="0"/>
              <a:t> of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r>
              <a:rPr lang="hu-HU" dirty="0" smtClean="0"/>
              <a:t> </a:t>
            </a:r>
            <a:r>
              <a:rPr lang="hu-HU" dirty="0" err="1" smtClean="0"/>
              <a:t>regardless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</a:t>
            </a:r>
            <a:r>
              <a:rPr lang="hu-HU" dirty="0" err="1" smtClean="0"/>
              <a:t>dimension</a:t>
            </a:r>
            <a:endParaRPr lang="hu-HU" dirty="0" smtClean="0"/>
          </a:p>
          <a:p>
            <a:pPr lvl="1"/>
            <a:endParaRPr lang="hu-HU" dirty="0" smtClean="0"/>
          </a:p>
          <a:p>
            <a:r>
              <a:rPr lang="hu-HU" dirty="0" err="1" smtClean="0"/>
              <a:t>Arrays</a:t>
            </a:r>
            <a:r>
              <a:rPr lang="hu-HU" dirty="0" smtClean="0"/>
              <a:t> of </a:t>
            </a:r>
            <a:r>
              <a:rPr lang="hu-HU" dirty="0" err="1" smtClean="0"/>
              <a:t>composite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r>
              <a:rPr lang="hu-HU" dirty="0" smtClean="0"/>
              <a:t> (</a:t>
            </a:r>
            <a:r>
              <a:rPr lang="hu-HU" dirty="0" err="1" smtClean="0"/>
              <a:t>structs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r>
              <a:rPr lang="hu-HU" dirty="0" smtClean="0"/>
              <a:t> </a:t>
            </a:r>
            <a:r>
              <a:rPr lang="hu-HU" dirty="0" err="1" smtClean="0"/>
              <a:t>together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separately</a:t>
            </a:r>
            <a:endParaRPr lang="hu-HU" dirty="0" smtClean="0"/>
          </a:p>
          <a:p>
            <a:pPr lvl="1"/>
            <a:r>
              <a:rPr lang="hu-HU" dirty="0" err="1" smtClean="0"/>
              <a:t>Same</a:t>
            </a:r>
            <a:r>
              <a:rPr lang="hu-HU" dirty="0" smtClean="0"/>
              <a:t> idea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column-stores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25336724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Querying</a:t>
            </a:r>
            <a:r>
              <a:rPr lang="hu-HU" dirty="0" smtClean="0"/>
              <a:t> </a:t>
            </a:r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hu-HU" dirty="0" smtClean="0"/>
              <a:t>SQL is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(1 </a:t>
            </a:r>
            <a:r>
              <a:rPr lang="hu-HU" dirty="0" err="1" smtClean="0"/>
              <a:t>dimensional</a:t>
            </a:r>
            <a:r>
              <a:rPr lang="hu-HU" dirty="0" smtClean="0"/>
              <a:t> </a:t>
            </a:r>
            <a:r>
              <a:rPr lang="hu-HU" dirty="0" err="1" smtClean="0"/>
              <a:t>arrays</a:t>
            </a:r>
            <a:r>
              <a:rPr lang="hu-HU" dirty="0" smtClean="0"/>
              <a:t>)</a:t>
            </a:r>
          </a:p>
          <a:p>
            <a:r>
              <a:rPr lang="hu-HU" dirty="0" err="1" smtClean="0"/>
              <a:t>Adapt</a:t>
            </a:r>
            <a:r>
              <a:rPr lang="hu-HU" dirty="0" smtClean="0"/>
              <a:t> </a:t>
            </a:r>
            <a:r>
              <a:rPr lang="hu-HU" dirty="0" err="1" smtClean="0"/>
              <a:t>concepts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SQL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arrays</a:t>
            </a:r>
            <a:endParaRPr lang="hu-HU" dirty="0" smtClean="0"/>
          </a:p>
          <a:p>
            <a:pPr lvl="1"/>
            <a:r>
              <a:rPr lang="hu-HU" dirty="0" smtClean="0"/>
              <a:t>ARRAY, </a:t>
            </a:r>
            <a:r>
              <a:rPr lang="hu-HU" dirty="0" err="1" smtClean="0"/>
              <a:t>similarly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TABLE, is a </a:t>
            </a:r>
            <a:r>
              <a:rPr lang="hu-HU" dirty="0" err="1" smtClean="0"/>
              <a:t>first-class</a:t>
            </a:r>
            <a:r>
              <a:rPr lang="hu-HU" dirty="0" smtClean="0"/>
              <a:t> </a:t>
            </a:r>
            <a:r>
              <a:rPr lang="hu-HU" dirty="0" err="1" smtClean="0"/>
              <a:t>citizen</a:t>
            </a:r>
            <a:endParaRPr lang="hu-HU" dirty="0" smtClean="0"/>
          </a:p>
          <a:p>
            <a:pPr lvl="1"/>
            <a:r>
              <a:rPr lang="hu-HU" dirty="0" err="1" smtClean="0"/>
              <a:t>Declarative</a:t>
            </a:r>
            <a:r>
              <a:rPr lang="hu-HU" dirty="0" smtClean="0"/>
              <a:t> </a:t>
            </a:r>
            <a:r>
              <a:rPr lang="hu-HU" dirty="0" err="1" smtClean="0"/>
              <a:t>programming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 smtClean="0"/>
          </a:p>
          <a:p>
            <a:pPr lvl="1"/>
            <a:r>
              <a:rPr lang="hu-HU" dirty="0" err="1" smtClean="0"/>
              <a:t>Physical</a:t>
            </a:r>
            <a:r>
              <a:rPr lang="hu-HU" dirty="0" smtClean="0"/>
              <a:t> operators</a:t>
            </a:r>
          </a:p>
          <a:p>
            <a:pPr lvl="1"/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optimizer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Will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endParaRPr lang="hu-HU" dirty="0" smtClean="0"/>
          </a:p>
          <a:p>
            <a:pPr lvl="1"/>
            <a:r>
              <a:rPr lang="hu-HU" dirty="0" err="1" smtClean="0"/>
              <a:t>Language</a:t>
            </a:r>
            <a:r>
              <a:rPr lang="hu-HU" dirty="0" smtClean="0"/>
              <a:t> </a:t>
            </a:r>
            <a:r>
              <a:rPr lang="hu-HU" dirty="0" err="1" smtClean="0"/>
              <a:t>constructs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generate</a:t>
            </a:r>
            <a:r>
              <a:rPr lang="hu-HU" dirty="0" smtClean="0"/>
              <a:t> </a:t>
            </a:r>
            <a:r>
              <a:rPr lang="hu-HU" dirty="0" err="1" smtClean="0"/>
              <a:t>sequences</a:t>
            </a:r>
            <a:r>
              <a:rPr lang="hu-HU" dirty="0" smtClean="0"/>
              <a:t> (</a:t>
            </a:r>
            <a:r>
              <a:rPr lang="hu-HU" dirty="0" err="1" smtClean="0"/>
              <a:t>for</a:t>
            </a:r>
            <a:r>
              <a:rPr lang="hu-HU" dirty="0" smtClean="0"/>
              <a:t> indexing)</a:t>
            </a:r>
          </a:p>
          <a:p>
            <a:pPr lvl="1"/>
            <a:r>
              <a:rPr lang="hu-HU" dirty="0" err="1" smtClean="0"/>
              <a:t>Slicing</a:t>
            </a:r>
            <a:r>
              <a:rPr lang="hu-HU" dirty="0" smtClean="0"/>
              <a:t> and </a:t>
            </a:r>
            <a:r>
              <a:rPr lang="hu-HU" dirty="0" err="1" smtClean="0"/>
              <a:t>dicing</a:t>
            </a:r>
            <a:r>
              <a:rPr lang="hu-HU" dirty="0" smtClean="0"/>
              <a:t> </a:t>
            </a:r>
            <a:r>
              <a:rPr lang="hu-HU" dirty="0" err="1" smtClean="0"/>
              <a:t>constructructs</a:t>
            </a:r>
            <a:r>
              <a:rPr lang="hu-HU" dirty="0" smtClean="0"/>
              <a:t>, </a:t>
            </a:r>
            <a:r>
              <a:rPr lang="hu-HU" dirty="0" err="1" smtClean="0"/>
              <a:t>like</a:t>
            </a:r>
            <a:r>
              <a:rPr lang="hu-HU" dirty="0" smtClean="0"/>
              <a:t> </a:t>
            </a:r>
            <a:r>
              <a:rPr lang="hu-HU" dirty="0" err="1" smtClean="0"/>
              <a:t>Matlab</a:t>
            </a:r>
            <a:endParaRPr lang="hu-HU" dirty="0"/>
          </a:p>
          <a:p>
            <a:pPr lvl="1"/>
            <a:r>
              <a:rPr lang="hu-HU" dirty="0" smtClean="0"/>
              <a:t>A(1000::100,:,1:2) etc.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1534519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Aggregate</a:t>
            </a:r>
            <a:r>
              <a:rPr lang="hu-HU" dirty="0" smtClean="0"/>
              <a:t> </a:t>
            </a:r>
            <a:r>
              <a:rPr lang="hu-HU" dirty="0" err="1" smtClean="0"/>
              <a:t>function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used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„</a:t>
            </a:r>
            <a:r>
              <a:rPr lang="hu-HU" dirty="0" err="1" smtClean="0"/>
              <a:t>integrate</a:t>
            </a:r>
            <a:r>
              <a:rPr lang="hu-HU" dirty="0" smtClean="0"/>
              <a:t>” </a:t>
            </a:r>
            <a:r>
              <a:rPr lang="hu-HU" dirty="0" err="1" smtClean="0"/>
              <a:t>along</a:t>
            </a:r>
            <a:r>
              <a:rPr lang="hu-HU" dirty="0" smtClean="0"/>
              <a:t> a </a:t>
            </a:r>
            <a:r>
              <a:rPr lang="hu-HU" dirty="0" err="1" smtClean="0"/>
              <a:t>dimension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SELECT SUM(a[x, y])</a:t>
            </a:r>
            <a:br>
              <a:rPr lang="hu-HU" dirty="0" smtClean="0"/>
            </a:br>
            <a:r>
              <a:rPr lang="hu-HU" dirty="0" smtClean="0"/>
              <a:t>FROM a</a:t>
            </a:r>
            <a:r>
              <a:rPr lang="hu-HU" dirty="0"/>
              <a:t/>
            </a:r>
            <a:br>
              <a:rPr lang="hu-HU" dirty="0"/>
            </a:br>
            <a:r>
              <a:rPr lang="hu-HU" dirty="0" smtClean="0"/>
              <a:t>GROUP BY [x]</a:t>
            </a:r>
          </a:p>
          <a:p>
            <a:endParaRPr lang="hu-HU" dirty="0"/>
          </a:p>
          <a:p>
            <a:r>
              <a:rPr lang="hu-HU" dirty="0" err="1" smtClean="0"/>
              <a:t>Result</a:t>
            </a:r>
            <a:r>
              <a:rPr lang="hu-HU" dirty="0" smtClean="0"/>
              <a:t> is a 1D </a:t>
            </a:r>
            <a:r>
              <a:rPr lang="hu-HU" dirty="0" err="1" smtClean="0"/>
              <a:t>array</a:t>
            </a:r>
            <a:r>
              <a:rPr lang="hu-HU" dirty="0" smtClean="0"/>
              <a:t>, indexed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i="1" dirty="0" smtClean="0"/>
              <a:t>y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endParaRPr lang="hu-HU" dirty="0" smtClean="0"/>
          </a:p>
          <a:p>
            <a:r>
              <a:rPr lang="hu-HU" dirty="0" err="1" smtClean="0"/>
              <a:t>Square</a:t>
            </a:r>
            <a:r>
              <a:rPr lang="hu-HU" dirty="0" smtClean="0"/>
              <a:t> </a:t>
            </a:r>
            <a:r>
              <a:rPr lang="hu-HU" dirty="0" err="1" smtClean="0"/>
              <a:t>brackets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GROUP BY </a:t>
            </a:r>
            <a:r>
              <a:rPr lang="hu-HU" dirty="0" err="1" smtClean="0"/>
              <a:t>indicate</a:t>
            </a:r>
            <a:r>
              <a:rPr lang="hu-HU" dirty="0" smtClean="0"/>
              <a:t> </a:t>
            </a:r>
            <a:r>
              <a:rPr lang="hu-HU" dirty="0" err="1" smtClean="0"/>
              <a:t>integration</a:t>
            </a:r>
            <a:r>
              <a:rPr lang="hu-HU" dirty="0" smtClean="0"/>
              <a:t> </a:t>
            </a:r>
            <a:r>
              <a:rPr lang="hu-HU" dirty="0" err="1" smtClean="0"/>
              <a:t>along</a:t>
            </a:r>
            <a:r>
              <a:rPr lang="hu-HU" dirty="0" smtClean="0"/>
              <a:t> index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35742593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Kernel </a:t>
            </a:r>
            <a:r>
              <a:rPr lang="hu-HU" dirty="0" err="1" smtClean="0"/>
              <a:t>functions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smtClean="0"/>
              <a:t>Kernel </a:t>
            </a:r>
            <a:r>
              <a:rPr lang="hu-HU" dirty="0" err="1" smtClean="0"/>
              <a:t>functions</a:t>
            </a:r>
            <a:r>
              <a:rPr lang="hu-HU" dirty="0" smtClean="0"/>
              <a:t> </a:t>
            </a:r>
            <a:r>
              <a:rPr lang="hu-HU" dirty="0" err="1" smtClean="0"/>
              <a:t>generalize</a:t>
            </a:r>
            <a:r>
              <a:rPr lang="hu-HU" dirty="0" smtClean="0"/>
              <a:t> </a:t>
            </a:r>
            <a:r>
              <a:rPr lang="hu-HU" dirty="0" err="1" smtClean="0"/>
              <a:t>aggregates</a:t>
            </a:r>
            <a:endParaRPr lang="hu-HU" dirty="0" smtClean="0"/>
          </a:p>
          <a:p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reference</a:t>
            </a:r>
            <a:r>
              <a:rPr lang="hu-HU" dirty="0" smtClean="0"/>
              <a:t> „</a:t>
            </a:r>
            <a:r>
              <a:rPr lang="hu-HU" dirty="0" err="1" smtClean="0"/>
              <a:t>nearby</a:t>
            </a:r>
            <a:r>
              <a:rPr lang="hu-HU" dirty="0" smtClean="0"/>
              <a:t>” </a:t>
            </a:r>
            <a:r>
              <a:rPr lang="hu-HU" dirty="0" err="1" smtClean="0"/>
              <a:t>cells</a:t>
            </a:r>
            <a:r>
              <a:rPr lang="hu-HU" dirty="0" smtClean="0"/>
              <a:t> of </a:t>
            </a:r>
            <a:r>
              <a:rPr lang="hu-HU" dirty="0" err="1" smtClean="0"/>
              <a:t>array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SELECT 0.25 * a[x-1] + 0.5 * a[x] + 0.25 * a[x+1]</a:t>
            </a:r>
            <a:br>
              <a:rPr lang="hu-HU" dirty="0" smtClean="0"/>
            </a:br>
            <a:r>
              <a:rPr lang="hu-HU" dirty="0" smtClean="0"/>
              <a:t>FROM a</a:t>
            </a:r>
            <a:br>
              <a:rPr lang="hu-HU" dirty="0" smtClean="0"/>
            </a:br>
            <a:r>
              <a:rPr lang="hu-HU" dirty="0" smtClean="0"/>
              <a:t>GROUP BY [a]</a:t>
            </a:r>
          </a:p>
          <a:p>
            <a:endParaRPr lang="hu-HU" dirty="0"/>
          </a:p>
          <a:p>
            <a:pPr lvl="1"/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referenced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respect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an </a:t>
            </a:r>
            <a:r>
              <a:rPr lang="hu-HU" dirty="0" err="1" smtClean="0"/>
              <a:t>anchor</a:t>
            </a:r>
            <a:r>
              <a:rPr lang="hu-HU" dirty="0" smtClean="0"/>
              <a:t> [x]</a:t>
            </a:r>
          </a:p>
          <a:p>
            <a:pPr lvl="1"/>
            <a:r>
              <a:rPr lang="hu-HU" dirty="0" err="1" smtClean="0"/>
              <a:t>Combination</a:t>
            </a:r>
            <a:r>
              <a:rPr lang="hu-HU" dirty="0" smtClean="0"/>
              <a:t> of </a:t>
            </a:r>
            <a:r>
              <a:rPr lang="hu-HU" dirty="0" err="1" smtClean="0"/>
              <a:t>referenced</a:t>
            </a:r>
            <a:r>
              <a:rPr lang="hu-HU" dirty="0" smtClean="0"/>
              <a:t> </a:t>
            </a:r>
            <a:r>
              <a:rPr lang="hu-HU" dirty="0" err="1" smtClean="0"/>
              <a:t>cells</a:t>
            </a:r>
            <a:r>
              <a:rPr lang="hu-HU" dirty="0" smtClean="0"/>
              <a:t> is </a:t>
            </a:r>
            <a:r>
              <a:rPr lang="hu-HU" dirty="0" err="1" smtClean="0"/>
              <a:t>the</a:t>
            </a:r>
            <a:r>
              <a:rPr lang="hu-HU" dirty="0" smtClean="0"/>
              <a:t> kernel</a:t>
            </a:r>
          </a:p>
          <a:p>
            <a:pPr lvl="1"/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fast</a:t>
            </a:r>
            <a:r>
              <a:rPr lang="hu-HU" dirty="0" smtClean="0"/>
              <a:t> </a:t>
            </a:r>
            <a:r>
              <a:rPr lang="hu-HU" dirty="0" err="1" smtClean="0"/>
              <a:t>execution</a:t>
            </a:r>
            <a:r>
              <a:rPr lang="hu-HU" dirty="0" smtClean="0"/>
              <a:t>,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referenced</a:t>
            </a:r>
            <a:r>
              <a:rPr lang="hu-HU" dirty="0" smtClean="0"/>
              <a:t> </a:t>
            </a:r>
            <a:r>
              <a:rPr lang="hu-HU" dirty="0" err="1" smtClean="0"/>
              <a:t>elements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endParaRPr lang="hu-HU" dirty="0" smtClean="0"/>
          </a:p>
          <a:p>
            <a:pPr lvl="1"/>
            <a:r>
              <a:rPr lang="hu-HU" dirty="0" smtClean="0"/>
              <a:t>More </a:t>
            </a:r>
            <a:r>
              <a:rPr lang="hu-HU" dirty="0" err="1" smtClean="0"/>
              <a:t>similar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a JOIN </a:t>
            </a:r>
            <a:r>
              <a:rPr lang="hu-HU" dirty="0" err="1" smtClean="0"/>
              <a:t>than</a:t>
            </a:r>
            <a:r>
              <a:rPr lang="hu-HU" dirty="0" smtClean="0"/>
              <a:t> an </a:t>
            </a:r>
            <a:r>
              <a:rPr lang="hu-HU" dirty="0" err="1" smtClean="0"/>
              <a:t>aggregation</a:t>
            </a:r>
            <a:endParaRPr lang="hu-HU" dirty="0" smtClean="0"/>
          </a:p>
          <a:p>
            <a:pPr lvl="1"/>
            <a:r>
              <a:rPr lang="hu-HU" dirty="0" err="1" smtClean="0"/>
              <a:t>Tricky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solve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cube</a:t>
            </a:r>
            <a:r>
              <a:rPr lang="hu-HU" dirty="0" smtClean="0"/>
              <a:t> </a:t>
            </a:r>
            <a:r>
              <a:rPr lang="hu-HU" dirty="0" err="1" smtClean="0"/>
              <a:t>boundaries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0187114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Kernel </a:t>
            </a:r>
            <a:r>
              <a:rPr lang="hu-HU" dirty="0" err="1" smtClean="0"/>
              <a:t>function</a:t>
            </a:r>
            <a:r>
              <a:rPr lang="hu-HU" dirty="0" smtClean="0"/>
              <a:t> </a:t>
            </a:r>
            <a:r>
              <a:rPr lang="hu-HU" dirty="0" err="1" smtClean="0"/>
              <a:t>implementation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 smtClean="0"/>
              <a:t>RDBMS: </a:t>
            </a:r>
            <a:r>
              <a:rPr lang="hu-HU" dirty="0" err="1" smtClean="0"/>
              <a:t>precompiled</a:t>
            </a:r>
            <a:r>
              <a:rPr lang="hu-HU" dirty="0" smtClean="0"/>
              <a:t> </a:t>
            </a:r>
            <a:r>
              <a:rPr lang="hu-HU" dirty="0" err="1" smtClean="0"/>
              <a:t>physical</a:t>
            </a:r>
            <a:r>
              <a:rPr lang="hu-HU" dirty="0" smtClean="0"/>
              <a:t> operators</a:t>
            </a:r>
          </a:p>
          <a:p>
            <a:r>
              <a:rPr lang="hu-HU" dirty="0" err="1" smtClean="0"/>
              <a:t>Actual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execution</a:t>
            </a:r>
            <a:r>
              <a:rPr lang="hu-HU" dirty="0" smtClean="0"/>
              <a:t> is </a:t>
            </a:r>
            <a:r>
              <a:rPr lang="hu-HU" dirty="0" err="1" smtClean="0"/>
              <a:t>interpreted</a:t>
            </a:r>
            <a:endParaRPr lang="hu-HU" dirty="0" smtClean="0"/>
          </a:p>
          <a:p>
            <a:pPr lvl="1"/>
            <a:r>
              <a:rPr lang="hu-HU" dirty="0" err="1" smtClean="0"/>
              <a:t>Projectors</a:t>
            </a:r>
            <a:endParaRPr lang="hu-HU" dirty="0" smtClean="0"/>
          </a:p>
          <a:p>
            <a:pPr lvl="1"/>
            <a:r>
              <a:rPr lang="hu-HU" dirty="0" err="1" smtClean="0"/>
              <a:t>Mathematical</a:t>
            </a:r>
            <a:r>
              <a:rPr lang="hu-HU" dirty="0" smtClean="0"/>
              <a:t> </a:t>
            </a:r>
            <a:r>
              <a:rPr lang="hu-HU" dirty="0" err="1" smtClean="0"/>
              <a:t>expression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Kernel </a:t>
            </a:r>
            <a:r>
              <a:rPr lang="hu-HU" dirty="0" err="1" smtClean="0"/>
              <a:t>function</a:t>
            </a:r>
            <a:r>
              <a:rPr lang="hu-HU" dirty="0" smtClean="0"/>
              <a:t> </a:t>
            </a:r>
            <a:r>
              <a:rPr lang="hu-HU" dirty="0" err="1" smtClean="0"/>
              <a:t>evaluation</a:t>
            </a:r>
            <a:r>
              <a:rPr lang="hu-HU" dirty="0" smtClean="0"/>
              <a:t> </a:t>
            </a:r>
            <a:r>
              <a:rPr lang="hu-HU" dirty="0" err="1" smtClean="0"/>
              <a:t>cannot</a:t>
            </a:r>
            <a:r>
              <a:rPr lang="hu-HU" dirty="0" smtClean="0"/>
              <a:t> be </a:t>
            </a:r>
            <a:r>
              <a:rPr lang="hu-HU" dirty="0" err="1" smtClean="0"/>
              <a:t>interpreted</a:t>
            </a:r>
            <a:endParaRPr lang="hu-HU" dirty="0" smtClean="0"/>
          </a:p>
          <a:p>
            <a:pPr lvl="1"/>
            <a:r>
              <a:rPr lang="hu-HU" dirty="0" err="1" smtClean="0"/>
              <a:t>Billions</a:t>
            </a:r>
            <a:r>
              <a:rPr lang="hu-HU" dirty="0" smtClean="0"/>
              <a:t> of </a:t>
            </a:r>
            <a:r>
              <a:rPr lang="hu-HU" dirty="0" err="1" smtClean="0"/>
              <a:t>executions</a:t>
            </a:r>
            <a:r>
              <a:rPr lang="hu-HU" dirty="0" smtClean="0"/>
              <a:t>, 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rescaling</a:t>
            </a:r>
            <a:r>
              <a:rPr lang="hu-HU" dirty="0" smtClean="0"/>
              <a:t> an image</a:t>
            </a:r>
          </a:p>
          <a:p>
            <a:pPr lvl="1"/>
            <a:r>
              <a:rPr lang="hu-HU" dirty="0" err="1" smtClean="0"/>
              <a:t>Compile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machine</a:t>
            </a:r>
            <a:r>
              <a:rPr lang="hu-HU" dirty="0" smtClean="0"/>
              <a:t> </a:t>
            </a:r>
            <a:r>
              <a:rPr lang="hu-HU" dirty="0" err="1" smtClean="0"/>
              <a:t>code</a:t>
            </a:r>
            <a:r>
              <a:rPr lang="hu-HU" dirty="0" smtClean="0"/>
              <a:t> is a must</a:t>
            </a:r>
          </a:p>
        </p:txBody>
      </p:sp>
    </p:spTree>
    <p:extLst>
      <p:ext uri="{BB962C8B-B14F-4D97-AF65-F5344CB8AC3E}">
        <p14:creationId xmlns:p14="http://schemas.microsoft.com/office/powerpoint/2010/main" val="174288051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JIT kernel </a:t>
            </a:r>
            <a:r>
              <a:rPr lang="hu-HU" dirty="0" err="1" smtClean="0"/>
              <a:t>compilation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smtClean="0"/>
              <a:t>Server image </a:t>
            </a:r>
            <a:r>
              <a:rPr lang="hu-HU" dirty="0" err="1" smtClean="0"/>
              <a:t>cannot</a:t>
            </a:r>
            <a:r>
              <a:rPr lang="hu-HU" dirty="0" smtClean="0"/>
              <a:t> be </a:t>
            </a:r>
            <a:r>
              <a:rPr lang="hu-HU" dirty="0" err="1" smtClean="0"/>
              <a:t>recompiler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every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endParaRPr lang="hu-HU" dirty="0" smtClean="0"/>
          </a:p>
          <a:p>
            <a:r>
              <a:rPr lang="hu-HU" dirty="0"/>
              <a:t>JIT: </a:t>
            </a:r>
            <a:r>
              <a:rPr lang="hu-HU" dirty="0" err="1"/>
              <a:t>just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compilation</a:t>
            </a:r>
            <a:endParaRPr lang="hu-HU" dirty="0" smtClean="0"/>
          </a:p>
          <a:p>
            <a:pPr marL="685800" lvl="2">
              <a:spcBef>
                <a:spcPts val="1000"/>
              </a:spcBef>
            </a:pPr>
            <a:r>
              <a:rPr lang="hu-HU" dirty="0"/>
              <a:t>No </a:t>
            </a:r>
            <a:r>
              <a:rPr lang="hu-HU" dirty="0" err="1"/>
              <a:t>on-the-fly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 smtClean="0"/>
              <a:t>generation</a:t>
            </a:r>
            <a:endParaRPr lang="hu-HU" dirty="0" smtClean="0"/>
          </a:p>
          <a:p>
            <a:pPr lvl="1"/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compiled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module</a:t>
            </a:r>
            <a:endParaRPr lang="hu-HU" dirty="0" smtClean="0"/>
          </a:p>
          <a:p>
            <a:pPr lvl="1"/>
            <a:r>
              <a:rPr lang="hu-HU" dirty="0" err="1" smtClean="0"/>
              <a:t>Loaded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server </a:t>
            </a:r>
            <a:r>
              <a:rPr lang="hu-HU" dirty="0" err="1" smtClean="0"/>
              <a:t>process</a:t>
            </a:r>
            <a:endParaRPr lang="hu-HU" dirty="0" smtClean="0"/>
          </a:p>
          <a:p>
            <a:pPr lvl="1"/>
            <a:r>
              <a:rPr lang="hu-HU" dirty="0" err="1" smtClean="0"/>
              <a:t>Would</a:t>
            </a:r>
            <a:r>
              <a:rPr lang="hu-HU" dirty="0" smtClean="0"/>
              <a:t> </a:t>
            </a:r>
            <a:r>
              <a:rPr lang="hu-HU" dirty="0" err="1" smtClean="0"/>
              <a:t>require</a:t>
            </a:r>
            <a:r>
              <a:rPr lang="hu-HU" dirty="0" smtClean="0"/>
              <a:t> </a:t>
            </a:r>
            <a:r>
              <a:rPr lang="hu-HU" dirty="0" err="1" smtClean="0"/>
              <a:t>significant</a:t>
            </a:r>
            <a:r>
              <a:rPr lang="hu-HU" dirty="0" smtClean="0"/>
              <a:t> </a:t>
            </a:r>
            <a:r>
              <a:rPr lang="hu-HU" dirty="0" err="1" smtClean="0"/>
              <a:t>parts</a:t>
            </a:r>
            <a:r>
              <a:rPr lang="hu-HU" dirty="0" smtClean="0"/>
              <a:t> of server </a:t>
            </a:r>
            <a:r>
              <a:rPr lang="hu-HU" dirty="0" err="1" smtClean="0"/>
              <a:t>source</a:t>
            </a:r>
            <a:r>
              <a:rPr lang="hu-HU" dirty="0" smtClean="0"/>
              <a:t> </a:t>
            </a:r>
            <a:r>
              <a:rPr lang="hu-HU" dirty="0" err="1" smtClean="0"/>
              <a:t>code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open</a:t>
            </a:r>
            <a:endParaRPr lang="hu-HU" dirty="0" smtClean="0"/>
          </a:p>
          <a:p>
            <a:r>
              <a:rPr lang="hu-HU" dirty="0" smtClean="0"/>
              <a:t>Most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written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C</a:t>
            </a:r>
          </a:p>
          <a:p>
            <a:pPr lvl="1"/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slow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compile</a:t>
            </a:r>
            <a:endParaRPr lang="hu-HU" dirty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support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JIT</a:t>
            </a:r>
          </a:p>
          <a:p>
            <a:pPr lvl="1"/>
            <a:r>
              <a:rPr lang="hu-HU" dirty="0" err="1" smtClean="0"/>
              <a:t>Would</a:t>
            </a:r>
            <a:r>
              <a:rPr lang="hu-HU" dirty="0"/>
              <a:t> </a:t>
            </a:r>
            <a:r>
              <a:rPr lang="hu-HU" dirty="0" smtClean="0"/>
              <a:t>be platform </a:t>
            </a:r>
            <a:r>
              <a:rPr lang="hu-HU" dirty="0" err="1" smtClean="0"/>
              <a:t>dependent</a:t>
            </a:r>
            <a:endParaRPr lang="hu-HU" dirty="0" smtClean="0"/>
          </a:p>
          <a:p>
            <a:pPr lvl="1"/>
            <a:endParaRPr lang="hu-HU" dirty="0" smtClean="0"/>
          </a:p>
          <a:p>
            <a:r>
              <a:rPr lang="hu-HU" dirty="0" err="1" smtClean="0"/>
              <a:t>Managed</a:t>
            </a:r>
            <a:r>
              <a:rPr lang="hu-HU" dirty="0" smtClean="0"/>
              <a:t> </a:t>
            </a:r>
            <a:r>
              <a:rPr lang="hu-HU" dirty="0" err="1" smtClean="0"/>
              <a:t>langu</a:t>
            </a:r>
            <a:r>
              <a:rPr lang="hu-HU" dirty="0" smtClean="0"/>
              <a:t> </a:t>
            </a:r>
            <a:r>
              <a:rPr lang="hu-HU" dirty="0"/>
              <a:t>(c# java)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too</a:t>
            </a:r>
            <a:r>
              <a:rPr lang="hu-HU" dirty="0"/>
              <a:t> </a:t>
            </a:r>
            <a:r>
              <a:rPr lang="hu-HU" dirty="0" err="1"/>
              <a:t>much</a:t>
            </a:r>
            <a:r>
              <a:rPr lang="hu-HU" dirty="0"/>
              <a:t> </a:t>
            </a:r>
            <a:r>
              <a:rPr lang="hu-HU" dirty="0" err="1" smtClean="0"/>
              <a:t>overhead</a:t>
            </a:r>
            <a:endParaRPr lang="hu-HU" dirty="0" smtClean="0"/>
          </a:p>
          <a:p>
            <a:r>
              <a:rPr lang="hu-HU" dirty="0" err="1" smtClean="0"/>
              <a:t>Own</a:t>
            </a:r>
            <a:r>
              <a:rPr lang="hu-HU" dirty="0" smtClean="0"/>
              <a:t> assembler+</a:t>
            </a:r>
            <a:r>
              <a:rPr lang="hu-HU" dirty="0" err="1" smtClean="0"/>
              <a:t>compiler</a:t>
            </a:r>
            <a:r>
              <a:rPr lang="hu-HU" dirty="0" smtClean="0"/>
              <a:t> (</a:t>
            </a:r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monet</a:t>
            </a:r>
            <a:r>
              <a:rPr lang="hu-HU" dirty="0" smtClean="0"/>
              <a:t> db)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16691246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rasdaman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Raster</a:t>
            </a:r>
            <a:r>
              <a:rPr lang="hu-HU" dirty="0" smtClean="0"/>
              <a:t> Data Manager</a:t>
            </a:r>
          </a:p>
          <a:p>
            <a:endParaRPr lang="hu-HU" dirty="0"/>
          </a:p>
          <a:p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developed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geophysics</a:t>
            </a:r>
            <a:endParaRPr lang="hu-HU" dirty="0" smtClean="0"/>
          </a:p>
          <a:p>
            <a:r>
              <a:rPr lang="hu-HU" dirty="0" err="1" smtClean="0"/>
              <a:t>Large</a:t>
            </a:r>
            <a:r>
              <a:rPr lang="hu-HU" dirty="0" smtClean="0"/>
              <a:t>, </a:t>
            </a:r>
            <a:r>
              <a:rPr lang="hu-HU" dirty="0" err="1" smtClean="0"/>
              <a:t>multi-layer</a:t>
            </a:r>
            <a:r>
              <a:rPr lang="hu-HU" dirty="0" smtClean="0"/>
              <a:t> </a:t>
            </a:r>
            <a:r>
              <a:rPr lang="hu-HU" dirty="0" err="1" smtClean="0"/>
              <a:t>satellite</a:t>
            </a:r>
            <a:r>
              <a:rPr lang="hu-HU" dirty="0" smtClean="0"/>
              <a:t> </a:t>
            </a:r>
            <a:r>
              <a:rPr lang="hu-HU" dirty="0" err="1" smtClean="0"/>
              <a:t>imaging</a:t>
            </a:r>
            <a:endParaRPr lang="hu-HU" dirty="0" smtClean="0"/>
          </a:p>
          <a:p>
            <a:r>
              <a:rPr lang="hu-HU" dirty="0" smtClean="0"/>
              <a:t>Data </a:t>
            </a:r>
            <a:r>
              <a:rPr lang="hu-HU" dirty="0" err="1" smtClean="0"/>
              <a:t>processing</a:t>
            </a:r>
            <a:r>
              <a:rPr lang="hu-HU" dirty="0" smtClean="0"/>
              <a:t> + </a:t>
            </a:r>
            <a:r>
              <a:rPr lang="hu-HU" dirty="0" err="1" smtClean="0"/>
              <a:t>visualization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Multi-layer</a:t>
            </a:r>
            <a:r>
              <a:rPr lang="hu-HU" dirty="0" smtClean="0"/>
              <a:t> </a:t>
            </a:r>
            <a:r>
              <a:rPr lang="hu-HU" dirty="0" err="1" smtClean="0"/>
              <a:t>images</a:t>
            </a:r>
            <a:r>
              <a:rPr lang="hu-HU" dirty="0" smtClean="0"/>
              <a:t> </a:t>
            </a:r>
            <a:r>
              <a:rPr lang="hu-HU" dirty="0" err="1" smtClean="0"/>
              <a:t>stored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/>
              <a:t> </a:t>
            </a:r>
            <a:r>
              <a:rPr lang="hu-HU" dirty="0" err="1" smtClean="0"/>
              <a:t>tiny</a:t>
            </a:r>
            <a:r>
              <a:rPr lang="hu-HU" dirty="0" smtClean="0"/>
              <a:t> </a:t>
            </a:r>
            <a:r>
              <a:rPr lang="hu-HU" dirty="0" err="1" smtClean="0"/>
              <a:t>cubes</a:t>
            </a:r>
            <a:endParaRPr lang="hu-HU" dirty="0" smtClean="0"/>
          </a:p>
          <a:p>
            <a:pPr lvl="1"/>
            <a:r>
              <a:rPr lang="hu-HU" dirty="0" err="1" smtClean="0"/>
              <a:t>Efficient</a:t>
            </a:r>
            <a:r>
              <a:rPr lang="hu-HU" dirty="0" smtClean="0"/>
              <a:t> </a:t>
            </a:r>
            <a:r>
              <a:rPr lang="hu-HU" dirty="0" err="1" smtClean="0"/>
              <a:t>integration</a:t>
            </a:r>
            <a:r>
              <a:rPr lang="hu-HU" dirty="0" smtClean="0"/>
              <a:t> </a:t>
            </a:r>
            <a:r>
              <a:rPr lang="hu-HU" dirty="0" err="1" smtClean="0"/>
              <a:t>along</a:t>
            </a:r>
            <a:r>
              <a:rPr lang="hu-HU" dirty="0" smtClean="0"/>
              <a:t> </a:t>
            </a:r>
            <a:r>
              <a:rPr lang="hu-HU" dirty="0" err="1" smtClean="0"/>
              <a:t>axes</a:t>
            </a:r>
            <a:endParaRPr lang="hu-HU" dirty="0" smtClean="0"/>
          </a:p>
          <a:p>
            <a:pPr lvl="1"/>
            <a:r>
              <a:rPr lang="hu-HU" dirty="0" err="1" smtClean="0"/>
              <a:t>Fast</a:t>
            </a:r>
            <a:r>
              <a:rPr lang="hu-HU" dirty="0" smtClean="0"/>
              <a:t> </a:t>
            </a:r>
            <a:r>
              <a:rPr lang="hu-HU" dirty="0" err="1" smtClean="0"/>
              <a:t>interpolation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Use</a:t>
            </a:r>
            <a:r>
              <a:rPr lang="hu-HU" dirty="0" smtClean="0"/>
              <a:t> RDBMS and </a:t>
            </a:r>
            <a:r>
              <a:rPr lang="hu-HU" dirty="0" err="1" smtClean="0"/>
              <a:t>backing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endParaRPr lang="hu-HU" dirty="0" smtClean="0"/>
          </a:p>
          <a:p>
            <a:pPr lvl="1"/>
            <a:r>
              <a:rPr lang="hu-HU" dirty="0" err="1" smtClean="0"/>
              <a:t>Array</a:t>
            </a:r>
            <a:r>
              <a:rPr lang="hu-HU" dirty="0" smtClean="0"/>
              <a:t> </a:t>
            </a:r>
            <a:r>
              <a:rPr lang="hu-HU" dirty="0" err="1" smtClean="0"/>
              <a:t>manipulation</a:t>
            </a:r>
            <a:r>
              <a:rPr lang="hu-HU" dirty="0" smtClean="0"/>
              <a:t> </a:t>
            </a:r>
            <a:r>
              <a:rPr lang="hu-HU" dirty="0" err="1" smtClean="0"/>
              <a:t>implemented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client</a:t>
            </a:r>
            <a:r>
              <a:rPr lang="hu-HU" dirty="0" smtClean="0"/>
              <a:t> </a:t>
            </a:r>
            <a:r>
              <a:rPr lang="hu-HU" dirty="0" err="1" smtClean="0"/>
              <a:t>library</a:t>
            </a:r>
            <a:endParaRPr lang="hu-HU" dirty="0" smtClean="0"/>
          </a:p>
          <a:p>
            <a:pPr lvl="1"/>
            <a:r>
              <a:rPr lang="hu-HU" dirty="0" smtClean="0"/>
              <a:t>Works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various</a:t>
            </a:r>
            <a:r>
              <a:rPr lang="hu-HU" dirty="0" smtClean="0"/>
              <a:t> </a:t>
            </a:r>
            <a:r>
              <a:rPr lang="hu-HU" dirty="0" err="1" smtClean="0"/>
              <a:t>products</a:t>
            </a:r>
            <a:r>
              <a:rPr lang="hu-HU" dirty="0" smtClean="0"/>
              <a:t> (</a:t>
            </a:r>
            <a:r>
              <a:rPr lang="hu-HU" dirty="0" err="1" smtClean="0"/>
              <a:t>postgres</a:t>
            </a:r>
            <a:r>
              <a:rPr lang="hu-HU" dirty="0" smtClean="0"/>
              <a:t>, </a:t>
            </a:r>
            <a:r>
              <a:rPr lang="hu-HU" dirty="0" err="1" smtClean="0"/>
              <a:t>oracle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474539176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SciDB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hu-HU" dirty="0" err="1" smtClean="0"/>
              <a:t>Designed</a:t>
            </a:r>
            <a:r>
              <a:rPr lang="hu-HU" dirty="0" smtClean="0"/>
              <a:t> </a:t>
            </a:r>
            <a:r>
              <a:rPr lang="hu-HU" dirty="0" err="1" smtClean="0"/>
              <a:t>specifically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scientific</a:t>
            </a:r>
            <a:r>
              <a:rPr lang="hu-HU" dirty="0" smtClean="0"/>
              <a:t> </a:t>
            </a:r>
            <a:r>
              <a:rPr lang="hu-HU" dirty="0" err="1" smtClean="0"/>
              <a:t>purposes</a:t>
            </a:r>
            <a:endParaRPr lang="hu-HU" dirty="0" smtClean="0"/>
          </a:p>
          <a:p>
            <a:r>
              <a:rPr lang="hu-HU" dirty="0" smtClean="0"/>
              <a:t>Data management and </a:t>
            </a:r>
            <a:r>
              <a:rPr lang="hu-HU" dirty="0" err="1" smtClean="0"/>
              <a:t>analytics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arrays</a:t>
            </a:r>
            <a:r>
              <a:rPr lang="hu-HU" dirty="0" smtClean="0"/>
              <a:t>, no </a:t>
            </a:r>
            <a:r>
              <a:rPr lang="hu-HU" dirty="0" err="1" smtClean="0"/>
              <a:t>tables</a:t>
            </a:r>
            <a:r>
              <a:rPr lang="hu-HU" dirty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mimic</a:t>
            </a:r>
            <a:r>
              <a:rPr lang="hu-HU" dirty="0" smtClean="0"/>
              <a:t> </a:t>
            </a:r>
            <a:r>
              <a:rPr lang="hu-HU" dirty="0" err="1" smtClean="0"/>
              <a:t>them</a:t>
            </a:r>
            <a:endParaRPr lang="hu-HU" dirty="0" smtClean="0"/>
          </a:p>
          <a:p>
            <a:r>
              <a:rPr lang="hu-HU" dirty="0" err="1" smtClean="0"/>
              <a:t>Own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language</a:t>
            </a:r>
            <a:endParaRPr lang="hu-HU" dirty="0" smtClean="0"/>
          </a:p>
          <a:p>
            <a:pPr lvl="1"/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optimizer</a:t>
            </a:r>
            <a:endParaRPr lang="hu-HU" dirty="0" smtClean="0"/>
          </a:p>
          <a:p>
            <a:pPr lvl="1"/>
            <a:r>
              <a:rPr lang="hu-HU" dirty="0" err="1" smtClean="0"/>
              <a:t>Ability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construct</a:t>
            </a:r>
            <a:r>
              <a:rPr lang="hu-HU" dirty="0" smtClean="0"/>
              <a:t>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plan</a:t>
            </a:r>
            <a:r>
              <a:rPr lang="hu-HU" dirty="0" smtClean="0"/>
              <a:t> </a:t>
            </a:r>
            <a:r>
              <a:rPr lang="hu-HU" dirty="0" err="1" smtClean="0"/>
              <a:t>directly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Scale</a:t>
            </a:r>
            <a:r>
              <a:rPr lang="hu-HU" dirty="0" smtClean="0"/>
              <a:t> </a:t>
            </a:r>
            <a:r>
              <a:rPr lang="hu-HU" dirty="0" err="1" smtClean="0"/>
              <a:t>up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laptops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servers</a:t>
            </a:r>
          </a:p>
          <a:p>
            <a:r>
              <a:rPr lang="hu-HU" dirty="0" err="1" smtClean="0"/>
              <a:t>Scale</a:t>
            </a:r>
            <a:r>
              <a:rPr lang="hu-HU" dirty="0" smtClean="0"/>
              <a:t> out </a:t>
            </a:r>
            <a:r>
              <a:rPr lang="hu-HU" dirty="0" err="1" smtClean="0"/>
              <a:t>to</a:t>
            </a:r>
            <a:r>
              <a:rPr lang="hu-HU" dirty="0" smtClean="0"/>
              <a:t> server </a:t>
            </a:r>
            <a:r>
              <a:rPr lang="hu-HU" dirty="0" err="1" smtClean="0"/>
              <a:t>clusters</a:t>
            </a:r>
            <a:r>
              <a:rPr lang="hu-HU" dirty="0" smtClean="0"/>
              <a:t> and </a:t>
            </a:r>
            <a:r>
              <a:rPr lang="hu-HU" dirty="0" err="1" smtClean="0"/>
              <a:t>clouds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Minimal</a:t>
            </a:r>
            <a:r>
              <a:rPr lang="hu-HU" dirty="0" smtClean="0"/>
              <a:t> </a:t>
            </a:r>
            <a:r>
              <a:rPr lang="hu-HU" dirty="0" err="1" smtClean="0"/>
              <a:t>support</a:t>
            </a:r>
            <a:r>
              <a:rPr lang="hu-HU" dirty="0" smtClean="0"/>
              <a:t> of </a:t>
            </a:r>
            <a:r>
              <a:rPr lang="hu-HU" dirty="0" err="1" smtClean="0"/>
              <a:t>transactions</a:t>
            </a:r>
            <a:endParaRPr lang="hu-HU" dirty="0" smtClean="0"/>
          </a:p>
          <a:p>
            <a:pPr lvl="1"/>
            <a:r>
              <a:rPr lang="hu-HU" dirty="0" err="1" smtClean="0"/>
              <a:t>Only</a:t>
            </a:r>
            <a:r>
              <a:rPr lang="hu-HU" dirty="0" smtClean="0"/>
              <a:t> roll-back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error</a:t>
            </a:r>
            <a:r>
              <a:rPr lang="hu-HU" dirty="0" smtClean="0"/>
              <a:t>, no </a:t>
            </a:r>
            <a:r>
              <a:rPr lang="hu-HU" dirty="0" err="1" smtClean="0"/>
              <a:t>isolation</a:t>
            </a:r>
            <a:endParaRPr lang="hu-HU" dirty="0" smtClean="0"/>
          </a:p>
          <a:p>
            <a:r>
              <a:rPr lang="hu-HU" dirty="0" err="1" smtClean="0"/>
              <a:t>Flexible</a:t>
            </a:r>
            <a:r>
              <a:rPr lang="hu-HU" dirty="0" smtClean="0"/>
              <a:t> </a:t>
            </a:r>
            <a:r>
              <a:rPr lang="hu-HU" dirty="0" err="1" smtClean="0"/>
              <a:t>integration</a:t>
            </a:r>
            <a:r>
              <a:rPr lang="hu-HU" dirty="0" smtClean="0"/>
              <a:t> of </a:t>
            </a:r>
            <a:r>
              <a:rPr lang="hu-HU" dirty="0" err="1" smtClean="0"/>
              <a:t>remote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sources</a:t>
            </a:r>
            <a:endParaRPr lang="hu-HU" dirty="0" smtClean="0"/>
          </a:p>
          <a:p>
            <a:pPr lvl="1"/>
            <a:r>
              <a:rPr lang="hu-HU" dirty="0" err="1" smtClean="0"/>
              <a:t>Important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scientific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endParaRPr lang="hu-HU" dirty="0" smtClean="0"/>
          </a:p>
          <a:p>
            <a:r>
              <a:rPr lang="hu-HU" dirty="0" smtClean="0"/>
              <a:t>Version </a:t>
            </a:r>
            <a:r>
              <a:rPr lang="hu-HU" dirty="0" err="1" smtClean="0"/>
              <a:t>handling</a:t>
            </a:r>
            <a:r>
              <a:rPr lang="hu-HU" dirty="0" smtClean="0"/>
              <a:t>, </a:t>
            </a:r>
            <a:r>
              <a:rPr lang="hu-HU" dirty="0" err="1" smtClean="0"/>
              <a:t>provenance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0861267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3. Amdahl’s laws</a:t>
            </a:r>
            <a:endParaRPr lang="en-US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The necessity to parallelize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765908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25. </a:t>
            </a:r>
            <a:r>
              <a:rPr lang="hu-HU" dirty="0" err="1" smtClean="0"/>
              <a:t>noSQL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7060263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Inspiration</a:t>
            </a:r>
            <a:r>
              <a:rPr lang="hu-HU" dirty="0" smtClean="0"/>
              <a:t>: web 2.0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 smtClean="0"/>
              <a:t>Search</a:t>
            </a:r>
            <a:r>
              <a:rPr lang="hu-HU" dirty="0" smtClean="0"/>
              <a:t> </a:t>
            </a:r>
            <a:r>
              <a:rPr lang="hu-HU" dirty="0" err="1" smtClean="0"/>
              <a:t>engines</a:t>
            </a:r>
            <a:r>
              <a:rPr lang="hu-HU" dirty="0" smtClean="0"/>
              <a:t>, </a:t>
            </a:r>
            <a:r>
              <a:rPr lang="hu-HU" dirty="0" err="1" smtClean="0"/>
              <a:t>giant</a:t>
            </a:r>
            <a:r>
              <a:rPr lang="hu-HU" dirty="0" smtClean="0"/>
              <a:t> </a:t>
            </a:r>
            <a:r>
              <a:rPr lang="hu-HU" dirty="0" err="1" smtClean="0"/>
              <a:t>webstores</a:t>
            </a:r>
            <a:r>
              <a:rPr lang="hu-HU" dirty="0" smtClean="0"/>
              <a:t>, </a:t>
            </a:r>
            <a:r>
              <a:rPr lang="hu-HU" dirty="0" err="1" smtClean="0"/>
              <a:t>social</a:t>
            </a:r>
            <a:r>
              <a:rPr lang="hu-HU" dirty="0"/>
              <a:t> </a:t>
            </a:r>
            <a:r>
              <a:rPr lang="hu-HU" dirty="0" smtClean="0"/>
              <a:t>web</a:t>
            </a:r>
          </a:p>
          <a:p>
            <a:r>
              <a:rPr lang="hu-HU" dirty="0" err="1" smtClean="0"/>
              <a:t>Exponential</a:t>
            </a:r>
            <a:r>
              <a:rPr lang="hu-HU" dirty="0" smtClean="0"/>
              <a:t> </a:t>
            </a:r>
            <a:r>
              <a:rPr lang="hu-HU" dirty="0" err="1" smtClean="0"/>
              <a:t>growth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beginning</a:t>
            </a:r>
            <a:endParaRPr lang="hu-HU" dirty="0" smtClean="0"/>
          </a:p>
          <a:p>
            <a:pPr lvl="1"/>
            <a:r>
              <a:rPr lang="hu-HU" dirty="0" smtClean="0"/>
              <a:t>Big </a:t>
            </a:r>
            <a:r>
              <a:rPr lang="hu-HU" dirty="0" err="1" smtClean="0"/>
              <a:t>iron</a:t>
            </a:r>
            <a:r>
              <a:rPr lang="hu-HU" dirty="0" smtClean="0"/>
              <a:t> </a:t>
            </a:r>
            <a:r>
              <a:rPr lang="hu-HU" dirty="0" err="1" smtClean="0"/>
              <a:t>machines</a:t>
            </a:r>
            <a:r>
              <a:rPr lang="hu-HU" dirty="0" smtClean="0"/>
              <a:t> </a:t>
            </a:r>
            <a:r>
              <a:rPr lang="hu-HU" dirty="0" err="1" smtClean="0"/>
              <a:t>could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follow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Exponential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growth</a:t>
            </a:r>
            <a:endParaRPr lang="hu-HU" dirty="0" smtClean="0"/>
          </a:p>
          <a:p>
            <a:r>
              <a:rPr lang="hu-HU" dirty="0" smtClean="0"/>
              <a:t>Less </a:t>
            </a:r>
            <a:r>
              <a:rPr lang="hu-HU" dirty="0" err="1" smtClean="0"/>
              <a:t>structured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– </a:t>
            </a:r>
            <a:r>
              <a:rPr lang="hu-HU" dirty="0" err="1" smtClean="0"/>
              <a:t>social</a:t>
            </a:r>
            <a:r>
              <a:rPr lang="hu-HU" dirty="0" smtClean="0"/>
              <a:t> web</a:t>
            </a:r>
          </a:p>
          <a:p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availablity</a:t>
            </a:r>
            <a:r>
              <a:rPr lang="hu-HU" dirty="0"/>
              <a:t> </a:t>
            </a:r>
            <a:r>
              <a:rPr lang="hu-HU" dirty="0" err="1" smtClean="0"/>
              <a:t>was</a:t>
            </a:r>
            <a:r>
              <a:rPr lang="hu-HU" dirty="0" smtClean="0"/>
              <a:t> a major </a:t>
            </a:r>
            <a:r>
              <a:rPr lang="hu-HU" dirty="0" err="1" smtClean="0"/>
              <a:t>requirement</a:t>
            </a:r>
            <a:endParaRPr lang="hu-HU" dirty="0" smtClean="0"/>
          </a:p>
          <a:p>
            <a:r>
              <a:rPr lang="hu-HU" dirty="0" err="1" smtClean="0"/>
              <a:t>Consistency</a:t>
            </a:r>
            <a:r>
              <a:rPr lang="hu-HU" dirty="0" smtClean="0"/>
              <a:t> </a:t>
            </a:r>
            <a:r>
              <a:rPr lang="hu-HU" dirty="0" err="1" smtClean="0"/>
              <a:t>was</a:t>
            </a:r>
            <a:r>
              <a:rPr lang="hu-HU" dirty="0" smtClean="0"/>
              <a:t> less </a:t>
            </a:r>
            <a:r>
              <a:rPr lang="hu-HU" dirty="0" err="1" smtClean="0"/>
              <a:t>important</a:t>
            </a:r>
            <a:endParaRPr lang="hu-HU" dirty="0" smtClean="0"/>
          </a:p>
          <a:p>
            <a:endParaRPr lang="hu-HU" dirty="0"/>
          </a:p>
          <a:p>
            <a:r>
              <a:rPr lang="hu-HU" dirty="0"/>
              <a:t>RDBMS </a:t>
            </a:r>
            <a:r>
              <a:rPr lang="hu-HU" sz="3200" b="1" dirty="0">
                <a:latin typeface="Candara" pitchFamily="34" charset="0"/>
                <a:sym typeface="Wingdings"/>
              </a:rPr>
              <a:t></a:t>
            </a:r>
            <a:endParaRPr lang="hu-HU" dirty="0"/>
          </a:p>
          <a:p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73684294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demand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endParaRPr lang="hu-HU" dirty="0" smtClean="0"/>
          </a:p>
          <a:p>
            <a:r>
              <a:rPr lang="hu-HU" dirty="0" smtClean="0"/>
              <a:t>1000+ </a:t>
            </a:r>
            <a:r>
              <a:rPr lang="hu-HU" dirty="0" err="1" smtClean="0"/>
              <a:t>nodes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commodity</a:t>
            </a:r>
            <a:r>
              <a:rPr lang="hu-HU" dirty="0" smtClean="0"/>
              <a:t> servers</a:t>
            </a:r>
          </a:p>
          <a:p>
            <a:pPr lvl="1"/>
            <a:r>
              <a:rPr lang="hu-HU" dirty="0" err="1" smtClean="0"/>
              <a:t>Shared</a:t>
            </a:r>
            <a:r>
              <a:rPr lang="hu-HU" dirty="0" smtClean="0"/>
              <a:t> </a:t>
            </a:r>
            <a:r>
              <a:rPr lang="hu-HU" dirty="0" err="1" smtClean="0"/>
              <a:t>nothing</a:t>
            </a:r>
            <a:r>
              <a:rPr lang="hu-HU" dirty="0" smtClean="0"/>
              <a:t> </a:t>
            </a:r>
            <a:r>
              <a:rPr lang="hu-HU" dirty="0" err="1" smtClean="0"/>
              <a:t>approach</a:t>
            </a:r>
            <a:endParaRPr lang="hu-HU" dirty="0" smtClean="0"/>
          </a:p>
          <a:p>
            <a:pPr lvl="1"/>
            <a:r>
              <a:rPr lang="hu-HU" dirty="0" err="1" smtClean="0"/>
              <a:t>Node</a:t>
            </a:r>
            <a:r>
              <a:rPr lang="hu-HU" dirty="0" smtClean="0"/>
              <a:t> </a:t>
            </a:r>
            <a:r>
              <a:rPr lang="hu-HU" dirty="0" err="1" smtClean="0"/>
              <a:t>failures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common</a:t>
            </a:r>
            <a:r>
              <a:rPr lang="hu-HU" dirty="0" smtClean="0"/>
              <a:t> and </a:t>
            </a:r>
            <a:r>
              <a:rPr lang="hu-HU" dirty="0" err="1" smtClean="0"/>
              <a:t>handled</a:t>
            </a:r>
            <a:r>
              <a:rPr lang="hu-HU" dirty="0" smtClean="0"/>
              <a:t> </a:t>
            </a:r>
            <a:r>
              <a:rPr lang="hu-HU" dirty="0" err="1" smtClean="0"/>
              <a:t>routinely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Scale-out</a:t>
            </a:r>
            <a:r>
              <a:rPr lang="hu-HU" dirty="0" smtClean="0"/>
              <a:t> of RDBMS </a:t>
            </a:r>
            <a:r>
              <a:rPr lang="hu-HU" dirty="0" err="1" smtClean="0"/>
              <a:t>still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solved</a:t>
            </a:r>
            <a:endParaRPr lang="hu-HU" dirty="0" smtClean="0"/>
          </a:p>
          <a:p>
            <a:pPr lvl="1"/>
            <a:r>
              <a:rPr lang="hu-HU" dirty="0" smtClean="0"/>
              <a:t>Major </a:t>
            </a:r>
            <a:r>
              <a:rPr lang="hu-HU" dirty="0" err="1" smtClean="0"/>
              <a:t>problems</a:t>
            </a:r>
            <a:r>
              <a:rPr lang="hu-HU" dirty="0" smtClean="0"/>
              <a:t>: </a:t>
            </a:r>
            <a:r>
              <a:rPr lang="hu-HU" dirty="0" err="1" smtClean="0"/>
              <a:t>consistency</a:t>
            </a:r>
            <a:r>
              <a:rPr lang="hu-HU" dirty="0" smtClean="0"/>
              <a:t>, </a:t>
            </a:r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joins</a:t>
            </a:r>
            <a:endParaRPr lang="hu-HU" dirty="0" smtClean="0"/>
          </a:p>
          <a:p>
            <a:pPr lvl="1"/>
            <a:r>
              <a:rPr lang="hu-HU" dirty="0" err="1" smtClean="0"/>
              <a:t>There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attempts</a:t>
            </a:r>
            <a:r>
              <a:rPr lang="hu-HU" dirty="0" smtClean="0"/>
              <a:t>: </a:t>
            </a:r>
            <a:r>
              <a:rPr lang="hu-HU" dirty="0" err="1" smtClean="0"/>
              <a:t>mySQL</a:t>
            </a:r>
            <a:r>
              <a:rPr lang="hu-HU" dirty="0" smtClean="0"/>
              <a:t> </a:t>
            </a:r>
            <a:r>
              <a:rPr lang="hu-HU" dirty="0" err="1" smtClean="0"/>
              <a:t>cluster</a:t>
            </a:r>
            <a:r>
              <a:rPr lang="hu-HU" dirty="0" smtClean="0"/>
              <a:t> (</a:t>
            </a:r>
            <a:r>
              <a:rPr lang="hu-HU" dirty="0" err="1" smtClean="0"/>
              <a:t>ndb</a:t>
            </a:r>
            <a:r>
              <a:rPr lang="hu-HU" dirty="0" smtClean="0"/>
              <a:t>), </a:t>
            </a:r>
            <a:r>
              <a:rPr lang="hu-HU" dirty="0" err="1" smtClean="0"/>
              <a:t>graywulf</a:t>
            </a:r>
            <a:r>
              <a:rPr lang="hu-HU" dirty="0" smtClean="0"/>
              <a:t> etc.</a:t>
            </a:r>
          </a:p>
          <a:p>
            <a:pPr lvl="1"/>
            <a:endParaRPr lang="hu-HU" dirty="0"/>
          </a:p>
          <a:p>
            <a:r>
              <a:rPr lang="hu-HU" dirty="0" err="1" smtClean="0"/>
              <a:t>Solution</a:t>
            </a:r>
            <a:r>
              <a:rPr lang="hu-HU" dirty="0" smtClean="0"/>
              <a:t>: </a:t>
            </a:r>
            <a:r>
              <a:rPr lang="hu-HU" dirty="0" err="1" smtClean="0"/>
              <a:t>implement</a:t>
            </a:r>
            <a:r>
              <a:rPr lang="hu-HU" dirty="0" smtClean="0"/>
              <a:t> </a:t>
            </a:r>
            <a:r>
              <a:rPr lang="hu-HU" dirty="0" err="1" smtClean="0"/>
              <a:t>something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scratch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14112301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noSQL</a:t>
            </a:r>
            <a:r>
              <a:rPr lang="hu-HU" dirty="0" smtClean="0"/>
              <a:t> (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SQL)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 smtClean="0"/>
              <a:t>Urgent</a:t>
            </a:r>
            <a:r>
              <a:rPr lang="hu-HU" dirty="0" smtClean="0"/>
              <a:t> </a:t>
            </a:r>
            <a:r>
              <a:rPr lang="hu-HU" dirty="0" err="1" smtClean="0"/>
              <a:t>demand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technology</a:t>
            </a:r>
            <a:endParaRPr lang="hu-HU" dirty="0"/>
          </a:p>
          <a:p>
            <a:pPr lvl="1"/>
            <a:r>
              <a:rPr lang="hu-HU" dirty="0" smtClean="0"/>
              <a:t>RDBMS </a:t>
            </a:r>
            <a:r>
              <a:rPr lang="hu-HU" dirty="0" err="1" smtClean="0"/>
              <a:t>systems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extremely</a:t>
            </a:r>
            <a:r>
              <a:rPr lang="hu-HU" dirty="0" smtClean="0"/>
              <a:t> </a:t>
            </a:r>
            <a:r>
              <a:rPr lang="hu-HU" dirty="0" err="1" smtClean="0"/>
              <a:t>complicated</a:t>
            </a:r>
            <a:endParaRPr lang="hu-HU" dirty="0" smtClean="0"/>
          </a:p>
          <a:p>
            <a:pPr lvl="1"/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codebase</a:t>
            </a:r>
            <a:r>
              <a:rPr lang="hu-HU" dirty="0" smtClean="0"/>
              <a:t>, </a:t>
            </a:r>
            <a:r>
              <a:rPr lang="hu-HU" dirty="0" err="1" smtClean="0"/>
              <a:t>changes</a:t>
            </a:r>
            <a:r>
              <a:rPr lang="hu-HU" dirty="0" smtClean="0"/>
              <a:t> </a:t>
            </a:r>
            <a:r>
              <a:rPr lang="hu-HU" dirty="0" err="1" smtClean="0"/>
              <a:t>take</a:t>
            </a:r>
            <a:r>
              <a:rPr lang="hu-HU" dirty="0" smtClean="0"/>
              <a:t> </a:t>
            </a:r>
            <a:r>
              <a:rPr lang="hu-HU" dirty="0" err="1" smtClean="0"/>
              <a:t>month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implement</a:t>
            </a:r>
            <a:endParaRPr lang="hu-HU" dirty="0" smtClean="0"/>
          </a:p>
          <a:p>
            <a:pPr lvl="1"/>
            <a:r>
              <a:rPr lang="hu-HU" dirty="0" err="1" smtClean="0"/>
              <a:t>Let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technology</a:t>
            </a:r>
            <a:r>
              <a:rPr lang="hu-HU" dirty="0" smtClean="0"/>
              <a:t> be </a:t>
            </a:r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simpler</a:t>
            </a:r>
            <a:r>
              <a:rPr lang="hu-HU" dirty="0" smtClean="0"/>
              <a:t> </a:t>
            </a:r>
            <a:r>
              <a:rPr lang="hu-HU" dirty="0" err="1" smtClean="0"/>
              <a:t>but</a:t>
            </a:r>
            <a:r>
              <a:rPr lang="hu-HU" dirty="0" smtClean="0"/>
              <a:t> must </a:t>
            </a:r>
            <a:r>
              <a:rPr lang="hu-HU" dirty="0" err="1" smtClean="0"/>
              <a:t>scale-out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save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complexity</a:t>
            </a:r>
            <a:r>
              <a:rPr lang="hu-HU" dirty="0" smtClean="0"/>
              <a:t>?</a:t>
            </a:r>
          </a:p>
          <a:p>
            <a:pPr lvl="1"/>
            <a:r>
              <a:rPr lang="hu-HU" dirty="0" smtClean="0"/>
              <a:t>No SQL </a:t>
            </a:r>
            <a:r>
              <a:rPr lang="hu-HU" dirty="0" err="1" smtClean="0"/>
              <a:t>language</a:t>
            </a:r>
            <a:r>
              <a:rPr lang="hu-HU" dirty="0" smtClean="0"/>
              <a:t>,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limited </a:t>
            </a:r>
            <a:r>
              <a:rPr lang="hu-HU" dirty="0" err="1" smtClean="0"/>
              <a:t>syntax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declarative</a:t>
            </a:r>
            <a:r>
              <a:rPr lang="hu-HU" dirty="0" smtClean="0"/>
              <a:t> </a:t>
            </a:r>
            <a:r>
              <a:rPr lang="hu-HU" dirty="0" err="1" smtClean="0"/>
              <a:t>programming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(</a:t>
            </a:r>
            <a:r>
              <a:rPr lang="hu-HU" dirty="0" err="1" smtClean="0"/>
              <a:t>imperative</a:t>
            </a:r>
            <a:r>
              <a:rPr lang="hu-HU" dirty="0" smtClean="0"/>
              <a:t> is </a:t>
            </a:r>
            <a:r>
              <a:rPr lang="hu-HU" dirty="0" err="1" smtClean="0"/>
              <a:t>simpler</a:t>
            </a:r>
            <a:r>
              <a:rPr lang="hu-HU" dirty="0" smtClean="0"/>
              <a:t>)</a:t>
            </a:r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relational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(</a:t>
            </a:r>
            <a:r>
              <a:rPr lang="hu-HU" dirty="0" err="1" smtClean="0"/>
              <a:t>see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)</a:t>
            </a:r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generic</a:t>
            </a:r>
            <a:r>
              <a:rPr lang="hu-HU" dirty="0" smtClean="0"/>
              <a:t> </a:t>
            </a:r>
            <a:r>
              <a:rPr lang="hu-HU" dirty="0" err="1" smtClean="0"/>
              <a:t>scan</a:t>
            </a:r>
            <a:r>
              <a:rPr lang="hu-HU" dirty="0" smtClean="0"/>
              <a:t> and </a:t>
            </a:r>
            <a:r>
              <a:rPr lang="hu-HU" dirty="0" err="1" smtClean="0"/>
              <a:t>join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smtClean="0"/>
              <a:t>No ACID, </a:t>
            </a:r>
            <a:r>
              <a:rPr lang="hu-HU" dirty="0" err="1" smtClean="0"/>
              <a:t>simplified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and </a:t>
            </a:r>
            <a:r>
              <a:rPr lang="hu-HU" dirty="0" err="1" smtClean="0"/>
              <a:t>consistency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 smtClean="0"/>
          </a:p>
          <a:p>
            <a:pPr lvl="2"/>
            <a:r>
              <a:rPr lang="hu-HU" dirty="0" smtClean="0"/>
              <a:t>BASE (</a:t>
            </a:r>
            <a:r>
              <a:rPr lang="hu-HU" dirty="0" err="1" smtClean="0"/>
              <a:t>see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)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37211872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Two</a:t>
            </a:r>
            <a:r>
              <a:rPr lang="hu-HU" dirty="0" smtClean="0"/>
              <a:t> major </a:t>
            </a:r>
            <a:r>
              <a:rPr lang="hu-HU" dirty="0" err="1" smtClean="0"/>
              <a:t>fields</a:t>
            </a:r>
            <a:r>
              <a:rPr lang="hu-HU" dirty="0" smtClean="0"/>
              <a:t> of </a:t>
            </a:r>
            <a:r>
              <a:rPr lang="hu-HU" dirty="0" err="1" smtClean="0"/>
              <a:t>noSQL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 smtClean="0"/>
              <a:t>Large-scale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endParaRPr lang="hu-HU" dirty="0" smtClean="0"/>
          </a:p>
          <a:p>
            <a:pPr lvl="1"/>
            <a:r>
              <a:rPr lang="hu-HU" dirty="0" err="1" smtClean="0"/>
              <a:t>Regular</a:t>
            </a:r>
            <a:r>
              <a:rPr lang="hu-HU" dirty="0" smtClean="0"/>
              <a:t> batch </a:t>
            </a:r>
            <a:r>
              <a:rPr lang="hu-HU" dirty="0" err="1" smtClean="0"/>
              <a:t>processing</a:t>
            </a:r>
            <a:endParaRPr lang="hu-HU" dirty="0" smtClean="0"/>
          </a:p>
          <a:p>
            <a:pPr lvl="1"/>
            <a:r>
              <a:rPr lang="hu-HU" dirty="0" err="1" smtClean="0"/>
              <a:t>Reduction</a:t>
            </a:r>
            <a:r>
              <a:rPr lang="hu-HU" dirty="0" smtClean="0"/>
              <a:t> of Big Data</a:t>
            </a:r>
          </a:p>
          <a:p>
            <a:pPr lvl="1"/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throughput</a:t>
            </a:r>
            <a:r>
              <a:rPr lang="hu-HU" dirty="0" smtClean="0"/>
              <a:t> </a:t>
            </a:r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endParaRPr lang="hu-HU" dirty="0" smtClean="0"/>
          </a:p>
          <a:p>
            <a:pPr lvl="1"/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balancing</a:t>
            </a:r>
            <a:r>
              <a:rPr lang="hu-HU" dirty="0" smtClean="0"/>
              <a:t> over </a:t>
            </a:r>
            <a:r>
              <a:rPr lang="hu-HU" dirty="0" err="1" smtClean="0"/>
              <a:t>nodes</a:t>
            </a:r>
            <a:endParaRPr lang="hu-HU" dirty="0" smtClean="0"/>
          </a:p>
          <a:p>
            <a:pPr lvl="1"/>
            <a:r>
              <a:rPr lang="hu-HU" dirty="0" smtClean="0"/>
              <a:t>Random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err="1" smtClean="0"/>
              <a:t>Replicate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(</a:t>
            </a:r>
            <a:r>
              <a:rPr lang="hu-HU" dirty="0" err="1" smtClean="0"/>
              <a:t>instead</a:t>
            </a:r>
            <a:r>
              <a:rPr lang="hu-HU" dirty="0" smtClean="0"/>
              <a:t> of </a:t>
            </a:r>
            <a:r>
              <a:rPr lang="hu-HU" dirty="0" err="1" smtClean="0"/>
              <a:t>back-ups</a:t>
            </a:r>
            <a:r>
              <a:rPr lang="hu-HU" dirty="0" smtClean="0"/>
              <a:t>)</a:t>
            </a:r>
          </a:p>
          <a:p>
            <a:pPr lvl="2"/>
            <a:r>
              <a:rPr lang="hu-HU" dirty="0" smtClean="0"/>
              <a:t>Data </a:t>
            </a:r>
            <a:r>
              <a:rPr lang="hu-HU" dirty="0" err="1" smtClean="0"/>
              <a:t>durability</a:t>
            </a:r>
            <a:endParaRPr lang="hu-HU" dirty="0" smtClean="0"/>
          </a:p>
          <a:p>
            <a:pPr lvl="2"/>
            <a:r>
              <a:rPr lang="hu-HU" dirty="0" err="1" smtClean="0"/>
              <a:t>Load</a:t>
            </a:r>
            <a:r>
              <a:rPr lang="hu-HU" dirty="0" smtClean="0"/>
              <a:t> </a:t>
            </a:r>
            <a:r>
              <a:rPr lang="hu-HU" dirty="0" err="1" smtClean="0"/>
              <a:t>balancing</a:t>
            </a:r>
            <a:endParaRPr lang="hu-HU" dirty="0"/>
          </a:p>
        </p:txBody>
      </p:sp>
      <p:pic>
        <p:nvPicPr>
          <p:cNvPr id="4" name="Picture 2" descr="http://hadoop.apache.org/mapreduce/images/mapreduce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2347080"/>
            <a:ext cx="2592288" cy="793888"/>
          </a:xfrm>
          <a:prstGeom prst="rect">
            <a:avLst/>
          </a:prstGeom>
          <a:noFill/>
        </p:spPr>
      </p:pic>
      <p:pic>
        <p:nvPicPr>
          <p:cNvPr id="5" name="Picture 10" descr="HBas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9086" y="4665225"/>
            <a:ext cx="1368152" cy="339467"/>
          </a:xfrm>
          <a:prstGeom prst="rect">
            <a:avLst/>
          </a:prstGeom>
          <a:noFill/>
        </p:spPr>
      </p:pic>
      <p:pic>
        <p:nvPicPr>
          <p:cNvPr id="6" name="Picture 12" descr="http://blog.monitis.com/wp-content/uploads/2011/12/apache_cassandra_logo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11887" y="4665225"/>
            <a:ext cx="989423" cy="648072"/>
          </a:xfrm>
          <a:prstGeom prst="rect">
            <a:avLst/>
          </a:prstGeom>
          <a:noFill/>
        </p:spPr>
      </p:pic>
      <p:pic>
        <p:nvPicPr>
          <p:cNvPr id="7" name="Picture 8" descr="http://www.javaplex.com/blog/wp-content/uploads/2011/07/MongoDB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39086" y="5217285"/>
            <a:ext cx="1368152" cy="45605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10" descr="http://www.webresourcesdepot.com/wp-content/uploads/riak-database.jpg"/>
          <p:cNvPicPr>
            <a:picLocks noChangeAspect="1" noChangeArrowheads="1"/>
          </p:cNvPicPr>
          <p:nvPr/>
        </p:nvPicPr>
        <p:blipFill>
          <a:blip r:embed="rId6" cstate="print"/>
          <a:srcRect t="3188" r="50278"/>
          <a:stretch>
            <a:fillRect/>
          </a:stretch>
        </p:blipFill>
        <p:spPr bwMode="auto">
          <a:xfrm>
            <a:off x="7711887" y="5601329"/>
            <a:ext cx="1008112" cy="4702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1401410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Hadoop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Based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a </a:t>
            </a:r>
            <a:r>
              <a:rPr lang="hu-HU" dirty="0" err="1" smtClean="0"/>
              <a:t>google</a:t>
            </a:r>
            <a:r>
              <a:rPr lang="hu-HU" dirty="0" smtClean="0"/>
              <a:t> </a:t>
            </a:r>
            <a:r>
              <a:rPr lang="hu-HU" dirty="0" err="1" smtClean="0"/>
              <a:t>paper</a:t>
            </a:r>
            <a:r>
              <a:rPr lang="hu-HU" dirty="0" smtClean="0"/>
              <a:t>, </a:t>
            </a:r>
            <a:r>
              <a:rPr lang="hu-HU" dirty="0" err="1" smtClean="0"/>
              <a:t>Apache</a:t>
            </a:r>
            <a:r>
              <a:rPr lang="hu-HU" dirty="0" smtClean="0"/>
              <a:t> Project </a:t>
            </a:r>
            <a:r>
              <a:rPr lang="hu-HU" dirty="0" err="1" smtClean="0"/>
              <a:t>written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Java</a:t>
            </a:r>
          </a:p>
          <a:p>
            <a:endParaRPr lang="hu-HU" dirty="0"/>
          </a:p>
          <a:p>
            <a:r>
              <a:rPr lang="hu-HU" dirty="0" smtClean="0"/>
              <a:t>HDFS: </a:t>
            </a:r>
            <a:r>
              <a:rPr lang="hu-HU" dirty="0" err="1" smtClean="0"/>
              <a:t>Hadoop</a:t>
            </a:r>
            <a:r>
              <a:rPr lang="hu-HU" dirty="0" smtClean="0"/>
              <a:t> </a:t>
            </a:r>
            <a:r>
              <a:rPr lang="hu-HU" dirty="0" err="1" smtClean="0"/>
              <a:t>Distributed</a:t>
            </a:r>
            <a:r>
              <a:rPr lang="hu-HU" dirty="0" smtClean="0"/>
              <a:t> File System</a:t>
            </a:r>
          </a:p>
          <a:p>
            <a:pPr lvl="1"/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r>
              <a:rPr lang="hu-HU" dirty="0" smtClean="0"/>
              <a:t> </a:t>
            </a:r>
            <a:r>
              <a:rPr lang="hu-HU" dirty="0" err="1" smtClean="0"/>
              <a:t>across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machines</a:t>
            </a:r>
            <a:endParaRPr lang="hu-HU" dirty="0" smtClean="0"/>
          </a:p>
          <a:p>
            <a:pPr lvl="1"/>
            <a:r>
              <a:rPr lang="hu-HU" dirty="0" err="1" smtClean="0"/>
              <a:t>Replicate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nodes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Job </a:t>
            </a:r>
            <a:r>
              <a:rPr lang="hu-HU" dirty="0" err="1" smtClean="0"/>
              <a:t>scheduler</a:t>
            </a:r>
            <a:endParaRPr lang="hu-HU" dirty="0" smtClean="0"/>
          </a:p>
          <a:p>
            <a:pPr lvl="1"/>
            <a:r>
              <a:rPr lang="hu-HU" dirty="0" err="1" smtClean="0"/>
              <a:t>Ensures</a:t>
            </a:r>
            <a:r>
              <a:rPr lang="hu-HU" dirty="0" smtClean="0"/>
              <a:t> </a:t>
            </a:r>
            <a:r>
              <a:rPr lang="hu-HU" dirty="0" err="1" smtClean="0"/>
              <a:t>job</a:t>
            </a:r>
            <a:r>
              <a:rPr lang="hu-HU" dirty="0" smtClean="0"/>
              <a:t> </a:t>
            </a:r>
            <a:r>
              <a:rPr lang="hu-HU" dirty="0" err="1" smtClean="0"/>
              <a:t>execution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a </a:t>
            </a:r>
            <a:r>
              <a:rPr lang="hu-HU" dirty="0" err="1" smtClean="0"/>
              <a:t>multi-machine</a:t>
            </a:r>
            <a:r>
              <a:rPr lang="hu-HU" dirty="0" smtClean="0"/>
              <a:t> </a:t>
            </a:r>
            <a:r>
              <a:rPr lang="hu-HU" dirty="0" err="1" smtClean="0"/>
              <a:t>environment</a:t>
            </a:r>
            <a:endParaRPr lang="hu-HU" dirty="0" smtClean="0"/>
          </a:p>
          <a:p>
            <a:pPr lvl="1"/>
            <a:r>
              <a:rPr lang="hu-HU" dirty="0" err="1" smtClean="0"/>
              <a:t>Co-location</a:t>
            </a:r>
            <a:r>
              <a:rPr lang="hu-HU" dirty="0" smtClean="0"/>
              <a:t> </a:t>
            </a:r>
            <a:r>
              <a:rPr lang="hu-HU" dirty="0" err="1" smtClean="0"/>
              <a:t>aware</a:t>
            </a:r>
            <a:r>
              <a:rPr lang="hu-HU" dirty="0" smtClean="0"/>
              <a:t>, </a:t>
            </a:r>
            <a:r>
              <a:rPr lang="hu-HU" dirty="0" err="1" smtClean="0"/>
              <a:t>minimizes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movement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Jobs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easily</a:t>
            </a:r>
            <a:r>
              <a:rPr lang="hu-HU" dirty="0" smtClean="0"/>
              <a:t> </a:t>
            </a:r>
            <a:r>
              <a:rPr lang="hu-HU" dirty="0" err="1" smtClean="0"/>
              <a:t>parallelizable</a:t>
            </a:r>
            <a:endParaRPr lang="hu-HU" dirty="0" smtClean="0"/>
          </a:p>
          <a:p>
            <a:pPr lvl="1"/>
            <a:r>
              <a:rPr lang="hu-HU" dirty="0" smtClean="0"/>
              <a:t>Parallel </a:t>
            </a:r>
            <a:r>
              <a:rPr lang="hu-HU" dirty="0" err="1" smtClean="0"/>
              <a:t>programming</a:t>
            </a:r>
            <a:r>
              <a:rPr lang="hu-HU" dirty="0" smtClean="0"/>
              <a:t> is </a:t>
            </a:r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complicated</a:t>
            </a:r>
            <a:endParaRPr lang="hu-HU" dirty="0" smtClean="0"/>
          </a:p>
          <a:p>
            <a:pPr lvl="1"/>
            <a:r>
              <a:rPr lang="hu-HU" dirty="0" err="1" smtClean="0"/>
              <a:t>But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simple</a:t>
            </a:r>
            <a:r>
              <a:rPr lang="hu-HU" dirty="0" smtClean="0"/>
              <a:t> building </a:t>
            </a:r>
            <a:r>
              <a:rPr lang="hu-HU" dirty="0" err="1" smtClean="0"/>
              <a:t>blocks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solve</a:t>
            </a:r>
            <a:r>
              <a:rPr lang="hu-HU" dirty="0" smtClean="0"/>
              <a:t> </a:t>
            </a:r>
            <a:r>
              <a:rPr lang="hu-HU" dirty="0" err="1" smtClean="0"/>
              <a:t>problem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75512860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Map/</a:t>
            </a:r>
            <a:r>
              <a:rPr lang="hu-HU" dirty="0" err="1" smtClean="0"/>
              <a:t>Reduce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/>
              <a:t>Process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</a:t>
            </a:r>
            <a:r>
              <a:rPr lang="hu-HU" dirty="0" err="1"/>
              <a:t>smaller</a:t>
            </a:r>
            <a:r>
              <a:rPr lang="hu-HU" dirty="0"/>
              <a:t> </a:t>
            </a:r>
            <a:r>
              <a:rPr lang="hu-HU" dirty="0" err="1"/>
              <a:t>chunks</a:t>
            </a:r>
            <a:r>
              <a:rPr lang="hu-HU" dirty="0"/>
              <a:t> (</a:t>
            </a:r>
            <a:r>
              <a:rPr lang="hu-HU" dirty="0" err="1"/>
              <a:t>keys</a:t>
            </a:r>
            <a:r>
              <a:rPr lang="hu-HU" dirty="0"/>
              <a:t>, </a:t>
            </a:r>
            <a:r>
              <a:rPr lang="hu-HU" dirty="0" err="1"/>
              <a:t>key</a:t>
            </a:r>
            <a:r>
              <a:rPr lang="hu-HU" dirty="0"/>
              <a:t> </a:t>
            </a:r>
            <a:r>
              <a:rPr lang="hu-HU" dirty="0" err="1"/>
              <a:t>ranges</a:t>
            </a:r>
            <a:r>
              <a:rPr lang="hu-HU" dirty="0"/>
              <a:t>)</a:t>
            </a:r>
          </a:p>
          <a:p>
            <a:pPr lvl="1"/>
            <a:r>
              <a:rPr lang="hu-HU" dirty="0" err="1" smtClean="0"/>
              <a:t>Scheduler</a:t>
            </a:r>
            <a:r>
              <a:rPr lang="hu-HU" dirty="0" smtClean="0"/>
              <a:t> is </a:t>
            </a:r>
            <a:r>
              <a:rPr lang="hu-HU" dirty="0" err="1" smtClean="0"/>
              <a:t>responsible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assign</a:t>
            </a:r>
            <a:r>
              <a:rPr lang="hu-HU" dirty="0" smtClean="0"/>
              <a:t> </a:t>
            </a:r>
            <a:r>
              <a:rPr lang="hu-HU" dirty="0" err="1" smtClean="0"/>
              <a:t>worker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chunks</a:t>
            </a:r>
            <a:endParaRPr lang="hu-HU" dirty="0" smtClean="0"/>
          </a:p>
          <a:p>
            <a:pPr lvl="1"/>
            <a:r>
              <a:rPr lang="hu-HU" dirty="0" err="1" smtClean="0"/>
              <a:t>Functions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see</a:t>
            </a:r>
            <a:r>
              <a:rPr lang="hu-HU" dirty="0" smtClean="0"/>
              <a:t> a </a:t>
            </a:r>
            <a:r>
              <a:rPr lang="hu-HU" dirty="0" err="1" smtClean="0"/>
              <a:t>chunk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a </a:t>
            </a:r>
            <a:r>
              <a:rPr lang="hu-HU" dirty="0" err="1" smtClean="0"/>
              <a:t>time</a:t>
            </a:r>
            <a:endParaRPr lang="hu-HU" dirty="0" smtClean="0"/>
          </a:p>
          <a:p>
            <a:pPr lvl="1"/>
            <a:r>
              <a:rPr lang="hu-HU" dirty="0" smtClean="0"/>
              <a:t>(</a:t>
            </a:r>
            <a:r>
              <a:rPr lang="hu-HU" dirty="0" err="1" smtClean="0"/>
              <a:t>except</a:t>
            </a:r>
            <a:r>
              <a:rPr lang="hu-HU" dirty="0" smtClean="0"/>
              <a:t> </a:t>
            </a:r>
            <a:r>
              <a:rPr lang="hu-HU" dirty="0" err="1" smtClean="0"/>
              <a:t>reduce</a:t>
            </a:r>
            <a:r>
              <a:rPr lang="hu-HU" dirty="0" smtClean="0"/>
              <a:t>;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gets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chunks</a:t>
            </a:r>
            <a:r>
              <a:rPr lang="hu-HU" dirty="0" smtClean="0"/>
              <a:t>)</a:t>
            </a:r>
          </a:p>
          <a:p>
            <a:endParaRPr lang="hu-HU" dirty="0"/>
          </a:p>
          <a:p>
            <a:r>
              <a:rPr lang="hu-HU" dirty="0" err="1" smtClean="0"/>
              <a:t>Simple</a:t>
            </a:r>
            <a:r>
              <a:rPr lang="hu-HU" dirty="0" smtClean="0"/>
              <a:t> building </a:t>
            </a:r>
            <a:r>
              <a:rPr lang="hu-HU" dirty="0" err="1" smtClean="0"/>
              <a:t>blocks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support</a:t>
            </a:r>
            <a:r>
              <a:rPr lang="hu-HU" dirty="0" smtClean="0"/>
              <a:t> parallel </a:t>
            </a:r>
            <a:r>
              <a:rPr lang="hu-HU" dirty="0" err="1" smtClean="0"/>
              <a:t>processing</a:t>
            </a:r>
            <a:endParaRPr lang="hu-HU" dirty="0" smtClean="0"/>
          </a:p>
          <a:p>
            <a:pPr lvl="1"/>
            <a:r>
              <a:rPr lang="hu-HU" dirty="0" smtClean="0"/>
              <a:t>Filter:		</a:t>
            </a:r>
            <a:r>
              <a:rPr lang="hu-HU" dirty="0" err="1" smtClean="0"/>
              <a:t>filter</a:t>
            </a:r>
            <a:r>
              <a:rPr lang="hu-HU" dirty="0" smtClean="0"/>
              <a:t> and sort input </a:t>
            </a:r>
            <a:r>
              <a:rPr lang="hu-HU" dirty="0" err="1" smtClean="0"/>
              <a:t>chunks</a:t>
            </a:r>
            <a:endParaRPr lang="hu-HU" dirty="0" smtClean="0"/>
          </a:p>
          <a:p>
            <a:pPr lvl="1"/>
            <a:r>
              <a:rPr lang="hu-HU" dirty="0" smtClean="0"/>
              <a:t>Map: 		</a:t>
            </a:r>
            <a:r>
              <a:rPr lang="hu-HU" dirty="0" err="1" smtClean="0"/>
              <a:t>process</a:t>
            </a:r>
            <a:r>
              <a:rPr lang="hu-HU" dirty="0" smtClean="0"/>
              <a:t> input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produce</a:t>
            </a:r>
            <a:r>
              <a:rPr lang="hu-HU" dirty="0" smtClean="0"/>
              <a:t> output </a:t>
            </a:r>
            <a:r>
              <a:rPr lang="hu-HU" dirty="0" err="1" smtClean="0"/>
              <a:t>chunk</a:t>
            </a:r>
            <a:endParaRPr lang="hu-HU" dirty="0" smtClean="0"/>
          </a:p>
          <a:p>
            <a:pPr lvl="1"/>
            <a:r>
              <a:rPr lang="hu-HU" dirty="0" err="1" smtClean="0"/>
              <a:t>Shuffle</a:t>
            </a:r>
            <a:r>
              <a:rPr lang="hu-HU" dirty="0" smtClean="0"/>
              <a:t>:		</a:t>
            </a:r>
            <a:r>
              <a:rPr lang="hu-HU" dirty="0" err="1" smtClean="0"/>
              <a:t>redistribute</a:t>
            </a:r>
            <a:r>
              <a:rPr lang="hu-HU" dirty="0" smtClean="0"/>
              <a:t> </a:t>
            </a:r>
            <a:r>
              <a:rPr lang="hu-HU" dirty="0" err="1" smtClean="0"/>
              <a:t>chunks</a:t>
            </a:r>
            <a:r>
              <a:rPr lang="hu-HU" dirty="0" smtClean="0"/>
              <a:t> </a:t>
            </a:r>
            <a:r>
              <a:rPr lang="hu-HU" dirty="0" err="1" smtClean="0"/>
              <a:t>among</a:t>
            </a:r>
            <a:r>
              <a:rPr lang="hu-HU" dirty="0" smtClean="0"/>
              <a:t> </a:t>
            </a:r>
            <a:r>
              <a:rPr lang="hu-HU" dirty="0" err="1" smtClean="0"/>
              <a:t>workers</a:t>
            </a:r>
            <a:endParaRPr lang="hu-HU" dirty="0" smtClean="0"/>
          </a:p>
          <a:p>
            <a:pPr lvl="1"/>
            <a:r>
              <a:rPr lang="hu-HU" dirty="0" err="1" smtClean="0"/>
              <a:t>Reduce</a:t>
            </a:r>
            <a:r>
              <a:rPr lang="hu-HU" dirty="0" smtClean="0"/>
              <a:t>:		</a:t>
            </a:r>
            <a:r>
              <a:rPr lang="hu-HU" dirty="0" err="1" smtClean="0"/>
              <a:t>combine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chunks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ones</a:t>
            </a:r>
            <a:endParaRPr lang="hu-HU" dirty="0" smtClean="0"/>
          </a:p>
          <a:p>
            <a:pPr lvl="1"/>
            <a:endParaRPr lang="hu-HU" dirty="0" smtClean="0"/>
          </a:p>
          <a:p>
            <a:r>
              <a:rPr lang="hu-HU" dirty="0" err="1" smtClean="0"/>
              <a:t>Pipeline</a:t>
            </a:r>
            <a:r>
              <a:rPr lang="hu-HU" dirty="0" smtClean="0"/>
              <a:t> </a:t>
            </a:r>
            <a:r>
              <a:rPr lang="hu-HU" dirty="0" err="1" smtClean="0"/>
              <a:t>consists</a:t>
            </a:r>
            <a:r>
              <a:rPr lang="hu-HU" dirty="0" smtClean="0"/>
              <a:t> of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layers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Filter/map/</a:t>
            </a:r>
            <a:r>
              <a:rPr lang="hu-HU" dirty="0" err="1" smtClean="0"/>
              <a:t>reduce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Layers</a:t>
            </a:r>
            <a:r>
              <a:rPr lang="hu-HU" dirty="0" smtClean="0"/>
              <a:t> </a:t>
            </a:r>
            <a:r>
              <a:rPr lang="hu-HU" dirty="0" err="1" smtClean="0"/>
              <a:t>share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reading</a:t>
            </a:r>
            <a:r>
              <a:rPr lang="hu-HU" dirty="0" smtClean="0"/>
              <a:t> and </a:t>
            </a:r>
            <a:r>
              <a:rPr lang="hu-HU" dirty="0" err="1" smtClean="0"/>
              <a:t>writing</a:t>
            </a:r>
            <a:r>
              <a:rPr lang="hu-HU" dirty="0" smtClean="0"/>
              <a:t> HDFS</a:t>
            </a:r>
          </a:p>
          <a:p>
            <a:r>
              <a:rPr lang="hu-HU" dirty="0" smtClean="0"/>
              <a:t>Bit </a:t>
            </a:r>
            <a:r>
              <a:rPr lang="hu-HU" dirty="0" err="1" smtClean="0"/>
              <a:t>room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improvement</a:t>
            </a:r>
            <a:r>
              <a:rPr lang="hu-HU" dirty="0" smtClean="0"/>
              <a:t>: </a:t>
            </a:r>
            <a:r>
              <a:rPr lang="hu-HU" dirty="0" err="1" smtClean="0"/>
              <a:t>share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2034001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Map/</a:t>
            </a:r>
            <a:r>
              <a:rPr lang="hu-HU" dirty="0" err="1" smtClean="0"/>
              <a:t>Reduce</a:t>
            </a:r>
            <a:r>
              <a:rPr lang="hu-HU" dirty="0" smtClean="0"/>
              <a:t> </a:t>
            </a:r>
            <a:r>
              <a:rPr lang="hu-HU" dirty="0" err="1" smtClean="0"/>
              <a:t>pros</a:t>
            </a:r>
            <a:r>
              <a:rPr lang="hu-HU" dirty="0" smtClean="0"/>
              <a:t> and </a:t>
            </a:r>
            <a:r>
              <a:rPr lang="hu-HU" dirty="0" err="1" smtClean="0"/>
              <a:t>cons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Advantages</a:t>
            </a:r>
            <a:endParaRPr lang="hu-HU" dirty="0" smtClean="0"/>
          </a:p>
          <a:p>
            <a:pPr lvl="1"/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easy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parallelize</a:t>
            </a:r>
            <a:r>
              <a:rPr lang="hu-HU" dirty="0" smtClean="0"/>
              <a:t>, almost </a:t>
            </a:r>
            <a:r>
              <a:rPr lang="hu-HU" dirty="0" err="1" smtClean="0"/>
              <a:t>unlimited</a:t>
            </a:r>
            <a:r>
              <a:rPr lang="hu-HU" dirty="0" smtClean="0"/>
              <a:t> </a:t>
            </a:r>
            <a:r>
              <a:rPr lang="hu-HU" dirty="0" err="1" smtClean="0"/>
              <a:t>scale-out</a:t>
            </a:r>
            <a:endParaRPr lang="hu-HU" dirty="0" smtClean="0"/>
          </a:p>
          <a:p>
            <a:pPr lvl="1"/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works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Disadvantage</a:t>
            </a:r>
            <a:r>
              <a:rPr lang="hu-HU" dirty="0" smtClean="0"/>
              <a:t>: </a:t>
            </a:r>
            <a:r>
              <a:rPr lang="hu-HU" dirty="0" err="1" smtClean="0"/>
              <a:t>low</a:t>
            </a:r>
            <a:r>
              <a:rPr lang="hu-HU" dirty="0" smtClean="0"/>
              <a:t> </a:t>
            </a:r>
            <a:r>
              <a:rPr lang="hu-HU" dirty="0" err="1" smtClean="0"/>
              <a:t>level</a:t>
            </a:r>
            <a:r>
              <a:rPr lang="hu-HU" dirty="0" smtClean="0"/>
              <a:t> </a:t>
            </a:r>
            <a:r>
              <a:rPr lang="hu-HU" dirty="0" err="1" smtClean="0"/>
              <a:t>compared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SQL, </a:t>
            </a:r>
            <a:r>
              <a:rPr lang="hu-HU" dirty="0" err="1" smtClean="0"/>
              <a:t>but</a:t>
            </a:r>
            <a:endParaRPr lang="hu-HU" dirty="0" smtClean="0"/>
          </a:p>
          <a:p>
            <a:pPr lvl="1"/>
            <a:r>
              <a:rPr lang="hu-HU" dirty="0" smtClean="0"/>
              <a:t>PIG: </a:t>
            </a:r>
            <a:r>
              <a:rPr lang="hu-HU" dirty="0" err="1" smtClean="0"/>
              <a:t>high-level</a:t>
            </a:r>
            <a:r>
              <a:rPr lang="hu-HU" dirty="0" smtClean="0"/>
              <a:t> </a:t>
            </a:r>
            <a:r>
              <a:rPr lang="hu-HU" dirty="0" err="1" smtClean="0"/>
              <a:t>language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hadoop</a:t>
            </a:r>
            <a:r>
              <a:rPr lang="hu-HU" dirty="0" smtClean="0"/>
              <a:t> </a:t>
            </a:r>
            <a:r>
              <a:rPr lang="hu-HU" dirty="0" err="1" smtClean="0"/>
              <a:t>jobs</a:t>
            </a:r>
            <a:endParaRPr lang="hu-HU" dirty="0" smtClean="0"/>
          </a:p>
          <a:p>
            <a:pPr lvl="1"/>
            <a:r>
              <a:rPr lang="hu-HU" dirty="0" smtClean="0"/>
              <a:t>HIVE: </a:t>
            </a:r>
            <a:r>
              <a:rPr lang="hu-HU" dirty="0" err="1" smtClean="0"/>
              <a:t>Query</a:t>
            </a:r>
            <a:r>
              <a:rPr lang="hu-HU" dirty="0" smtClean="0"/>
              <a:t> </a:t>
            </a:r>
            <a:r>
              <a:rPr lang="hu-HU" dirty="0" err="1" smtClean="0"/>
              <a:t>language</a:t>
            </a:r>
            <a:r>
              <a:rPr lang="hu-HU" dirty="0" smtClean="0"/>
              <a:t> and indexing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hadoop</a:t>
            </a:r>
            <a:endParaRPr lang="hu-HU" dirty="0"/>
          </a:p>
          <a:p>
            <a:pPr lvl="1"/>
            <a:endParaRPr lang="hu-HU" dirty="0" smtClean="0"/>
          </a:p>
          <a:p>
            <a:r>
              <a:rPr lang="hu-HU" dirty="0" smtClean="0"/>
              <a:t>Map/</a:t>
            </a:r>
            <a:r>
              <a:rPr lang="hu-HU" dirty="0" err="1" smtClean="0"/>
              <a:t>Reduce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a </a:t>
            </a:r>
            <a:r>
              <a:rPr lang="hu-HU" dirty="0" err="1" smtClean="0"/>
              <a:t>new</a:t>
            </a:r>
            <a:r>
              <a:rPr lang="hu-HU" dirty="0" smtClean="0"/>
              <a:t> </a:t>
            </a:r>
            <a:r>
              <a:rPr lang="hu-HU" dirty="0" err="1" smtClean="0"/>
              <a:t>technology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endParaRPr lang="hu-HU" dirty="0" smtClean="0"/>
          </a:p>
          <a:p>
            <a:pPr lvl="1"/>
            <a:r>
              <a:rPr lang="hu-HU" dirty="0" err="1" smtClean="0"/>
              <a:t>Just</a:t>
            </a:r>
            <a:r>
              <a:rPr lang="hu-HU" dirty="0" smtClean="0"/>
              <a:t> </a:t>
            </a:r>
            <a:r>
              <a:rPr lang="hu-HU" dirty="0" err="1" smtClean="0"/>
              <a:t>reinvention</a:t>
            </a:r>
            <a:r>
              <a:rPr lang="hu-HU" dirty="0"/>
              <a:t> </a:t>
            </a:r>
            <a:r>
              <a:rPr lang="hu-HU" dirty="0" smtClean="0"/>
              <a:t>+ </a:t>
            </a:r>
            <a:r>
              <a:rPr lang="hu-HU" dirty="0" err="1" smtClean="0"/>
              <a:t>tinkering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Map/</a:t>
            </a:r>
            <a:r>
              <a:rPr lang="hu-HU" dirty="0" err="1" smtClean="0"/>
              <a:t>Reduce</a:t>
            </a:r>
            <a:r>
              <a:rPr lang="hu-HU" dirty="0" smtClean="0"/>
              <a:t> vs. RDBMS</a:t>
            </a:r>
          </a:p>
          <a:p>
            <a:pPr lvl="1"/>
            <a:r>
              <a:rPr lang="hu-HU" dirty="0" smtClean="0"/>
              <a:t>RDBMS </a:t>
            </a:r>
            <a:r>
              <a:rPr lang="hu-HU" dirty="0" err="1" smtClean="0"/>
              <a:t>supports</a:t>
            </a:r>
            <a:r>
              <a:rPr lang="hu-HU" dirty="0" smtClean="0"/>
              <a:t> </a:t>
            </a:r>
            <a:r>
              <a:rPr lang="hu-HU" dirty="0" err="1" smtClean="0"/>
              <a:t>everything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MapReduce</a:t>
            </a:r>
            <a:r>
              <a:rPr lang="hu-HU" dirty="0" smtClean="0"/>
              <a:t> </a:t>
            </a:r>
            <a:r>
              <a:rPr lang="hu-HU" dirty="0" err="1" smtClean="0"/>
              <a:t>does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joins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Map/</a:t>
            </a:r>
            <a:r>
              <a:rPr lang="hu-HU" dirty="0" err="1" smtClean="0"/>
              <a:t>Reduce</a:t>
            </a:r>
            <a:r>
              <a:rPr lang="hu-HU" dirty="0" smtClean="0"/>
              <a:t> </a:t>
            </a:r>
            <a:r>
              <a:rPr lang="hu-HU" dirty="0" err="1" smtClean="0"/>
              <a:t>either</a:t>
            </a:r>
            <a:endParaRPr lang="hu-HU" dirty="0" smtClean="0"/>
          </a:p>
          <a:p>
            <a:pPr lvl="1"/>
            <a:r>
              <a:rPr lang="hu-HU" dirty="0" err="1" smtClean="0"/>
              <a:t>Hadoop</a:t>
            </a:r>
            <a:r>
              <a:rPr lang="hu-HU" dirty="0" smtClean="0"/>
              <a:t> </a:t>
            </a:r>
            <a:r>
              <a:rPr lang="hu-HU" dirty="0" err="1" smtClean="0"/>
              <a:t>files</a:t>
            </a:r>
            <a:r>
              <a:rPr lang="hu-HU" dirty="0" smtClean="0"/>
              <a:t> </a:t>
            </a:r>
            <a:r>
              <a:rPr lang="hu-HU" dirty="0" err="1" smtClean="0"/>
              <a:t>could</a:t>
            </a:r>
            <a:r>
              <a:rPr lang="hu-HU" dirty="0" smtClean="0"/>
              <a:t> be </a:t>
            </a:r>
            <a:r>
              <a:rPr lang="hu-HU" dirty="0" err="1" smtClean="0"/>
              <a:t>replaced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tables</a:t>
            </a:r>
            <a:r>
              <a:rPr lang="hu-HU" dirty="0" smtClean="0"/>
              <a:t> etc.</a:t>
            </a:r>
          </a:p>
        </p:txBody>
      </p:sp>
    </p:spTree>
    <p:extLst>
      <p:ext uri="{BB962C8B-B14F-4D97-AF65-F5344CB8AC3E}">
        <p14:creationId xmlns:p14="http://schemas.microsoft.com/office/powerpoint/2010/main" val="136834489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noSQL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models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No </a:t>
            </a:r>
            <a:r>
              <a:rPr lang="hu-HU" dirty="0" err="1" smtClean="0"/>
              <a:t>relational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r>
              <a:rPr lang="hu-HU" dirty="0" smtClean="0"/>
              <a:t> (</a:t>
            </a:r>
            <a:r>
              <a:rPr lang="hu-HU" dirty="0" err="1" smtClean="0"/>
              <a:t>tables</a:t>
            </a:r>
            <a:r>
              <a:rPr lang="hu-HU" dirty="0" smtClean="0"/>
              <a:t>, </a:t>
            </a:r>
            <a:r>
              <a:rPr lang="hu-HU" dirty="0" err="1" smtClean="0"/>
              <a:t>columns</a:t>
            </a:r>
            <a:r>
              <a:rPr lang="hu-HU" dirty="0" smtClean="0"/>
              <a:t>, </a:t>
            </a:r>
            <a:r>
              <a:rPr lang="hu-HU" dirty="0" err="1" smtClean="0"/>
              <a:t>joins</a:t>
            </a:r>
            <a:r>
              <a:rPr lang="hu-HU" dirty="0" smtClean="0"/>
              <a:t>)</a:t>
            </a:r>
          </a:p>
          <a:p>
            <a:endParaRPr lang="hu-HU" dirty="0"/>
          </a:p>
          <a:p>
            <a:r>
              <a:rPr lang="hu-HU" dirty="0" err="1" smtClean="0"/>
              <a:t>Key-Value</a:t>
            </a:r>
            <a:r>
              <a:rPr lang="hu-HU" dirty="0" smtClean="0"/>
              <a:t> </a:t>
            </a:r>
            <a:r>
              <a:rPr lang="hu-HU" dirty="0" err="1" smtClean="0"/>
              <a:t>stores</a:t>
            </a:r>
            <a:r>
              <a:rPr lang="hu-HU" dirty="0" smtClean="0"/>
              <a:t> (</a:t>
            </a:r>
            <a:r>
              <a:rPr lang="hu-HU" dirty="0" err="1" smtClean="0"/>
              <a:t>Redis</a:t>
            </a:r>
            <a:r>
              <a:rPr lang="hu-HU" dirty="0" smtClean="0"/>
              <a:t>, </a:t>
            </a:r>
            <a:r>
              <a:rPr lang="hu-HU" dirty="0" err="1" smtClean="0"/>
              <a:t>mongodb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Value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complex </a:t>
            </a:r>
            <a:r>
              <a:rPr lang="hu-HU" dirty="0" err="1" smtClean="0"/>
              <a:t>type</a:t>
            </a:r>
            <a:endParaRPr lang="hu-HU" dirty="0" smtClean="0"/>
          </a:p>
          <a:p>
            <a:pPr lvl="1"/>
            <a:r>
              <a:rPr lang="hu-HU" dirty="0" err="1" smtClean="0"/>
              <a:t>Document</a:t>
            </a:r>
            <a:r>
              <a:rPr lang="hu-HU" dirty="0" smtClean="0"/>
              <a:t> (</a:t>
            </a:r>
            <a:r>
              <a:rPr lang="hu-HU" dirty="0" err="1" smtClean="0"/>
              <a:t>binary</a:t>
            </a:r>
            <a:r>
              <a:rPr lang="hu-HU" dirty="0" smtClean="0"/>
              <a:t>, </a:t>
            </a:r>
            <a:r>
              <a:rPr lang="hu-HU" dirty="0" err="1" smtClean="0"/>
              <a:t>xml</a:t>
            </a:r>
            <a:r>
              <a:rPr lang="hu-HU" dirty="0" smtClean="0"/>
              <a:t>, </a:t>
            </a:r>
            <a:r>
              <a:rPr lang="hu-HU" dirty="0" err="1" smtClean="0"/>
              <a:t>json</a:t>
            </a:r>
            <a:r>
              <a:rPr lang="hu-HU" dirty="0" smtClean="0"/>
              <a:t>, </a:t>
            </a:r>
            <a:r>
              <a:rPr lang="hu-HU" dirty="0" err="1" smtClean="0"/>
              <a:t>bson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String</a:t>
            </a:r>
            <a:r>
              <a:rPr lang="hu-HU" dirty="0" smtClean="0"/>
              <a:t>, </a:t>
            </a:r>
            <a:r>
              <a:rPr lang="hu-HU" dirty="0" err="1" smtClean="0"/>
              <a:t>list</a:t>
            </a:r>
            <a:r>
              <a:rPr lang="hu-HU" dirty="0" smtClean="0"/>
              <a:t>, </a:t>
            </a:r>
            <a:r>
              <a:rPr lang="hu-HU" dirty="0" err="1" smtClean="0"/>
              <a:t>hash-table</a:t>
            </a:r>
            <a:r>
              <a:rPr lang="hu-HU" dirty="0" smtClean="0"/>
              <a:t>, </a:t>
            </a:r>
            <a:r>
              <a:rPr lang="hu-HU" dirty="0" err="1" smtClean="0"/>
              <a:t>array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BigTable</a:t>
            </a:r>
            <a:r>
              <a:rPr lang="hu-HU" dirty="0" smtClean="0"/>
              <a:t> (</a:t>
            </a:r>
            <a:r>
              <a:rPr lang="hu-HU" dirty="0" err="1" smtClean="0"/>
              <a:t>google</a:t>
            </a:r>
            <a:r>
              <a:rPr lang="hu-HU" dirty="0" smtClean="0"/>
              <a:t>, </a:t>
            </a:r>
            <a:r>
              <a:rPr lang="hu-HU" dirty="0" err="1" smtClean="0"/>
              <a:t>Hbase</a:t>
            </a:r>
            <a:r>
              <a:rPr lang="hu-HU" dirty="0" smtClean="0"/>
              <a:t>, Cassandra, </a:t>
            </a:r>
            <a:r>
              <a:rPr lang="hu-HU" dirty="0" err="1" smtClean="0"/>
              <a:t>Riak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Rows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keys</a:t>
            </a:r>
            <a:endParaRPr lang="hu-HU" dirty="0" smtClean="0"/>
          </a:p>
          <a:p>
            <a:pPr lvl="1"/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names</a:t>
            </a:r>
            <a:endParaRPr lang="hu-HU" dirty="0" smtClean="0"/>
          </a:p>
          <a:p>
            <a:pPr lvl="1"/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created</a:t>
            </a:r>
            <a:r>
              <a:rPr lang="hu-HU" dirty="0" smtClean="0"/>
              <a:t> </a:t>
            </a:r>
            <a:r>
              <a:rPr lang="hu-HU" dirty="0" err="1" smtClean="0"/>
              <a:t>dynamically</a:t>
            </a:r>
            <a:endParaRPr lang="hu-HU" dirty="0" smtClean="0"/>
          </a:p>
          <a:p>
            <a:pPr lvl="1"/>
            <a:r>
              <a:rPr lang="hu-HU" dirty="0" err="1" smtClean="0"/>
              <a:t>Columns</a:t>
            </a:r>
            <a:r>
              <a:rPr lang="hu-HU" dirty="0" smtClean="0"/>
              <a:t> </a:t>
            </a:r>
            <a:r>
              <a:rPr lang="hu-HU" dirty="0" err="1" smtClean="0"/>
              <a:t>organized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column</a:t>
            </a:r>
            <a:r>
              <a:rPr lang="hu-HU" dirty="0" smtClean="0"/>
              <a:t> </a:t>
            </a:r>
            <a:r>
              <a:rPr lang="hu-HU" dirty="0" err="1" smtClean="0"/>
              <a:t>families</a:t>
            </a:r>
            <a:endParaRPr lang="hu-HU" dirty="0" smtClean="0"/>
          </a:p>
          <a:p>
            <a:pPr lvl="2"/>
            <a:r>
              <a:rPr lang="hu-HU" dirty="0" err="1" smtClean="0"/>
              <a:t>Determines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location</a:t>
            </a:r>
            <a:endParaRPr lang="hu-HU" dirty="0" smtClean="0"/>
          </a:p>
          <a:p>
            <a:pPr lvl="1"/>
            <a:r>
              <a:rPr lang="hu-HU" dirty="0"/>
              <a:t>Key + </a:t>
            </a:r>
            <a:r>
              <a:rPr lang="hu-HU" dirty="0" err="1"/>
              <a:t>column</a:t>
            </a:r>
            <a:r>
              <a:rPr lang="hu-HU" dirty="0"/>
              <a:t> </a:t>
            </a:r>
            <a:r>
              <a:rPr lang="hu-HU" dirty="0" err="1"/>
              <a:t>name</a:t>
            </a:r>
            <a:r>
              <a:rPr lang="hu-HU" dirty="0"/>
              <a:t> = </a:t>
            </a:r>
            <a:r>
              <a:rPr lang="hu-HU" dirty="0" err="1"/>
              <a:t>composite</a:t>
            </a:r>
            <a:r>
              <a:rPr lang="hu-HU" dirty="0"/>
              <a:t> </a:t>
            </a:r>
            <a:r>
              <a:rPr lang="hu-HU" dirty="0" err="1"/>
              <a:t>key</a:t>
            </a:r>
            <a:r>
              <a:rPr lang="hu-HU" dirty="0"/>
              <a:t> -&gt; </a:t>
            </a:r>
            <a:r>
              <a:rPr lang="hu-HU" dirty="0" err="1"/>
              <a:t>key-value</a:t>
            </a:r>
            <a:r>
              <a:rPr lang="hu-HU" dirty="0"/>
              <a:t> </a:t>
            </a:r>
            <a:r>
              <a:rPr lang="hu-HU" dirty="0" err="1" smtClean="0"/>
              <a:t>store</a:t>
            </a:r>
            <a:endParaRPr lang="hu-HU" dirty="0"/>
          </a:p>
          <a:p>
            <a:pPr lvl="1"/>
            <a:endParaRPr lang="hu-HU" dirty="0" smtClean="0"/>
          </a:p>
          <a:p>
            <a:r>
              <a:rPr lang="hu-HU" dirty="0" err="1" smtClean="0"/>
              <a:t>Object</a:t>
            </a:r>
            <a:r>
              <a:rPr lang="hu-HU" dirty="0" smtClean="0"/>
              <a:t> </a:t>
            </a:r>
            <a:r>
              <a:rPr lang="hu-HU" dirty="0" err="1" smtClean="0"/>
              <a:t>stores</a:t>
            </a:r>
            <a:r>
              <a:rPr lang="hu-HU" dirty="0" smtClean="0"/>
              <a:t>, </a:t>
            </a:r>
            <a:r>
              <a:rPr lang="hu-HU" dirty="0" err="1" smtClean="0"/>
              <a:t>graph</a:t>
            </a:r>
            <a:r>
              <a:rPr lang="hu-HU" dirty="0" smtClean="0"/>
              <a:t> </a:t>
            </a:r>
            <a:r>
              <a:rPr lang="hu-HU" dirty="0" err="1" smtClean="0"/>
              <a:t>stores</a:t>
            </a:r>
            <a:r>
              <a:rPr lang="hu-HU" dirty="0" smtClean="0"/>
              <a:t> etc.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23375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noSQL</a:t>
            </a:r>
            <a:r>
              <a:rPr lang="hu-HU" dirty="0" smtClean="0"/>
              <a:t> </a:t>
            </a:r>
            <a:r>
              <a:rPr lang="hu-HU" dirty="0" err="1" smtClean="0"/>
              <a:t>basics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Basic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endParaRPr lang="hu-HU" dirty="0" smtClean="0"/>
          </a:p>
          <a:p>
            <a:pPr lvl="1"/>
            <a:r>
              <a:rPr lang="hu-HU" dirty="0" err="1" smtClean="0"/>
              <a:t>Modify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a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Transactions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simple</a:t>
            </a:r>
            <a:endParaRPr lang="hu-HU" dirty="0" smtClean="0"/>
          </a:p>
          <a:p>
            <a:pPr lvl="1"/>
            <a:r>
              <a:rPr lang="hu-HU" dirty="0" err="1" smtClean="0"/>
              <a:t>Modify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associated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a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key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multi-step</a:t>
            </a:r>
            <a:r>
              <a:rPr lang="hu-HU" dirty="0" smtClean="0"/>
              <a:t>, parallel </a:t>
            </a:r>
            <a:r>
              <a:rPr lang="hu-HU" dirty="0" err="1" smtClean="0"/>
              <a:t>transactions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complex </a:t>
            </a:r>
            <a:r>
              <a:rPr lang="hu-HU" dirty="0" err="1" smtClean="0"/>
              <a:t>isolation</a:t>
            </a:r>
            <a:r>
              <a:rPr lang="hu-HU" dirty="0" smtClean="0"/>
              <a:t> </a:t>
            </a:r>
            <a:r>
              <a:rPr lang="hu-HU" dirty="0" err="1" smtClean="0"/>
              <a:t>logic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No (</a:t>
            </a:r>
            <a:r>
              <a:rPr lang="hu-HU" dirty="0" err="1" smtClean="0"/>
              <a:t>or</a:t>
            </a:r>
            <a:r>
              <a:rPr lang="hu-HU" dirty="0" smtClean="0"/>
              <a:t> limited) </a:t>
            </a:r>
            <a:r>
              <a:rPr lang="hu-HU" dirty="0" err="1" smtClean="0"/>
              <a:t>scan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build</a:t>
            </a:r>
            <a:r>
              <a:rPr lang="hu-HU" dirty="0" smtClean="0"/>
              <a:t> index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search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Indices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maintained</a:t>
            </a:r>
            <a:endParaRPr lang="hu-HU" dirty="0" smtClean="0"/>
          </a:p>
          <a:p>
            <a:pPr lvl="1"/>
            <a:r>
              <a:rPr lang="hu-HU" dirty="0" smtClean="0"/>
              <a:t>Most </a:t>
            </a:r>
            <a:r>
              <a:rPr lang="hu-HU" dirty="0" err="1" smtClean="0"/>
              <a:t>products</a:t>
            </a:r>
            <a:r>
              <a:rPr lang="hu-HU" dirty="0" smtClean="0"/>
              <a:t> </a:t>
            </a:r>
            <a:r>
              <a:rPr lang="hu-HU" dirty="0" err="1" smtClean="0"/>
              <a:t>have</a:t>
            </a:r>
            <a:r>
              <a:rPr lang="hu-HU" dirty="0" smtClean="0"/>
              <a:t> </a:t>
            </a:r>
            <a:r>
              <a:rPr lang="hu-HU" dirty="0" err="1" smtClean="0"/>
              <a:t>built-in</a:t>
            </a:r>
            <a:r>
              <a:rPr lang="hu-HU" dirty="0" smtClean="0"/>
              <a:t> index </a:t>
            </a:r>
            <a:r>
              <a:rPr lang="hu-HU" dirty="0" err="1" smtClean="0"/>
              <a:t>maintenance</a:t>
            </a:r>
            <a:endParaRPr lang="hu-HU" dirty="0" smtClean="0"/>
          </a:p>
          <a:p>
            <a:pPr lvl="1"/>
            <a:r>
              <a:rPr lang="hu-HU" dirty="0" err="1"/>
              <a:t>Sometimes</a:t>
            </a:r>
            <a:r>
              <a:rPr lang="hu-HU" dirty="0"/>
              <a:t> „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hu-HU" dirty="0" err="1"/>
              <a:t>hand</a:t>
            </a:r>
            <a:r>
              <a:rPr lang="hu-HU" dirty="0"/>
              <a:t>”</a:t>
            </a:r>
          </a:p>
          <a:p>
            <a:pPr lvl="1"/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01616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Necessity to parallelize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Algorithms more complex than o(N log N) are basically </a:t>
            </a:r>
            <a:r>
              <a:rPr lang="en-US" noProof="0" dirty="0" err="1" smtClean="0"/>
              <a:t>untractable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Computational problems</a:t>
            </a:r>
          </a:p>
          <a:p>
            <a:pPr lvl="1"/>
            <a:r>
              <a:rPr lang="en-US" noProof="0" dirty="0" smtClean="0"/>
              <a:t>Only sequential solution</a:t>
            </a:r>
          </a:p>
          <a:p>
            <a:pPr lvl="2"/>
            <a:r>
              <a:rPr lang="en-US" noProof="0" dirty="0" smtClean="0"/>
              <a:t>reading from the disk, network</a:t>
            </a:r>
          </a:p>
          <a:p>
            <a:pPr lvl="1"/>
            <a:r>
              <a:rPr lang="en-US" noProof="0" dirty="0" smtClean="0"/>
              <a:t>Easy to parallelize algorithms</a:t>
            </a:r>
          </a:p>
          <a:p>
            <a:pPr lvl="1"/>
            <a:r>
              <a:rPr lang="en-US" noProof="0" dirty="0" smtClean="0"/>
              <a:t>Hard to parallelize algorithms</a:t>
            </a:r>
          </a:p>
        </p:txBody>
      </p:sp>
    </p:spTree>
    <p:extLst>
      <p:ext uri="{BB962C8B-B14F-4D97-AF65-F5344CB8AC3E}">
        <p14:creationId xmlns:p14="http://schemas.microsoft.com/office/powerpoint/2010/main" val="130465104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rtalom helye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757805"/>
              </p:ext>
            </p:extLst>
          </p:nvPr>
        </p:nvGraphicFramePr>
        <p:xfrm>
          <a:off x="400594" y="404664"/>
          <a:ext cx="7894590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393"/>
                <a:gridCol w="1457317"/>
                <a:gridCol w="1294131"/>
                <a:gridCol w="1260749"/>
              </a:tblGrid>
              <a:tr h="370840"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smtClean="0"/>
                        <a:t>RDBMS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 smtClean="0"/>
                        <a:t>BigTable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 smtClean="0"/>
                        <a:t>Hadoop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Declarative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language</a:t>
                      </a:r>
                      <a:r>
                        <a:rPr lang="hu-HU" baseline="0" dirty="0" smtClean="0"/>
                        <a:t>, </a:t>
                      </a:r>
                      <a:r>
                        <a:rPr lang="hu-HU" baseline="0" dirty="0" err="1" smtClean="0"/>
                        <a:t>query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optimizer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Optimized</a:t>
                      </a:r>
                      <a:r>
                        <a:rPr lang="hu-HU" dirty="0" smtClean="0"/>
                        <a:t> </a:t>
                      </a:r>
                      <a:r>
                        <a:rPr lang="hu-HU" dirty="0" err="1" smtClean="0"/>
                        <a:t>scan</a:t>
                      </a:r>
                      <a:r>
                        <a:rPr lang="hu-HU" dirty="0" smtClean="0"/>
                        <a:t> </a:t>
                      </a:r>
                      <a:r>
                        <a:rPr lang="hu-HU" dirty="0" err="1" smtClean="0"/>
                        <a:t>operations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Quick </a:t>
                      </a:r>
                      <a:r>
                        <a:rPr lang="hu-HU" dirty="0" err="1" smtClean="0"/>
                        <a:t>access</a:t>
                      </a:r>
                      <a:r>
                        <a:rPr lang="hu-HU" dirty="0" smtClean="0"/>
                        <a:t> </a:t>
                      </a:r>
                      <a:r>
                        <a:rPr lang="hu-HU" dirty="0" err="1" smtClean="0"/>
                        <a:t>by</a:t>
                      </a:r>
                      <a:r>
                        <a:rPr lang="hu-HU" dirty="0" smtClean="0"/>
                        <a:t> </a:t>
                      </a:r>
                      <a:r>
                        <a:rPr lang="hu-HU" dirty="0" err="1" smtClean="0"/>
                        <a:t>primary</a:t>
                      </a:r>
                      <a:r>
                        <a:rPr lang="hu-HU" dirty="0" smtClean="0"/>
                        <a:t> </a:t>
                      </a:r>
                      <a:r>
                        <a:rPr lang="hu-HU" dirty="0" err="1" smtClean="0"/>
                        <a:t>key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 smtClean="0"/>
                        <a:t>Search</a:t>
                      </a:r>
                      <a:r>
                        <a:rPr lang="hu-HU" dirty="0" smtClean="0"/>
                        <a:t> </a:t>
                      </a:r>
                      <a:r>
                        <a:rPr lang="hu-HU" dirty="0" err="1" smtClean="0"/>
                        <a:t>by</a:t>
                      </a:r>
                      <a:r>
                        <a:rPr lang="hu-HU" dirty="0" smtClean="0"/>
                        <a:t> </a:t>
                      </a:r>
                      <a:r>
                        <a:rPr lang="hu-HU" dirty="0" err="1" smtClean="0"/>
                        <a:t>indices</a:t>
                      </a:r>
                      <a:endParaRPr lang="hu-H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 smtClean="0"/>
                        <a:t>Join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operations</a:t>
                      </a:r>
                      <a:endParaRPr lang="hu-H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smtClean="0"/>
                        <a:t>Parallel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query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execution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Easy</a:t>
                      </a:r>
                      <a:r>
                        <a:rPr lang="hu-HU" dirty="0" smtClean="0"/>
                        <a:t> </a:t>
                      </a:r>
                      <a:r>
                        <a:rPr lang="hu-HU" dirty="0" err="1" smtClean="0"/>
                        <a:t>sharding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sz="18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 smtClean="0"/>
                        <a:t>Transactions</a:t>
                      </a:r>
                      <a:endParaRPr lang="hu-H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smtClean="0">
                          <a:solidFill>
                            <a:schemeClr val="tx1"/>
                          </a:solidFill>
                        </a:rPr>
                        <a:t>ACID</a:t>
                      </a:r>
                      <a:endParaRPr lang="hu-H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1" dirty="0" smtClean="0">
                          <a:solidFill>
                            <a:schemeClr val="tx1"/>
                          </a:solidFill>
                        </a:rPr>
                        <a:t>BASE</a:t>
                      </a:r>
                      <a:endParaRPr lang="hu-H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Multi-step</a:t>
                      </a:r>
                      <a:r>
                        <a:rPr lang="hu-HU" dirty="0" smtClean="0"/>
                        <a:t> </a:t>
                      </a:r>
                      <a:r>
                        <a:rPr lang="hu-HU" dirty="0" err="1" smtClean="0"/>
                        <a:t>transactions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 smtClean="0"/>
                        <a:t>Durability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 smtClean="0"/>
                        <a:t>back-up</a:t>
                      </a:r>
                      <a:r>
                        <a:rPr lang="hu-HU" dirty="0" smtClean="0"/>
                        <a:t>/log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 smtClean="0"/>
                        <a:t>replication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 err="1" smtClean="0"/>
                        <a:t>replication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 smtClean="0"/>
                        <a:t>Simple</a:t>
                      </a:r>
                      <a:r>
                        <a:rPr lang="hu-HU" dirty="0" smtClean="0"/>
                        <a:t> </a:t>
                      </a:r>
                      <a:r>
                        <a:rPr lang="hu-HU" dirty="0" err="1" smtClean="0"/>
                        <a:t>load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balancing</a:t>
                      </a:r>
                      <a:endParaRPr lang="hu-H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 err="1" smtClean="0"/>
                        <a:t>Non-structured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data</a:t>
                      </a:r>
                      <a:r>
                        <a:rPr lang="hu-HU" baseline="0" dirty="0" smtClean="0"/>
                        <a:t> </a:t>
                      </a:r>
                      <a:r>
                        <a:rPr lang="hu-HU" baseline="0" dirty="0" err="1" smtClean="0"/>
                        <a:t>support</a:t>
                      </a:r>
                      <a:endParaRPr lang="hu-HU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hu-HU" smtClean="0"/>
                        <a:t>Standard </a:t>
                      </a:r>
                      <a:r>
                        <a:rPr lang="hu-HU" dirty="0" smtClean="0"/>
                        <a:t>API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800" b="1" dirty="0" smtClean="0">
                          <a:solidFill>
                            <a:srgbClr val="FF0000"/>
                          </a:solidFill>
                          <a:sym typeface="Wingdings"/>
                        </a:rPr>
                        <a:t></a:t>
                      </a:r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hu-H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652409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26. </a:t>
            </a:r>
            <a:r>
              <a:rPr lang="hu-HU" dirty="0" err="1" smtClean="0"/>
              <a:t>Consistency</a:t>
            </a:r>
            <a:r>
              <a:rPr lang="hu-HU" dirty="0" smtClean="0"/>
              <a:t> of </a:t>
            </a:r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database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CAP </a:t>
            </a:r>
            <a:r>
              <a:rPr lang="hu-HU" dirty="0" err="1" smtClean="0"/>
              <a:t>theorem</a:t>
            </a:r>
            <a:r>
              <a:rPr lang="hu-HU" dirty="0" smtClean="0"/>
              <a:t> and </a:t>
            </a:r>
            <a:r>
              <a:rPr lang="hu-HU" dirty="0" err="1" smtClean="0"/>
              <a:t>its</a:t>
            </a:r>
            <a:r>
              <a:rPr lang="hu-HU" dirty="0" smtClean="0"/>
              <a:t> </a:t>
            </a:r>
            <a:r>
              <a:rPr lang="hu-HU" dirty="0" err="1" smtClean="0"/>
              <a:t>consequences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75976147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Consistency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Replication</a:t>
            </a:r>
            <a:r>
              <a:rPr lang="hu-HU" dirty="0" smtClean="0"/>
              <a:t> </a:t>
            </a:r>
            <a:r>
              <a:rPr lang="hu-HU" dirty="0" err="1" smtClean="0"/>
              <a:t>instead</a:t>
            </a:r>
            <a:r>
              <a:rPr lang="hu-HU" dirty="0" smtClean="0"/>
              <a:t> of </a:t>
            </a:r>
            <a:r>
              <a:rPr lang="hu-HU" dirty="0" err="1" smtClean="0"/>
              <a:t>back-ups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stored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copies</a:t>
            </a:r>
            <a:r>
              <a:rPr lang="hu-HU" dirty="0" smtClean="0"/>
              <a:t>, on-line</a:t>
            </a:r>
          </a:p>
          <a:p>
            <a:pPr lvl="1"/>
            <a:endParaRPr lang="hu-HU" dirty="0"/>
          </a:p>
          <a:p>
            <a:r>
              <a:rPr lang="hu-HU" dirty="0" err="1" smtClean="0"/>
              <a:t>How</a:t>
            </a:r>
            <a:r>
              <a:rPr lang="hu-HU" dirty="0" smtClean="0"/>
              <a:t> is </a:t>
            </a:r>
            <a:r>
              <a:rPr lang="hu-HU" dirty="0" err="1" smtClean="0"/>
              <a:t>consistency</a:t>
            </a:r>
            <a:r>
              <a:rPr lang="hu-HU" dirty="0" smtClean="0"/>
              <a:t> of </a:t>
            </a:r>
            <a:r>
              <a:rPr lang="hu-HU" dirty="0" err="1" smtClean="0"/>
              <a:t>replicas</a:t>
            </a:r>
            <a:r>
              <a:rPr lang="hu-HU" dirty="0" smtClean="0"/>
              <a:t> </a:t>
            </a:r>
            <a:r>
              <a:rPr lang="hu-HU" dirty="0" err="1" smtClean="0"/>
              <a:t>enforced</a:t>
            </a:r>
            <a:r>
              <a:rPr lang="hu-HU" dirty="0" smtClean="0"/>
              <a:t>?</a:t>
            </a:r>
          </a:p>
          <a:p>
            <a:pPr lvl="1"/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kind</a:t>
            </a:r>
            <a:r>
              <a:rPr lang="hu-HU" dirty="0" smtClean="0"/>
              <a:t> of </a:t>
            </a:r>
            <a:r>
              <a:rPr lang="hu-HU" dirty="0" err="1" smtClean="0"/>
              <a:t>replication</a:t>
            </a:r>
            <a:r>
              <a:rPr lang="hu-HU" dirty="0" smtClean="0"/>
              <a:t> </a:t>
            </a:r>
            <a:r>
              <a:rPr lang="hu-HU" dirty="0" err="1" smtClean="0"/>
              <a:t>protocol</a:t>
            </a:r>
            <a:endParaRPr lang="hu-HU" dirty="0" smtClean="0"/>
          </a:p>
          <a:p>
            <a:pPr lvl="1"/>
            <a:r>
              <a:rPr lang="hu-HU" dirty="0" err="1" smtClean="0"/>
              <a:t>Sync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async</a:t>
            </a:r>
            <a:r>
              <a:rPr lang="hu-HU" dirty="0" smtClean="0"/>
              <a:t>? </a:t>
            </a:r>
            <a:r>
              <a:rPr lang="hu-HU" dirty="0" err="1" smtClean="0"/>
              <a:t>Latency</a:t>
            </a:r>
            <a:r>
              <a:rPr lang="hu-HU" dirty="0" smtClean="0"/>
              <a:t> vs. </a:t>
            </a:r>
            <a:r>
              <a:rPr lang="hu-HU" dirty="0" err="1"/>
              <a:t>c</a:t>
            </a:r>
            <a:r>
              <a:rPr lang="hu-HU" dirty="0" err="1" smtClean="0"/>
              <a:t>onsistency</a:t>
            </a:r>
            <a:r>
              <a:rPr lang="hu-HU" dirty="0" smtClean="0"/>
              <a:t>!</a:t>
            </a:r>
          </a:p>
          <a:p>
            <a:pPr lvl="1"/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asynchronous</a:t>
            </a:r>
            <a:endParaRPr lang="hu-HU" dirty="0" smtClean="0"/>
          </a:p>
          <a:p>
            <a:pPr lvl="1"/>
            <a:endParaRPr lang="hu-HU" dirty="0" smtClean="0"/>
          </a:p>
          <a:p>
            <a:r>
              <a:rPr lang="hu-HU" dirty="0" err="1" smtClean="0"/>
              <a:t>Consistency</a:t>
            </a:r>
            <a:r>
              <a:rPr lang="hu-HU" dirty="0" smtClean="0"/>
              <a:t> </a:t>
            </a:r>
            <a:r>
              <a:rPr lang="hu-HU" dirty="0" err="1" smtClean="0"/>
              <a:t>window</a:t>
            </a:r>
            <a:endParaRPr lang="hu-HU" dirty="0" smtClean="0"/>
          </a:p>
          <a:p>
            <a:pPr lvl="1"/>
            <a:r>
              <a:rPr lang="hu-HU" dirty="0" smtClean="0"/>
              <a:t>Time </a:t>
            </a:r>
            <a:r>
              <a:rPr lang="hu-HU" dirty="0" err="1" smtClean="0"/>
              <a:t>period</a:t>
            </a:r>
            <a:r>
              <a:rPr lang="hu-HU" dirty="0" smtClean="0"/>
              <a:t> </a:t>
            </a:r>
            <a:r>
              <a:rPr lang="hu-HU" dirty="0" err="1" smtClean="0"/>
              <a:t>after</a:t>
            </a:r>
            <a:r>
              <a:rPr lang="hu-HU" dirty="0" smtClean="0"/>
              <a:t> </a:t>
            </a:r>
            <a:r>
              <a:rPr lang="hu-HU" dirty="0" err="1" smtClean="0"/>
              <a:t>which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consistent</a:t>
            </a:r>
            <a:endParaRPr lang="hu-HU" dirty="0" smtClean="0"/>
          </a:p>
        </p:txBody>
      </p:sp>
      <p:sp>
        <p:nvSpPr>
          <p:cNvPr id="4" name="Szövegdoboz 3"/>
          <p:cNvSpPr txBox="1"/>
          <p:nvPr/>
        </p:nvSpPr>
        <p:spPr>
          <a:xfrm>
            <a:off x="7524328" y="1124744"/>
            <a:ext cx="11015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0" b="1" dirty="0" smtClean="0"/>
              <a:t>C</a:t>
            </a:r>
            <a:endParaRPr lang="hu-HU" sz="10000" b="1" dirty="0"/>
          </a:p>
        </p:txBody>
      </p:sp>
    </p:spTree>
    <p:extLst>
      <p:ext uri="{BB962C8B-B14F-4D97-AF65-F5344CB8AC3E}">
        <p14:creationId xmlns:p14="http://schemas.microsoft.com/office/powerpoint/2010/main" val="1541606132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Availability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Data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always</a:t>
            </a:r>
            <a:r>
              <a:rPr lang="hu-HU" dirty="0" smtClean="0"/>
              <a:t> </a:t>
            </a:r>
            <a:r>
              <a:rPr lang="hu-HU" dirty="0" err="1" smtClean="0"/>
              <a:t>available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clients</a:t>
            </a:r>
            <a:endParaRPr lang="hu-HU" dirty="0" smtClean="0"/>
          </a:p>
          <a:p>
            <a:pPr lvl="1"/>
            <a:r>
              <a:rPr lang="hu-HU" dirty="0" err="1" smtClean="0"/>
              <a:t>Through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point</a:t>
            </a:r>
            <a:r>
              <a:rPr lang="hu-HU" dirty="0" smtClean="0"/>
              <a:t> of </a:t>
            </a:r>
            <a:r>
              <a:rPr lang="hu-HU" dirty="0" err="1" smtClean="0"/>
              <a:t>failure</a:t>
            </a:r>
            <a:endParaRPr lang="hu-HU" dirty="0" smtClean="0"/>
          </a:p>
          <a:p>
            <a:pPr lvl="1"/>
            <a:r>
              <a:rPr lang="hu-HU" dirty="0" err="1" smtClean="0"/>
              <a:t>Geo-redundancy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Response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should</a:t>
            </a:r>
            <a:r>
              <a:rPr lang="hu-HU" dirty="0" smtClean="0"/>
              <a:t> be </a:t>
            </a:r>
            <a:r>
              <a:rPr lang="hu-HU" dirty="0" err="1" smtClean="0"/>
              <a:t>minimal</a:t>
            </a:r>
            <a:endParaRPr lang="hu-HU" dirty="0" smtClean="0"/>
          </a:p>
          <a:p>
            <a:pPr lvl="1"/>
            <a:r>
              <a:rPr lang="hu-HU" dirty="0" smtClean="0"/>
              <a:t>Server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minimal</a:t>
            </a:r>
            <a:r>
              <a:rPr lang="hu-HU" dirty="0" smtClean="0"/>
              <a:t> </a:t>
            </a:r>
            <a:r>
              <a:rPr lang="hu-HU" dirty="0" err="1" smtClean="0"/>
              <a:t>latency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client</a:t>
            </a:r>
            <a:endParaRPr lang="hu-HU" dirty="0" smtClean="0"/>
          </a:p>
          <a:p>
            <a:pPr lvl="1"/>
            <a:r>
              <a:rPr lang="hu-HU" dirty="0" err="1" smtClean="0"/>
              <a:t>Minimize</a:t>
            </a:r>
            <a:r>
              <a:rPr lang="hu-HU" dirty="0" smtClean="0"/>
              <a:t> </a:t>
            </a:r>
            <a:r>
              <a:rPr lang="hu-HU" dirty="0" err="1" smtClean="0"/>
              <a:t>internal</a:t>
            </a:r>
            <a:r>
              <a:rPr lang="hu-HU" dirty="0" smtClean="0"/>
              <a:t> </a:t>
            </a:r>
            <a:r>
              <a:rPr lang="hu-HU" dirty="0" err="1" smtClean="0"/>
              <a:t>communication</a:t>
            </a:r>
            <a:r>
              <a:rPr lang="hu-HU" dirty="0" smtClean="0"/>
              <a:t> </a:t>
            </a:r>
            <a:r>
              <a:rPr lang="hu-HU" dirty="0" err="1" smtClean="0"/>
              <a:t>among</a:t>
            </a:r>
            <a:r>
              <a:rPr lang="hu-HU" dirty="0" smtClean="0"/>
              <a:t> </a:t>
            </a:r>
            <a:r>
              <a:rPr lang="hu-HU" dirty="0" err="1" smtClean="0"/>
              <a:t>replicas</a:t>
            </a:r>
            <a:endParaRPr lang="hu-HU" dirty="0" smtClean="0"/>
          </a:p>
          <a:p>
            <a:pPr lvl="1"/>
            <a:r>
              <a:rPr lang="hu-HU" dirty="0" err="1" smtClean="0"/>
              <a:t>Latency</a:t>
            </a:r>
            <a:r>
              <a:rPr lang="hu-HU" dirty="0" smtClean="0"/>
              <a:t> </a:t>
            </a:r>
            <a:r>
              <a:rPr lang="hu-HU" dirty="0" err="1" smtClean="0"/>
              <a:t>might</a:t>
            </a:r>
            <a:r>
              <a:rPr lang="hu-HU" dirty="0" smtClean="0"/>
              <a:t> be more </a:t>
            </a:r>
            <a:r>
              <a:rPr lang="hu-HU" dirty="0" err="1" smtClean="0"/>
              <a:t>important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consistency</a:t>
            </a:r>
            <a:endParaRPr lang="hu-HU" dirty="0" smtClean="0"/>
          </a:p>
        </p:txBody>
      </p:sp>
      <p:sp>
        <p:nvSpPr>
          <p:cNvPr id="4" name="Szövegdoboz 3"/>
          <p:cNvSpPr txBox="1"/>
          <p:nvPr/>
        </p:nvSpPr>
        <p:spPr>
          <a:xfrm>
            <a:off x="7524328" y="1124744"/>
            <a:ext cx="115768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0" b="1" dirty="0" smtClean="0"/>
              <a:t>A</a:t>
            </a:r>
            <a:endParaRPr lang="hu-HU" sz="10000" b="1" dirty="0"/>
          </a:p>
        </p:txBody>
      </p:sp>
    </p:spTree>
    <p:extLst>
      <p:ext uri="{BB962C8B-B14F-4D97-AF65-F5344CB8AC3E}">
        <p14:creationId xmlns:p14="http://schemas.microsoft.com/office/powerpoint/2010/main" val="420032444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Partition</a:t>
            </a:r>
            <a:r>
              <a:rPr lang="hu-HU" dirty="0" smtClean="0"/>
              <a:t> </a:t>
            </a:r>
            <a:r>
              <a:rPr lang="hu-HU" dirty="0" err="1" smtClean="0"/>
              <a:t>tolerance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endParaRPr lang="hu-HU" dirty="0" smtClean="0"/>
          </a:p>
          <a:p>
            <a:pPr lvl="1"/>
            <a:r>
              <a:rPr lang="hu-HU" dirty="0" err="1" smtClean="0"/>
              <a:t>Connected</a:t>
            </a:r>
            <a:r>
              <a:rPr lang="hu-HU" dirty="0" smtClean="0"/>
              <a:t> over </a:t>
            </a:r>
            <a:r>
              <a:rPr lang="hu-HU" dirty="0" err="1" smtClean="0"/>
              <a:t>network</a:t>
            </a:r>
            <a:endParaRPr lang="hu-HU" dirty="0" smtClean="0"/>
          </a:p>
          <a:p>
            <a:pPr lvl="1"/>
            <a:r>
              <a:rPr lang="hu-HU" dirty="0" err="1" smtClean="0"/>
              <a:t>Slow</a:t>
            </a:r>
            <a:r>
              <a:rPr lang="hu-HU" dirty="0" smtClean="0"/>
              <a:t>, </a:t>
            </a:r>
            <a:r>
              <a:rPr lang="hu-HU" dirty="0" err="1" smtClean="0"/>
              <a:t>sometimes</a:t>
            </a:r>
            <a:r>
              <a:rPr lang="hu-HU" dirty="0" smtClean="0"/>
              <a:t> </a:t>
            </a:r>
            <a:r>
              <a:rPr lang="hu-HU" dirty="0" err="1" smtClean="0"/>
              <a:t>unreliable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points</a:t>
            </a:r>
            <a:r>
              <a:rPr lang="hu-HU" dirty="0" smtClean="0"/>
              <a:t> of </a:t>
            </a:r>
            <a:r>
              <a:rPr lang="hu-HU" dirty="0" err="1" smtClean="0"/>
              <a:t>access</a:t>
            </a:r>
            <a:endParaRPr lang="hu-HU" dirty="0" smtClean="0"/>
          </a:p>
          <a:p>
            <a:pPr lvl="1"/>
            <a:r>
              <a:rPr lang="hu-HU" dirty="0" smtClean="0"/>
              <a:t>System </a:t>
            </a:r>
            <a:r>
              <a:rPr lang="hu-HU" dirty="0" err="1" smtClean="0"/>
              <a:t>should</a:t>
            </a:r>
            <a:r>
              <a:rPr lang="hu-HU" dirty="0" smtClean="0"/>
              <a:t> be </a:t>
            </a:r>
            <a:r>
              <a:rPr lang="hu-HU" dirty="0" err="1" smtClean="0"/>
              <a:t>operational</a:t>
            </a:r>
            <a:r>
              <a:rPr lang="hu-HU" dirty="0" smtClean="0"/>
              <a:t> </a:t>
            </a:r>
            <a:r>
              <a:rPr lang="hu-HU" dirty="0" err="1" smtClean="0"/>
              <a:t>even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split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r>
              <a:rPr lang="hu-HU" dirty="0" smtClean="0"/>
              <a:t> </a:t>
            </a:r>
            <a:r>
              <a:rPr lang="hu-HU" dirty="0" err="1" smtClean="0"/>
              <a:t>error</a:t>
            </a:r>
            <a:endParaRPr lang="hu-HU" dirty="0" smtClean="0"/>
          </a:p>
          <a:p>
            <a:pPr lvl="1"/>
            <a:r>
              <a:rPr lang="hu-HU" dirty="0" err="1" smtClean="0"/>
              <a:t>Partitions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cannot</a:t>
            </a:r>
            <a:r>
              <a:rPr lang="hu-HU" dirty="0" smtClean="0"/>
              <a:t> </a:t>
            </a:r>
            <a:r>
              <a:rPr lang="hu-HU" dirty="0" err="1" smtClean="0"/>
              <a:t>communicate</a:t>
            </a:r>
            <a:endParaRPr lang="hu-HU" dirty="0" smtClean="0"/>
          </a:p>
          <a:p>
            <a:pPr lvl="1"/>
            <a:r>
              <a:rPr lang="hu-HU" dirty="0" err="1" smtClean="0"/>
              <a:t>Clients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still</a:t>
            </a:r>
            <a:r>
              <a:rPr lang="hu-HU" dirty="0" smtClean="0"/>
              <a:t>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accessing</a:t>
            </a:r>
            <a:r>
              <a:rPr lang="hu-HU" dirty="0" smtClean="0"/>
              <a:t> </a:t>
            </a:r>
            <a:r>
              <a:rPr lang="hu-HU" i="1" dirty="0" err="1" smtClean="0"/>
              <a:t>different</a:t>
            </a:r>
            <a:r>
              <a:rPr lang="hu-HU" dirty="0" smtClean="0"/>
              <a:t> </a:t>
            </a:r>
            <a:r>
              <a:rPr lang="hu-HU" dirty="0" err="1" smtClean="0"/>
              <a:t>partitions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functionality</a:t>
            </a:r>
            <a:endParaRPr lang="hu-HU" dirty="0" smtClean="0"/>
          </a:p>
          <a:p>
            <a:pPr lvl="1"/>
            <a:r>
              <a:rPr lang="hu-HU" dirty="0" err="1" smtClean="0"/>
              <a:t>e.g</a:t>
            </a:r>
            <a:r>
              <a:rPr lang="hu-HU" dirty="0" smtClean="0"/>
              <a:t>. </a:t>
            </a:r>
            <a:r>
              <a:rPr lang="hu-HU" dirty="0" err="1" smtClean="0"/>
              <a:t>facebook</a:t>
            </a:r>
            <a:r>
              <a:rPr lang="hu-HU" dirty="0" smtClean="0"/>
              <a:t> login, </a:t>
            </a:r>
            <a:r>
              <a:rPr lang="hu-HU" dirty="0" err="1" smtClean="0"/>
              <a:t>photos</a:t>
            </a:r>
            <a:r>
              <a:rPr lang="hu-HU" dirty="0" smtClean="0"/>
              <a:t>, status, </a:t>
            </a:r>
            <a:r>
              <a:rPr lang="hu-HU" dirty="0" err="1" smtClean="0"/>
              <a:t>mailbox</a:t>
            </a:r>
            <a:r>
              <a:rPr lang="hu-HU" dirty="0" smtClean="0"/>
              <a:t>, chat etc.</a:t>
            </a:r>
          </a:p>
          <a:p>
            <a:pPr lvl="1"/>
            <a:r>
              <a:rPr lang="hu-HU" dirty="0" err="1" smtClean="0"/>
              <a:t>Various</a:t>
            </a:r>
            <a:r>
              <a:rPr lang="hu-HU" dirty="0" smtClean="0"/>
              <a:t> </a:t>
            </a:r>
            <a:r>
              <a:rPr lang="hu-HU" dirty="0" err="1" smtClean="0"/>
              <a:t>parts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lose</a:t>
            </a:r>
            <a:r>
              <a:rPr lang="hu-HU" dirty="0" smtClean="0"/>
              <a:t> </a:t>
            </a:r>
            <a:r>
              <a:rPr lang="hu-HU" dirty="0" err="1" smtClean="0"/>
              <a:t>connection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each</a:t>
            </a:r>
            <a:r>
              <a:rPr lang="hu-HU" dirty="0" smtClean="0"/>
              <a:t> </a:t>
            </a:r>
            <a:r>
              <a:rPr lang="hu-HU" dirty="0" err="1" smtClean="0"/>
              <a:t>other</a:t>
            </a:r>
            <a:endParaRPr lang="hu-HU" dirty="0"/>
          </a:p>
        </p:txBody>
      </p:sp>
      <p:sp>
        <p:nvSpPr>
          <p:cNvPr id="4" name="Szövegdoboz 3"/>
          <p:cNvSpPr txBox="1"/>
          <p:nvPr/>
        </p:nvSpPr>
        <p:spPr>
          <a:xfrm>
            <a:off x="7524328" y="1124744"/>
            <a:ext cx="110158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0000" b="1" dirty="0" smtClean="0"/>
              <a:t>P</a:t>
            </a:r>
            <a:endParaRPr lang="hu-HU" sz="10000" b="1" dirty="0"/>
          </a:p>
        </p:txBody>
      </p:sp>
    </p:spTree>
    <p:extLst>
      <p:ext uri="{BB962C8B-B14F-4D97-AF65-F5344CB8AC3E}">
        <p14:creationId xmlns:p14="http://schemas.microsoft.com/office/powerpoint/2010/main" val="1999692791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CAP </a:t>
            </a:r>
            <a:r>
              <a:rPr lang="hu-HU" dirty="0" err="1" smtClean="0"/>
              <a:t>theorem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three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satistisfied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/>
            </a:r>
            <a:br>
              <a:rPr lang="hu-HU" dirty="0" smtClean="0"/>
            </a:b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endParaRPr lang="hu-HU" dirty="0" smtClean="0"/>
          </a:p>
        </p:txBody>
      </p:sp>
      <p:grpSp>
        <p:nvGrpSpPr>
          <p:cNvPr id="4" name="Csoportba foglalás 8"/>
          <p:cNvGrpSpPr/>
          <p:nvPr/>
        </p:nvGrpSpPr>
        <p:grpSpPr>
          <a:xfrm>
            <a:off x="4211960" y="2204864"/>
            <a:ext cx="3672408" cy="3173156"/>
            <a:chOff x="2843808" y="2996952"/>
            <a:chExt cx="2520950" cy="2227263"/>
          </a:xfrm>
        </p:grpSpPr>
        <p:sp>
          <p:nvSpPr>
            <p:cNvPr id="5" name="Háromszög 4"/>
            <p:cNvSpPr/>
            <p:nvPr/>
          </p:nvSpPr>
          <p:spPr>
            <a:xfrm>
              <a:off x="2843808" y="2996952"/>
              <a:ext cx="2520950" cy="2227263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hu-HU"/>
            </a:p>
          </p:txBody>
        </p:sp>
        <p:sp>
          <p:nvSpPr>
            <p:cNvPr id="6" name="Villám 5"/>
            <p:cNvSpPr/>
            <p:nvPr/>
          </p:nvSpPr>
          <p:spPr>
            <a:xfrm>
              <a:off x="3851871" y="4005015"/>
              <a:ext cx="639762" cy="800100"/>
            </a:xfrm>
            <a:prstGeom prst="lightningBol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hu-HU"/>
            </a:p>
          </p:txBody>
        </p:sp>
      </p:grpSp>
      <p:sp>
        <p:nvSpPr>
          <p:cNvPr id="7" name="Szövegdoboz 6"/>
          <p:cNvSpPr txBox="1">
            <a:spLocks noChangeArrowheads="1"/>
          </p:cNvSpPr>
          <p:nvPr/>
        </p:nvSpPr>
        <p:spPr bwMode="auto">
          <a:xfrm>
            <a:off x="5517225" y="902330"/>
            <a:ext cx="998991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8800" b="1" dirty="0"/>
              <a:t>C</a:t>
            </a:r>
          </a:p>
        </p:txBody>
      </p:sp>
      <p:sp>
        <p:nvSpPr>
          <p:cNvPr id="8" name="Szövegdoboz 7"/>
          <p:cNvSpPr txBox="1">
            <a:spLocks noChangeArrowheads="1"/>
          </p:cNvSpPr>
          <p:nvPr/>
        </p:nvSpPr>
        <p:spPr bwMode="auto">
          <a:xfrm>
            <a:off x="3275856" y="4869160"/>
            <a:ext cx="998991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8800" b="1" dirty="0"/>
              <a:t>A</a:t>
            </a:r>
          </a:p>
        </p:txBody>
      </p:sp>
      <p:sp>
        <p:nvSpPr>
          <p:cNvPr id="9" name="Szövegdoboz 8"/>
          <p:cNvSpPr txBox="1">
            <a:spLocks noChangeArrowheads="1"/>
          </p:cNvSpPr>
          <p:nvPr/>
        </p:nvSpPr>
        <p:spPr bwMode="auto">
          <a:xfrm>
            <a:off x="7956376" y="4869160"/>
            <a:ext cx="938077" cy="144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hu-HU" sz="8800" b="1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588240854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Relaxing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transactional</a:t>
            </a:r>
            <a:r>
              <a:rPr lang="hu-HU" dirty="0" smtClean="0"/>
              <a:t> </a:t>
            </a:r>
            <a:r>
              <a:rPr lang="hu-HU" dirty="0" err="1" smtClean="0"/>
              <a:t>model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smtClean="0"/>
              <a:t>ACID</a:t>
            </a:r>
          </a:p>
          <a:p>
            <a:pPr lvl="1"/>
            <a:r>
              <a:rPr lang="hu-HU" dirty="0" err="1" smtClean="0"/>
              <a:t>Expensive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r>
              <a:rPr lang="hu-HU" dirty="0" smtClean="0"/>
              <a:t> (</a:t>
            </a:r>
            <a:r>
              <a:rPr lang="hu-HU" dirty="0" err="1" smtClean="0"/>
              <a:t>two-phase</a:t>
            </a:r>
            <a:r>
              <a:rPr lang="hu-HU" dirty="0" smtClean="0"/>
              <a:t> </a:t>
            </a:r>
            <a:r>
              <a:rPr lang="hu-HU" dirty="0" err="1" smtClean="0"/>
              <a:t>commit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aborts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an </a:t>
            </a:r>
            <a:r>
              <a:rPr lang="hu-HU" dirty="0" err="1" smtClean="0"/>
              <a:t>error</a:t>
            </a:r>
            <a:r>
              <a:rPr lang="hu-HU" dirty="0" smtClean="0"/>
              <a:t> </a:t>
            </a:r>
            <a:r>
              <a:rPr lang="hu-HU" dirty="0" err="1" smtClean="0"/>
              <a:t>anywhere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BASE</a:t>
            </a:r>
          </a:p>
          <a:p>
            <a:pPr lvl="1"/>
            <a:r>
              <a:rPr lang="hu-HU" b="1" dirty="0" err="1"/>
              <a:t>b</a:t>
            </a:r>
            <a:r>
              <a:rPr lang="hu-HU" dirty="0" err="1"/>
              <a:t>asically</a:t>
            </a:r>
            <a:r>
              <a:rPr lang="hu-HU" dirty="0"/>
              <a:t> </a:t>
            </a:r>
            <a:r>
              <a:rPr lang="hu-HU" b="1" dirty="0" err="1"/>
              <a:t>a</a:t>
            </a:r>
            <a:r>
              <a:rPr lang="hu-HU" dirty="0" err="1"/>
              <a:t>vailable</a:t>
            </a:r>
            <a:r>
              <a:rPr lang="hu-HU" dirty="0"/>
              <a:t>, </a:t>
            </a:r>
            <a:r>
              <a:rPr lang="hu-HU" b="1" dirty="0" err="1"/>
              <a:t>s</a:t>
            </a:r>
            <a:r>
              <a:rPr lang="hu-HU" dirty="0" err="1"/>
              <a:t>oft-state</a:t>
            </a:r>
            <a:r>
              <a:rPr lang="hu-HU" dirty="0"/>
              <a:t>, </a:t>
            </a:r>
            <a:r>
              <a:rPr lang="hu-HU" b="1" dirty="0" err="1"/>
              <a:t>e</a:t>
            </a:r>
            <a:r>
              <a:rPr lang="hu-HU" dirty="0" err="1"/>
              <a:t>ventually</a:t>
            </a:r>
            <a:r>
              <a:rPr lang="hu-HU" dirty="0"/>
              <a:t> </a:t>
            </a:r>
            <a:r>
              <a:rPr lang="hu-HU" dirty="0" err="1" smtClean="0"/>
              <a:t>consistent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Assume</a:t>
            </a:r>
            <a:r>
              <a:rPr lang="hu-HU" dirty="0" smtClean="0"/>
              <a:t> a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where</a:t>
            </a:r>
            <a:r>
              <a:rPr lang="hu-HU" dirty="0" smtClean="0"/>
              <a:t> </a:t>
            </a:r>
            <a:r>
              <a:rPr lang="hu-HU" dirty="0" err="1" smtClean="0"/>
              <a:t>failure</a:t>
            </a:r>
            <a:r>
              <a:rPr lang="hu-HU" dirty="0" smtClean="0"/>
              <a:t> is </a:t>
            </a:r>
            <a:r>
              <a:rPr lang="hu-HU" dirty="0" err="1" smtClean="0"/>
              <a:t>normal</a:t>
            </a:r>
            <a:endParaRPr lang="hu-HU" dirty="0" smtClean="0"/>
          </a:p>
          <a:p>
            <a:pPr lvl="1"/>
            <a:r>
              <a:rPr lang="hu-HU" dirty="0" err="1" smtClean="0"/>
              <a:t>Handle</a:t>
            </a:r>
            <a:r>
              <a:rPr lang="hu-HU" dirty="0" smtClean="0"/>
              <a:t> </a:t>
            </a:r>
            <a:r>
              <a:rPr lang="hu-HU" dirty="0" err="1" smtClean="0"/>
              <a:t>errors</a:t>
            </a:r>
            <a:r>
              <a:rPr lang="hu-HU" dirty="0" smtClean="0"/>
              <a:t> </a:t>
            </a:r>
            <a:r>
              <a:rPr lang="hu-HU" dirty="0" err="1" smtClean="0"/>
              <a:t>optimistically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Effect</a:t>
            </a:r>
            <a:r>
              <a:rPr lang="hu-HU" dirty="0" smtClean="0"/>
              <a:t> of </a:t>
            </a:r>
            <a:r>
              <a:rPr lang="hu-HU" dirty="0" err="1" smtClean="0"/>
              <a:t>transactions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synchronous</a:t>
            </a:r>
            <a:endParaRPr lang="hu-HU" dirty="0" smtClean="0"/>
          </a:p>
          <a:p>
            <a:pPr lvl="1"/>
            <a:r>
              <a:rPr lang="hu-HU" dirty="0" err="1" smtClean="0"/>
              <a:t>Changes</a:t>
            </a:r>
            <a:r>
              <a:rPr lang="hu-HU" dirty="0" smtClean="0"/>
              <a:t> </a:t>
            </a:r>
            <a:r>
              <a:rPr lang="hu-HU" dirty="0" err="1" smtClean="0"/>
              <a:t>spread</a:t>
            </a:r>
            <a:r>
              <a:rPr lang="hu-HU" dirty="0" smtClean="0"/>
              <a:t> </a:t>
            </a:r>
            <a:r>
              <a:rPr lang="hu-HU" dirty="0" err="1" smtClean="0"/>
              <a:t>across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endParaRPr lang="hu-HU" dirty="0" smtClean="0"/>
          </a:p>
          <a:p>
            <a:pPr lvl="1"/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form</a:t>
            </a:r>
            <a:r>
              <a:rPr lang="hu-HU" dirty="0" smtClean="0"/>
              <a:t> of </a:t>
            </a:r>
            <a:r>
              <a:rPr lang="hu-HU" dirty="0" err="1" smtClean="0"/>
              <a:t>message</a:t>
            </a:r>
            <a:r>
              <a:rPr lang="hu-HU" dirty="0" smtClean="0"/>
              <a:t> </a:t>
            </a:r>
            <a:r>
              <a:rPr lang="hu-HU" dirty="0" err="1" smtClean="0"/>
              <a:t>exchanges</a:t>
            </a:r>
            <a:r>
              <a:rPr lang="hu-HU" dirty="0" smtClean="0"/>
              <a:t> over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network</a:t>
            </a:r>
            <a:endParaRPr lang="hu-HU" dirty="0" smtClean="0"/>
          </a:p>
          <a:p>
            <a:pPr lvl="1"/>
            <a:r>
              <a:rPr lang="hu-HU" dirty="0" smtClean="0"/>
              <a:t>Over a (</a:t>
            </a:r>
            <a:r>
              <a:rPr lang="hu-HU" dirty="0" err="1" smtClean="0"/>
              <a:t>hopefully</a:t>
            </a:r>
            <a:r>
              <a:rPr lang="hu-HU" dirty="0" smtClean="0"/>
              <a:t> </a:t>
            </a:r>
            <a:r>
              <a:rPr lang="hu-HU" dirty="0" err="1" smtClean="0"/>
              <a:t>short</a:t>
            </a:r>
            <a:r>
              <a:rPr lang="hu-HU" dirty="0" smtClean="0"/>
              <a:t>) </a:t>
            </a:r>
            <a:r>
              <a:rPr lang="hu-HU" dirty="0" err="1" smtClean="0"/>
              <a:t>period</a:t>
            </a:r>
            <a:r>
              <a:rPr lang="hu-HU" dirty="0" smtClean="0"/>
              <a:t> of </a:t>
            </a:r>
            <a:r>
              <a:rPr lang="hu-HU" dirty="0" err="1" smtClean="0"/>
              <a:t>time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1406115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BASE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BA: </a:t>
            </a:r>
            <a:r>
              <a:rPr lang="hu-HU" dirty="0" err="1" smtClean="0"/>
              <a:t>basically</a:t>
            </a:r>
            <a:r>
              <a:rPr lang="hu-HU" dirty="0" smtClean="0"/>
              <a:t> </a:t>
            </a:r>
            <a:r>
              <a:rPr lang="hu-HU" dirty="0" err="1" smtClean="0"/>
              <a:t>available</a:t>
            </a:r>
            <a:endParaRPr lang="hu-HU" dirty="0" smtClean="0"/>
          </a:p>
          <a:p>
            <a:pPr lvl="1"/>
            <a:r>
              <a:rPr lang="hu-HU" dirty="0" err="1" smtClean="0"/>
              <a:t>Mostly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case</a:t>
            </a:r>
            <a:r>
              <a:rPr lang="hu-HU" dirty="0" smtClean="0"/>
              <a:t> of CP </a:t>
            </a:r>
            <a:r>
              <a:rPr lang="hu-HU" dirty="0" err="1" smtClean="0"/>
              <a:t>systems</a:t>
            </a:r>
            <a:endParaRPr lang="hu-HU" dirty="0" smtClean="0"/>
          </a:p>
          <a:p>
            <a:pPr lvl="1"/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least</a:t>
            </a:r>
            <a:r>
              <a:rPr lang="hu-HU" dirty="0" smtClean="0"/>
              <a:t> part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should</a:t>
            </a:r>
            <a:r>
              <a:rPr lang="hu-HU" dirty="0" smtClean="0"/>
              <a:t> </a:t>
            </a:r>
            <a:r>
              <a:rPr lang="hu-HU" dirty="0" err="1" smtClean="0"/>
              <a:t>remain</a:t>
            </a:r>
            <a:r>
              <a:rPr lang="hu-HU" dirty="0" smtClean="0"/>
              <a:t> </a:t>
            </a:r>
            <a:r>
              <a:rPr lang="hu-HU" dirty="0" err="1" smtClean="0"/>
              <a:t>operational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Soft-state</a:t>
            </a:r>
            <a:endParaRPr lang="hu-HU" dirty="0" smtClean="0"/>
          </a:p>
          <a:p>
            <a:pPr lvl="1"/>
            <a:r>
              <a:rPr lang="hu-HU" dirty="0" err="1" smtClean="0"/>
              <a:t>Changes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done</a:t>
            </a:r>
            <a:r>
              <a:rPr lang="hu-HU" dirty="0" smtClean="0"/>
              <a:t> </a:t>
            </a:r>
            <a:r>
              <a:rPr lang="hu-HU" dirty="0" err="1" smtClean="0"/>
              <a:t>via</a:t>
            </a:r>
            <a:r>
              <a:rPr lang="hu-HU" dirty="0" smtClean="0"/>
              <a:t> </a:t>
            </a:r>
            <a:r>
              <a:rPr lang="hu-HU" dirty="0" err="1" smtClean="0"/>
              <a:t>async</a:t>
            </a:r>
            <a:r>
              <a:rPr lang="hu-HU" dirty="0" smtClean="0"/>
              <a:t> </a:t>
            </a:r>
            <a:r>
              <a:rPr lang="hu-HU" dirty="0" err="1" smtClean="0"/>
              <a:t>messages</a:t>
            </a:r>
            <a:r>
              <a:rPr lang="hu-HU" dirty="0"/>
              <a:t> (</a:t>
            </a:r>
            <a:r>
              <a:rPr lang="hu-HU" dirty="0" err="1"/>
              <a:t>gossip</a:t>
            </a:r>
            <a:r>
              <a:rPr lang="hu-HU" dirty="0"/>
              <a:t> </a:t>
            </a:r>
            <a:r>
              <a:rPr lang="hu-HU" dirty="0" err="1" smtClean="0"/>
              <a:t>protocols</a:t>
            </a:r>
            <a:r>
              <a:rPr lang="hu-HU" dirty="0" smtClean="0"/>
              <a:t>)</a:t>
            </a:r>
          </a:p>
          <a:p>
            <a:pPr lvl="1"/>
            <a:r>
              <a:rPr lang="hu-HU" dirty="0" err="1" smtClean="0"/>
              <a:t>Change</a:t>
            </a:r>
            <a:r>
              <a:rPr lang="hu-HU" dirty="0" smtClean="0"/>
              <a:t> </a:t>
            </a:r>
            <a:r>
              <a:rPr lang="hu-HU" dirty="0" err="1" smtClean="0"/>
              <a:t>propagation</a:t>
            </a:r>
            <a:r>
              <a:rPr lang="hu-HU" dirty="0" smtClean="0"/>
              <a:t> </a:t>
            </a:r>
            <a:r>
              <a:rPr lang="hu-HU" dirty="0" err="1" smtClean="0"/>
              <a:t>takes</a:t>
            </a:r>
            <a:r>
              <a:rPr lang="hu-HU" dirty="0" smtClean="0"/>
              <a:t> </a:t>
            </a:r>
            <a:r>
              <a:rPr lang="hu-HU" dirty="0" err="1" smtClean="0"/>
              <a:t>some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endParaRPr lang="hu-HU" dirty="0" smtClean="0"/>
          </a:p>
          <a:p>
            <a:pPr lvl="1"/>
            <a:r>
              <a:rPr lang="hu-HU" dirty="0" err="1" smtClean="0"/>
              <a:t>State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change</a:t>
            </a:r>
            <a:r>
              <a:rPr lang="hu-HU" dirty="0" smtClean="0"/>
              <a:t>, </a:t>
            </a:r>
            <a:r>
              <a:rPr lang="hu-HU" dirty="0" err="1" smtClean="0"/>
              <a:t>even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no input is </a:t>
            </a:r>
            <a:r>
              <a:rPr lang="hu-HU" dirty="0" err="1" smtClean="0"/>
              <a:t>received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/>
              <a:t>Eventually</a:t>
            </a:r>
            <a:r>
              <a:rPr lang="hu-HU" dirty="0"/>
              <a:t> </a:t>
            </a:r>
            <a:r>
              <a:rPr lang="hu-HU" dirty="0" err="1" smtClean="0"/>
              <a:t>consistent</a:t>
            </a:r>
            <a:endParaRPr lang="hu-HU" dirty="0" smtClean="0"/>
          </a:p>
          <a:p>
            <a:pPr lvl="1"/>
            <a:r>
              <a:rPr lang="hu-HU" dirty="0" err="1"/>
              <a:t>Mostly</a:t>
            </a:r>
            <a:r>
              <a:rPr lang="hu-HU" dirty="0"/>
              <a:t> </a:t>
            </a:r>
            <a:r>
              <a:rPr lang="hu-HU" dirty="0" err="1"/>
              <a:t>in</a:t>
            </a:r>
            <a:r>
              <a:rPr lang="hu-HU" dirty="0"/>
              <a:t> </a:t>
            </a:r>
            <a:r>
              <a:rPr lang="hu-HU" dirty="0" err="1"/>
              <a:t>case</a:t>
            </a:r>
            <a:r>
              <a:rPr lang="hu-HU" dirty="0"/>
              <a:t> of AP </a:t>
            </a:r>
            <a:r>
              <a:rPr lang="hu-HU" dirty="0" err="1" smtClean="0"/>
              <a:t>systems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values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valid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within</a:t>
            </a:r>
            <a:r>
              <a:rPr lang="hu-HU" dirty="0" smtClean="0"/>
              <a:t> a 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frame</a:t>
            </a:r>
            <a:endParaRPr lang="hu-HU" dirty="0" smtClean="0"/>
          </a:p>
          <a:p>
            <a:pPr lvl="1"/>
            <a:r>
              <a:rPr lang="hu-HU" dirty="0" err="1"/>
              <a:t>Consistency</a:t>
            </a:r>
            <a:r>
              <a:rPr lang="hu-HU" dirty="0"/>
              <a:t> </a:t>
            </a:r>
            <a:r>
              <a:rPr lang="hu-HU" dirty="0" err="1" smtClean="0"/>
              <a:t>window</a:t>
            </a:r>
            <a:endParaRPr lang="hu-HU" dirty="0" smtClean="0"/>
          </a:p>
          <a:p>
            <a:pPr lvl="1"/>
            <a:r>
              <a:rPr lang="hu-HU" dirty="0" err="1" smtClean="0"/>
              <a:t>Outside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frame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i="1" dirty="0" err="1" smtClean="0"/>
              <a:t>validated</a:t>
            </a:r>
            <a:endParaRPr lang="hu-HU" i="1" dirty="0"/>
          </a:p>
          <a:p>
            <a:pPr lvl="1"/>
            <a:r>
              <a:rPr lang="hu-HU" dirty="0" err="1" smtClean="0"/>
              <a:t>Becomes</a:t>
            </a:r>
            <a:r>
              <a:rPr lang="hu-HU" dirty="0" smtClean="0"/>
              <a:t> </a:t>
            </a:r>
            <a:r>
              <a:rPr lang="hu-HU" dirty="0" err="1" smtClean="0"/>
              <a:t>consisten</a:t>
            </a:r>
            <a:r>
              <a:rPr lang="hu-HU" dirty="0" smtClean="0"/>
              <a:t> </a:t>
            </a:r>
            <a:r>
              <a:rPr lang="hu-HU" dirty="0" err="1" smtClean="0"/>
              <a:t>after</a:t>
            </a:r>
            <a:r>
              <a:rPr lang="hu-HU" dirty="0" smtClean="0"/>
              <a:t> a </a:t>
            </a:r>
            <a:r>
              <a:rPr lang="hu-HU" dirty="0" err="1" smtClean="0"/>
              <a:t>while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97647543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Conflict</a:t>
            </a:r>
            <a:r>
              <a:rPr lang="hu-HU" dirty="0" smtClean="0"/>
              <a:t> </a:t>
            </a:r>
            <a:r>
              <a:rPr lang="hu-HU" dirty="0" err="1" smtClean="0"/>
              <a:t>resolution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Failures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cause</a:t>
            </a:r>
            <a:r>
              <a:rPr lang="hu-HU" dirty="0" smtClean="0"/>
              <a:t> </a:t>
            </a:r>
            <a:r>
              <a:rPr lang="hu-HU" dirty="0" err="1" smtClean="0"/>
              <a:t>inconsistencies</a:t>
            </a:r>
            <a:r>
              <a:rPr lang="hu-HU" dirty="0" smtClean="0"/>
              <a:t> </a:t>
            </a:r>
            <a:r>
              <a:rPr lang="hu-HU" dirty="0" err="1" smtClean="0"/>
              <a:t>among</a:t>
            </a:r>
            <a:r>
              <a:rPr lang="hu-HU" dirty="0" smtClean="0"/>
              <a:t> </a:t>
            </a:r>
            <a:r>
              <a:rPr lang="hu-HU" dirty="0" err="1" smtClean="0"/>
              <a:t>replicas</a:t>
            </a:r>
            <a:endParaRPr lang="hu-HU" dirty="0" smtClean="0"/>
          </a:p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find</a:t>
            </a:r>
            <a:r>
              <a:rPr lang="hu-HU" dirty="0" smtClean="0"/>
              <a:t> </a:t>
            </a:r>
            <a:r>
              <a:rPr lang="hu-HU" dirty="0" err="1" smtClean="0"/>
              <a:t>ways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resolve</a:t>
            </a:r>
            <a:r>
              <a:rPr lang="hu-HU" dirty="0" smtClean="0"/>
              <a:t> </a:t>
            </a:r>
            <a:r>
              <a:rPr lang="hu-HU" dirty="0" err="1" smtClean="0"/>
              <a:t>them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types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prone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conflicts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Methods</a:t>
            </a:r>
            <a:r>
              <a:rPr lang="hu-HU" dirty="0" smtClean="0"/>
              <a:t> </a:t>
            </a:r>
            <a:r>
              <a:rPr lang="hu-HU" dirty="0" err="1" smtClean="0"/>
              <a:t>based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stamps</a:t>
            </a:r>
            <a:endParaRPr lang="hu-HU" dirty="0" smtClean="0"/>
          </a:p>
          <a:p>
            <a:pPr lvl="1"/>
            <a:r>
              <a:rPr lang="hu-HU" dirty="0" smtClean="0"/>
              <a:t>Data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latest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r>
              <a:rPr lang="hu-HU" dirty="0" smtClean="0"/>
              <a:t> </a:t>
            </a:r>
            <a:r>
              <a:rPr lang="hu-HU" dirty="0" err="1" smtClean="0"/>
              <a:t>stamp</a:t>
            </a:r>
            <a:r>
              <a:rPr lang="hu-HU" dirty="0" smtClean="0"/>
              <a:t> is </a:t>
            </a:r>
            <a:r>
              <a:rPr lang="hu-HU" dirty="0" err="1" smtClean="0"/>
              <a:t>considered</a:t>
            </a:r>
            <a:r>
              <a:rPr lang="hu-HU" dirty="0" smtClean="0"/>
              <a:t> </a:t>
            </a:r>
            <a:r>
              <a:rPr lang="hu-HU" dirty="0" err="1" smtClean="0"/>
              <a:t>valid</a:t>
            </a:r>
            <a:endParaRPr lang="hu-HU" dirty="0" smtClean="0"/>
          </a:p>
          <a:p>
            <a:pPr lvl="1"/>
            <a:r>
              <a:rPr lang="hu-HU" dirty="0" err="1" smtClean="0"/>
              <a:t>Might</a:t>
            </a:r>
            <a:r>
              <a:rPr lang="hu-HU" dirty="0" smtClean="0"/>
              <a:t> </a:t>
            </a:r>
            <a:r>
              <a:rPr lang="hu-HU" dirty="0" err="1" smtClean="0"/>
              <a:t>require</a:t>
            </a:r>
            <a:r>
              <a:rPr lang="hu-HU" dirty="0" smtClean="0"/>
              <a:t> </a:t>
            </a:r>
            <a:r>
              <a:rPr lang="hu-HU" dirty="0" err="1" smtClean="0"/>
              <a:t>finely</a:t>
            </a:r>
            <a:r>
              <a:rPr lang="hu-HU" dirty="0" smtClean="0"/>
              <a:t> </a:t>
            </a:r>
            <a:r>
              <a:rPr lang="hu-HU" dirty="0" err="1" smtClean="0"/>
              <a:t>synchronized</a:t>
            </a:r>
            <a:r>
              <a:rPr lang="hu-HU" dirty="0" smtClean="0"/>
              <a:t> </a:t>
            </a:r>
            <a:r>
              <a:rPr lang="hu-HU" dirty="0" err="1" smtClean="0"/>
              <a:t>clocks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Majority</a:t>
            </a:r>
            <a:r>
              <a:rPr lang="hu-HU" dirty="0" smtClean="0"/>
              <a:t> </a:t>
            </a:r>
            <a:r>
              <a:rPr lang="hu-HU" dirty="0" err="1" smtClean="0"/>
              <a:t>voting</a:t>
            </a:r>
            <a:r>
              <a:rPr lang="hu-HU" dirty="0" smtClean="0"/>
              <a:t> </a:t>
            </a:r>
            <a:r>
              <a:rPr lang="hu-HU" dirty="0" err="1" smtClean="0"/>
              <a:t>algorithms</a:t>
            </a:r>
            <a:endParaRPr lang="hu-HU" dirty="0" smtClean="0"/>
          </a:p>
          <a:p>
            <a:pPr lvl="1"/>
            <a:r>
              <a:rPr lang="hu-HU" dirty="0" err="1" smtClean="0"/>
              <a:t>Needs</a:t>
            </a:r>
            <a:r>
              <a:rPr lang="hu-HU" dirty="0" smtClean="0"/>
              <a:t> </a:t>
            </a:r>
            <a:r>
              <a:rPr lang="hu-HU" dirty="0" err="1" smtClean="0"/>
              <a:t>negotiation</a:t>
            </a:r>
            <a:r>
              <a:rPr lang="hu-HU" dirty="0" smtClean="0"/>
              <a:t> </a:t>
            </a:r>
            <a:r>
              <a:rPr lang="hu-HU" dirty="0" err="1" smtClean="0"/>
              <a:t>among</a:t>
            </a:r>
            <a:r>
              <a:rPr lang="hu-HU" dirty="0" smtClean="0"/>
              <a:t> servers</a:t>
            </a:r>
          </a:p>
          <a:p>
            <a:pPr lvl="1"/>
            <a:r>
              <a:rPr lang="hu-HU" dirty="0" smtClean="0"/>
              <a:t>Paxos, </a:t>
            </a:r>
            <a:r>
              <a:rPr lang="hu-HU" dirty="0" err="1" smtClean="0"/>
              <a:t>nodes</a:t>
            </a:r>
            <a:r>
              <a:rPr lang="hu-HU" dirty="0" smtClean="0"/>
              <a:t> </a:t>
            </a:r>
            <a:r>
              <a:rPr lang="hu-HU" dirty="0" err="1" smtClean="0"/>
              <a:t>vote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quorums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238464965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References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smtClean="0"/>
              <a:t>Csabai et </a:t>
            </a:r>
            <a:r>
              <a:rPr lang="hu-HU" dirty="0" err="1" smtClean="0"/>
              <a:t>al</a:t>
            </a:r>
            <a:r>
              <a:rPr lang="hu-HU" dirty="0" smtClean="0"/>
              <a:t>. „</a:t>
            </a:r>
            <a:r>
              <a:rPr lang="en-US" dirty="0"/>
              <a:t>Multidimensional indexing tools for the virtual </a:t>
            </a:r>
            <a:r>
              <a:rPr lang="en-US" dirty="0" smtClean="0"/>
              <a:t>observatory</a:t>
            </a:r>
            <a:r>
              <a:rPr lang="hu-HU" dirty="0" smtClean="0"/>
              <a:t>” 2007 AN</a:t>
            </a:r>
          </a:p>
          <a:p>
            <a:r>
              <a:rPr lang="hu-HU" dirty="0" smtClean="0"/>
              <a:t>Dobos et </a:t>
            </a:r>
            <a:r>
              <a:rPr lang="hu-HU" dirty="0" err="1" smtClean="0"/>
              <a:t>al</a:t>
            </a:r>
            <a:r>
              <a:rPr lang="hu-HU" dirty="0" smtClean="0"/>
              <a:t>. „</a:t>
            </a:r>
            <a:r>
              <a:rPr lang="en-US" dirty="0"/>
              <a:t>Array requirements for scientific applications and an implementation for </a:t>
            </a:r>
            <a:r>
              <a:rPr lang="en-US" dirty="0" err="1"/>
              <a:t>microsoft</a:t>
            </a:r>
            <a:r>
              <a:rPr lang="en-US" dirty="0"/>
              <a:t> </a:t>
            </a:r>
            <a:r>
              <a:rPr lang="en-US" dirty="0" err="1"/>
              <a:t>sql</a:t>
            </a:r>
            <a:r>
              <a:rPr lang="en-US" dirty="0"/>
              <a:t> </a:t>
            </a:r>
            <a:r>
              <a:rPr lang="en-US" dirty="0" smtClean="0"/>
              <a:t>server</a:t>
            </a:r>
            <a:r>
              <a:rPr lang="hu-HU" dirty="0" smtClean="0"/>
              <a:t>” 2011 EDBT/ICDT</a:t>
            </a:r>
          </a:p>
          <a:p>
            <a:r>
              <a:rPr lang="hu-HU" dirty="0" smtClean="0"/>
              <a:t>Budavári et </a:t>
            </a:r>
            <a:r>
              <a:rPr lang="hu-HU" dirty="0" err="1" smtClean="0"/>
              <a:t>al</a:t>
            </a:r>
            <a:r>
              <a:rPr lang="hu-HU" dirty="0" smtClean="0"/>
              <a:t>. „</a:t>
            </a:r>
            <a:r>
              <a:rPr lang="en-US" dirty="0"/>
              <a:t>Searchable Sky Coverage of Astronomical Observations: Footprints and </a:t>
            </a:r>
            <a:r>
              <a:rPr lang="en-US" dirty="0" smtClean="0"/>
              <a:t>Exposures</a:t>
            </a:r>
            <a:r>
              <a:rPr lang="hu-HU" dirty="0" smtClean="0"/>
              <a:t>” 2010 PASP</a:t>
            </a:r>
          </a:p>
          <a:p>
            <a:r>
              <a:rPr lang="hu-HU" dirty="0" smtClean="0"/>
              <a:t>Dobos et </a:t>
            </a:r>
            <a:r>
              <a:rPr lang="hu-HU" dirty="0" err="1" smtClean="0"/>
              <a:t>al</a:t>
            </a:r>
            <a:r>
              <a:rPr lang="hu-HU" dirty="0" smtClean="0"/>
              <a:t>. „</a:t>
            </a:r>
            <a:r>
              <a:rPr lang="en-US" dirty="0" smtClean="0"/>
              <a:t>A C</a:t>
            </a:r>
            <a:r>
              <a:rPr lang="hu-HU" dirty="0" err="1" smtClean="0"/>
              <a:t>omparative</a:t>
            </a:r>
            <a:r>
              <a:rPr lang="en-US" dirty="0" smtClean="0"/>
              <a:t> E</a:t>
            </a:r>
            <a:r>
              <a:rPr lang="hu-HU" dirty="0" err="1" smtClean="0"/>
              <a:t>valuation</a:t>
            </a:r>
            <a:r>
              <a:rPr lang="en-US" dirty="0" smtClean="0"/>
              <a:t> </a:t>
            </a:r>
            <a:r>
              <a:rPr lang="hu-HU" dirty="0" smtClean="0"/>
              <a:t>of</a:t>
            </a:r>
            <a:r>
              <a:rPr lang="en-US" dirty="0" smtClean="0"/>
              <a:t> </a:t>
            </a:r>
            <a:r>
              <a:rPr lang="hu-HU" dirty="0" smtClean="0"/>
              <a:t>n</a:t>
            </a:r>
            <a:r>
              <a:rPr lang="en-US" dirty="0" err="1" smtClean="0"/>
              <a:t>oSQL</a:t>
            </a:r>
            <a:r>
              <a:rPr lang="en-US" dirty="0" smtClean="0"/>
              <a:t> D</a:t>
            </a:r>
            <a:r>
              <a:rPr lang="hu-HU" dirty="0" err="1" smtClean="0"/>
              <a:t>atabase</a:t>
            </a:r>
            <a:r>
              <a:rPr lang="en-US" dirty="0" smtClean="0"/>
              <a:t> S</a:t>
            </a:r>
            <a:r>
              <a:rPr lang="hu-HU" dirty="0" err="1" smtClean="0"/>
              <a:t>ystems</a:t>
            </a:r>
            <a:r>
              <a:rPr lang="hu-HU" dirty="0" smtClean="0"/>
              <a:t>” 2014 </a:t>
            </a:r>
            <a:r>
              <a:rPr lang="fr-FR" dirty="0"/>
              <a:t>Annales </a:t>
            </a:r>
            <a:r>
              <a:rPr lang="fr-FR" dirty="0" err="1"/>
              <a:t>Univ</a:t>
            </a:r>
            <a:r>
              <a:rPr lang="fr-FR" dirty="0"/>
              <a:t>. </a:t>
            </a:r>
            <a:r>
              <a:rPr lang="fr-FR" dirty="0" err="1"/>
              <a:t>Sci</a:t>
            </a:r>
            <a:r>
              <a:rPr lang="fr-FR" dirty="0"/>
              <a:t>. Budapest</a:t>
            </a:r>
            <a:r>
              <a:rPr lang="fr-FR" dirty="0" smtClean="0"/>
              <a:t>.</a:t>
            </a:r>
            <a:endParaRPr lang="hu-HU" dirty="0" smtClean="0"/>
          </a:p>
          <a:p>
            <a:r>
              <a:rPr lang="hu-HU" dirty="0" smtClean="0"/>
              <a:t>Microsoft </a:t>
            </a:r>
            <a:r>
              <a:rPr lang="hu-HU" dirty="0"/>
              <a:t>SQL Server </a:t>
            </a:r>
            <a:r>
              <a:rPr lang="hu-HU" dirty="0" err="1" smtClean="0"/>
              <a:t>documentation</a:t>
            </a:r>
            <a:endParaRPr lang="hu-HU" dirty="0" smtClean="0"/>
          </a:p>
          <a:p>
            <a:r>
              <a:rPr lang="hu-HU" dirty="0" err="1" smtClean="0"/>
              <a:t>www.microsoft.com</a:t>
            </a:r>
            <a:endParaRPr lang="hu-HU" dirty="0"/>
          </a:p>
          <a:p>
            <a:r>
              <a:rPr lang="hu-HU" dirty="0" err="1" smtClean="0"/>
              <a:t>www.nasa.gov</a:t>
            </a:r>
            <a:endParaRPr lang="hu-HU" dirty="0" smtClean="0"/>
          </a:p>
          <a:p>
            <a:r>
              <a:rPr lang="hu-HU" dirty="0" smtClean="0"/>
              <a:t>www.sdss3.org</a:t>
            </a:r>
          </a:p>
          <a:p>
            <a:r>
              <a:rPr lang="hu-HU" dirty="0" err="1" smtClean="0"/>
              <a:t>Wikipedia</a:t>
            </a:r>
            <a:r>
              <a:rPr lang="hu-HU" dirty="0" smtClean="0"/>
              <a:t> ©©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66780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Parallelizable problems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3301493"/>
            <a:ext cx="7886700" cy="2875470"/>
          </a:xfrm>
        </p:spPr>
        <p:txBody>
          <a:bodyPr>
            <a:normAutofit fontScale="85000" lnSpcReduction="20000"/>
          </a:bodyPr>
          <a:lstStyle/>
          <a:p>
            <a:r>
              <a:rPr lang="en-US" noProof="0" dirty="0" smtClean="0"/>
              <a:t>S: sequential part</a:t>
            </a:r>
          </a:p>
          <a:p>
            <a:pPr lvl="1"/>
            <a:r>
              <a:rPr lang="en-US" noProof="0" dirty="0" smtClean="0"/>
              <a:t>Can only be done sequentially, no room for parallelization</a:t>
            </a:r>
          </a:p>
          <a:p>
            <a:pPr lvl="1"/>
            <a:r>
              <a:rPr lang="en-US" noProof="0" dirty="0" smtClean="0"/>
              <a:t>Takes a long time</a:t>
            </a:r>
          </a:p>
          <a:p>
            <a:r>
              <a:rPr lang="en-US" noProof="0" dirty="0" smtClean="0"/>
              <a:t>P: parallelizable part</a:t>
            </a:r>
          </a:p>
          <a:p>
            <a:pPr lvl="1"/>
            <a:r>
              <a:rPr lang="en-US" noProof="0" dirty="0" smtClean="0"/>
              <a:t>We consider it </a:t>
            </a:r>
            <a:r>
              <a:rPr lang="en-US" noProof="0" dirty="0" err="1" smtClean="0"/>
              <a:t>embarrasingly</a:t>
            </a:r>
            <a:r>
              <a:rPr lang="en-US" noProof="0" dirty="0" smtClean="0"/>
              <a:t> parallelizable</a:t>
            </a:r>
          </a:p>
          <a:p>
            <a:pPr lvl="1"/>
            <a:r>
              <a:rPr lang="en-US" noProof="0" dirty="0" smtClean="0"/>
              <a:t>Do same computation on small data</a:t>
            </a:r>
          </a:p>
          <a:p>
            <a:pPr lvl="1"/>
            <a:r>
              <a:rPr lang="en-US" noProof="0" dirty="0" smtClean="0"/>
              <a:t>Often no synchronization required</a:t>
            </a:r>
          </a:p>
          <a:p>
            <a:pPr lvl="1"/>
            <a:r>
              <a:rPr lang="en-US" noProof="0" dirty="0" smtClean="0"/>
              <a:t>SIMD processing model</a:t>
            </a:r>
          </a:p>
          <a:p>
            <a:pPr lvl="1"/>
            <a:r>
              <a:rPr lang="en-US" noProof="0" dirty="0" smtClean="0"/>
              <a:t>When computed in parallel, virtually takes no time compared to S</a:t>
            </a:r>
          </a:p>
          <a:p>
            <a:pPr lvl="1"/>
            <a:endParaRPr lang="en-US" noProof="0" dirty="0"/>
          </a:p>
        </p:txBody>
      </p:sp>
      <p:sp>
        <p:nvSpPr>
          <p:cNvPr id="4" name="Szövegdoboz 3"/>
          <p:cNvSpPr txBox="1"/>
          <p:nvPr/>
        </p:nvSpPr>
        <p:spPr>
          <a:xfrm>
            <a:off x="1979712" y="1772816"/>
            <a:ext cx="48245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8800" dirty="0" smtClean="0"/>
              <a:t>1 = P + S</a:t>
            </a:r>
            <a:endParaRPr lang="hu-HU" sz="8800" dirty="0"/>
          </a:p>
        </p:txBody>
      </p:sp>
    </p:spTree>
    <p:extLst>
      <p:ext uri="{BB962C8B-B14F-4D97-AF65-F5344CB8AC3E}">
        <p14:creationId xmlns:p14="http://schemas.microsoft.com/office/powerpoint/2010/main" val="1341828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Amdahl’s law of acceleration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4201297"/>
            <a:ext cx="7886700" cy="1975666"/>
          </a:xfrm>
        </p:spPr>
        <p:txBody>
          <a:bodyPr/>
          <a:lstStyle/>
          <a:p>
            <a:r>
              <a:rPr lang="en-US" noProof="0" dirty="0" smtClean="0"/>
              <a:t>N: number of parallel threads</a:t>
            </a:r>
          </a:p>
          <a:p>
            <a:r>
              <a:rPr lang="en-US" noProof="0" dirty="0" smtClean="0"/>
              <a:t>If N -&gt; </a:t>
            </a:r>
            <a:r>
              <a:rPr lang="en-US" noProof="0" dirty="0" err="1" smtClean="0"/>
              <a:t>inf</a:t>
            </a:r>
            <a:r>
              <a:rPr lang="en-US" noProof="0" dirty="0" smtClean="0"/>
              <a:t>, speed up = 1/S</a:t>
            </a:r>
          </a:p>
          <a:p>
            <a:r>
              <a:rPr lang="en-US" noProof="0" dirty="0" smtClean="0"/>
              <a:t>Maximal acceleration is determined by the strictly sequential part of the problem</a:t>
            </a:r>
            <a:endParaRPr lang="en-US" noProof="0" dirty="0"/>
          </a:p>
        </p:txBody>
      </p:sp>
      <p:graphicFrame>
        <p:nvGraphicFramePr>
          <p:cNvPr id="4" name="Tartalom helye 4"/>
          <p:cNvGraphicFramePr>
            <a:graphicFrameLocks noChangeAspect="1"/>
          </p:cNvGraphicFramePr>
          <p:nvPr/>
        </p:nvGraphicFramePr>
        <p:xfrm>
          <a:off x="1838325" y="1712913"/>
          <a:ext cx="4883150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" name="Equation" r:id="rId3" imgW="1091880" imgH="431640" progId="Equation.3">
                  <p:embed/>
                </p:oleObj>
              </mc:Choice>
              <mc:Fallback>
                <p:oleObj name="Equation" r:id="rId3" imgW="1091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1712913"/>
                        <a:ext cx="4883150" cy="1931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98521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Example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Single disk system</a:t>
            </a:r>
          </a:p>
          <a:p>
            <a:r>
              <a:rPr lang="en-US" noProof="0" dirty="0" smtClean="0"/>
              <a:t>Disk system with 1 GB/s throughput</a:t>
            </a:r>
          </a:p>
          <a:p>
            <a:r>
              <a:rPr lang="en-US" noProof="0" dirty="0" smtClean="0"/>
              <a:t>Many machines with DAS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83150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Amdahl number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628650" y="4209535"/>
            <a:ext cx="7886700" cy="1967428"/>
          </a:xfrm>
        </p:spPr>
        <p:txBody>
          <a:bodyPr/>
          <a:lstStyle/>
          <a:p>
            <a:r>
              <a:rPr lang="en-US" noProof="0" dirty="0" smtClean="0"/>
              <a:t>How many CPU instructions are needed to process one bit of data</a:t>
            </a:r>
          </a:p>
          <a:p>
            <a:r>
              <a:rPr lang="en-US" noProof="0" dirty="0" smtClean="0"/>
              <a:t>The larger A the better for data processing</a:t>
            </a:r>
          </a:p>
        </p:txBody>
      </p:sp>
      <p:graphicFrame>
        <p:nvGraphicFramePr>
          <p:cNvPr id="4" name="Tartalom helye 4"/>
          <p:cNvGraphicFramePr>
            <a:graphicFrameLocks noChangeAspect="1"/>
          </p:cNvGraphicFramePr>
          <p:nvPr/>
        </p:nvGraphicFramePr>
        <p:xfrm>
          <a:off x="1582738" y="1773238"/>
          <a:ext cx="5962650" cy="193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" name="Equation" r:id="rId3" imgW="1333440" imgH="431640" progId="Equation.3">
                  <p:embed/>
                </p:oleObj>
              </mc:Choice>
              <mc:Fallback>
                <p:oleObj name="Equation" r:id="rId3" imgW="13334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2738" y="1773238"/>
                        <a:ext cx="5962650" cy="1931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9999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Typical Amdahl numbers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 smtClean="0"/>
              <a:t>Typical server with 4 disks in JBOD</a:t>
            </a:r>
          </a:p>
          <a:p>
            <a:pPr lvl="1"/>
            <a:r>
              <a:rPr lang="en-US" noProof="0" dirty="0" smtClean="0"/>
              <a:t>4 × 150 MB/s = 4.8 Gb / s</a:t>
            </a:r>
          </a:p>
          <a:p>
            <a:pPr lvl="1"/>
            <a:r>
              <a:rPr lang="en-US" noProof="0" dirty="0" smtClean="0"/>
              <a:t>8 × 2.5 GHz = 20 </a:t>
            </a:r>
            <a:r>
              <a:rPr lang="en-US" noProof="0" dirty="0" err="1" smtClean="0"/>
              <a:t>G.inst</a:t>
            </a:r>
            <a:r>
              <a:rPr lang="en-US" noProof="0" dirty="0" smtClean="0"/>
              <a:t>/s</a:t>
            </a:r>
          </a:p>
          <a:p>
            <a:pPr lvl="1"/>
            <a:r>
              <a:rPr lang="en-US" noProof="0" dirty="0" smtClean="0"/>
              <a:t>A = 0.24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Compute cluster: Blue Gene:		A = 0.013</a:t>
            </a:r>
          </a:p>
          <a:p>
            <a:r>
              <a:rPr lang="en-US" noProof="0" dirty="0" smtClean="0"/>
              <a:t> 			Beowulf:		A = 0.08</a:t>
            </a:r>
          </a:p>
          <a:p>
            <a:r>
              <a:rPr lang="en-US" noProof="0" dirty="0" smtClean="0"/>
              <a:t> 			Cloud VM:		A = 0.08</a:t>
            </a:r>
          </a:p>
          <a:p>
            <a:r>
              <a:rPr lang="en-US" noProof="0" dirty="0" smtClean="0"/>
              <a:t>Desktop PC:				A = 0.2</a:t>
            </a:r>
          </a:p>
          <a:p>
            <a:r>
              <a:rPr lang="en-US" noProof="0" dirty="0" err="1" smtClean="0"/>
              <a:t>Graywulf</a:t>
            </a:r>
            <a:r>
              <a:rPr lang="en-US" noProof="0" dirty="0" smtClean="0"/>
              <a:t>:					A = 0.5</a:t>
            </a:r>
          </a:p>
          <a:p>
            <a:r>
              <a:rPr lang="en-US" noProof="0" dirty="0" err="1" smtClean="0"/>
              <a:t>Atom+Ion+SSD</a:t>
            </a:r>
            <a:r>
              <a:rPr lang="en-US" noProof="0" dirty="0" smtClean="0"/>
              <a:t>:				A = 1.25</a:t>
            </a:r>
          </a:p>
        </p:txBody>
      </p:sp>
    </p:spTree>
    <p:extLst>
      <p:ext uri="{BB962C8B-B14F-4D97-AF65-F5344CB8AC3E}">
        <p14:creationId xmlns:p14="http://schemas.microsoft.com/office/powerpoint/2010/main" val="3942036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4. High performance x64-based hardware</a:t>
            </a:r>
            <a:endParaRPr lang="en-US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Building data warehouses from commodity servers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609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x64-based server architectures</a:t>
            </a:r>
            <a:endParaRPr lang="en-US" noProof="0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noProof="0" dirty="0" smtClean="0"/>
              <a:t>x64 processor line</a:t>
            </a:r>
          </a:p>
          <a:p>
            <a:r>
              <a:rPr lang="en-US" noProof="0" dirty="0" smtClean="0"/>
              <a:t>8-12-16 core per chip</a:t>
            </a:r>
          </a:p>
          <a:p>
            <a:pPr lvl="1"/>
            <a:r>
              <a:rPr lang="en-US" noProof="0" dirty="0" smtClean="0"/>
              <a:t>Multi-level cache</a:t>
            </a:r>
          </a:p>
          <a:p>
            <a:pPr lvl="1"/>
            <a:r>
              <a:rPr lang="en-US" noProof="0" dirty="0" smtClean="0"/>
              <a:t>Parallelization</a:t>
            </a:r>
          </a:p>
          <a:p>
            <a:pPr lvl="1"/>
            <a:r>
              <a:rPr lang="en-US" noProof="0" dirty="0" smtClean="0"/>
              <a:t>GPUs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Storage systems</a:t>
            </a:r>
          </a:p>
          <a:p>
            <a:pPr lvl="1"/>
            <a:r>
              <a:rPr lang="en-US" noProof="0" dirty="0" smtClean="0"/>
              <a:t>Disk, SSD</a:t>
            </a:r>
          </a:p>
          <a:p>
            <a:pPr lvl="1"/>
            <a:r>
              <a:rPr lang="en-US" noProof="0" dirty="0" smtClean="0"/>
              <a:t>Raids, distributed file systems</a:t>
            </a:r>
          </a:p>
          <a:p>
            <a:pPr lvl="1"/>
            <a:r>
              <a:rPr lang="en-US" noProof="0" dirty="0" smtClean="0"/>
              <a:t>Disk cache</a:t>
            </a:r>
          </a:p>
          <a:p>
            <a:pPr lvl="1"/>
            <a:r>
              <a:rPr lang="en-US" noProof="0" dirty="0" smtClean="0"/>
              <a:t>Data bus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Network</a:t>
            </a:r>
          </a:p>
          <a:p>
            <a:pPr lvl="1"/>
            <a:r>
              <a:rPr lang="en-US" noProof="0" dirty="0" smtClean="0"/>
              <a:t>Local (</a:t>
            </a:r>
            <a:r>
              <a:rPr lang="en-US" noProof="0" dirty="0" err="1" smtClean="0"/>
              <a:t>ethernet</a:t>
            </a:r>
            <a:r>
              <a:rPr lang="en-US" noProof="0" dirty="0" smtClean="0"/>
              <a:t>, </a:t>
            </a:r>
            <a:r>
              <a:rPr lang="en-US" noProof="0" dirty="0" err="1" smtClean="0"/>
              <a:t>infiniband</a:t>
            </a:r>
            <a:r>
              <a:rPr lang="en-US" noProof="0" dirty="0" smtClean="0"/>
              <a:t>, etc.)</a:t>
            </a:r>
          </a:p>
          <a:p>
            <a:pPr lvl="1"/>
            <a:r>
              <a:rPr lang="en-US" noProof="0" dirty="0" smtClean="0"/>
              <a:t>Dedicated WAN</a:t>
            </a:r>
          </a:p>
          <a:p>
            <a:pPr lvl="1"/>
            <a:r>
              <a:rPr lang="en-US" noProof="0" dirty="0" smtClean="0"/>
              <a:t>Internet</a:t>
            </a:r>
          </a:p>
          <a:p>
            <a:endParaRPr lang="en-US" noProof="0" dirty="0" smtClean="0"/>
          </a:p>
          <a:p>
            <a:r>
              <a:rPr lang="en-US" noProof="0" dirty="0" smtClean="0"/>
              <a:t>Compute clusters, clouds, database clusters</a:t>
            </a:r>
          </a:p>
        </p:txBody>
      </p:sp>
    </p:spTree>
    <p:extLst>
      <p:ext uri="{BB962C8B-B14F-4D97-AF65-F5344CB8AC3E}">
        <p14:creationId xmlns:p14="http://schemas.microsoft.com/office/powerpoint/2010/main" val="266467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1. The Fourth Paradigm</a:t>
            </a:r>
            <a:endParaRPr lang="en-US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Or how data mining became a new method of science equivalent to theory, experiments and simulations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54406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Multi-CPU architectures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Multi-core:</a:t>
            </a:r>
          </a:p>
          <a:p>
            <a:pPr lvl="1"/>
            <a:r>
              <a:rPr lang="en-US" noProof="0" dirty="0" smtClean="0"/>
              <a:t>Single chip, multiple compute cores</a:t>
            </a:r>
          </a:p>
          <a:p>
            <a:pPr lvl="1"/>
            <a:r>
              <a:rPr lang="en-US" noProof="0" dirty="0" smtClean="0"/>
              <a:t>Cores are physically close (mm)</a:t>
            </a:r>
          </a:p>
          <a:p>
            <a:pPr lvl="1"/>
            <a:r>
              <a:rPr lang="en-US" noProof="0" dirty="0" smtClean="0"/>
              <a:t>Compute cores share same cache</a:t>
            </a:r>
          </a:p>
          <a:p>
            <a:pPr lvl="1"/>
            <a:r>
              <a:rPr lang="en-US" noProof="0" dirty="0" smtClean="0"/>
              <a:t>On-chip cache access synchronized from hardware</a:t>
            </a:r>
          </a:p>
          <a:p>
            <a:r>
              <a:rPr lang="en-US" noProof="0" dirty="0" smtClean="0"/>
              <a:t>Multi-CPU</a:t>
            </a:r>
          </a:p>
          <a:p>
            <a:pPr lvl="1"/>
            <a:r>
              <a:rPr lang="en-US" noProof="0" dirty="0" smtClean="0"/>
              <a:t>On separate, usually multi-core, chips</a:t>
            </a:r>
          </a:p>
          <a:p>
            <a:pPr lvl="1"/>
            <a:r>
              <a:rPr lang="en-US" noProof="0" dirty="0" smtClean="0"/>
              <a:t>Sockets are physically far (cm)</a:t>
            </a:r>
          </a:p>
          <a:p>
            <a:pPr lvl="1"/>
            <a:r>
              <a:rPr lang="en-US" noProof="0" dirty="0" smtClean="0"/>
              <a:t>Symmetric multiprocessing</a:t>
            </a:r>
          </a:p>
          <a:p>
            <a:pPr lvl="1"/>
            <a:r>
              <a:rPr lang="en-US" noProof="0" dirty="0" smtClean="0"/>
              <a:t>Main memory can be shared or CPU-attached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767507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Non-Uniform Memory Access (NUMA)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 smtClean="0"/>
              <a:t>Memory controller built onto the CPU chip</a:t>
            </a:r>
          </a:p>
          <a:p>
            <a:r>
              <a:rPr lang="en-US" noProof="0" dirty="0" smtClean="0"/>
              <a:t>Multi-CPU systems</a:t>
            </a:r>
          </a:p>
          <a:p>
            <a:pPr lvl="1"/>
            <a:r>
              <a:rPr lang="en-US" noProof="0" dirty="0" smtClean="0"/>
              <a:t>Memory is attached to CPU directly</a:t>
            </a:r>
          </a:p>
          <a:p>
            <a:pPr lvl="1"/>
            <a:r>
              <a:rPr lang="en-US" noProof="0" dirty="0" smtClean="0"/>
              <a:t>Multiple memory controllers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How to access memory attached to another CPU?</a:t>
            </a:r>
          </a:p>
          <a:p>
            <a:pPr lvl="1"/>
            <a:r>
              <a:rPr lang="en-US" noProof="0" dirty="0" smtClean="0"/>
              <a:t>Inter-CPU communication</a:t>
            </a:r>
          </a:p>
          <a:p>
            <a:pPr lvl="1"/>
            <a:r>
              <a:rPr lang="en-US" noProof="0" dirty="0" smtClean="0"/>
              <a:t>Intel QPI (quick path IO)</a:t>
            </a:r>
          </a:p>
          <a:p>
            <a:pPr lvl="1"/>
            <a:r>
              <a:rPr lang="en-US" noProof="0" dirty="0" smtClean="0"/>
              <a:t>AMD </a:t>
            </a:r>
            <a:r>
              <a:rPr lang="en-US" noProof="0" dirty="0" err="1" smtClean="0"/>
              <a:t>HyperTransport</a:t>
            </a:r>
            <a:endParaRPr lang="en-US" noProof="0" dirty="0" smtClean="0"/>
          </a:p>
          <a:p>
            <a:pPr lvl="1"/>
            <a:endParaRPr lang="en-US" noProof="0" dirty="0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29150" y="2671485"/>
            <a:ext cx="3886200" cy="2659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zövegdoboz 5"/>
          <p:cNvSpPr txBox="1"/>
          <p:nvPr/>
        </p:nvSpPr>
        <p:spPr>
          <a:xfrm rot="16200000">
            <a:off x="7237206" y="3908143"/>
            <a:ext cx="324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smtClean="0"/>
              <a:t>Image: </a:t>
            </a:r>
            <a:r>
              <a:rPr lang="hu-HU" dirty="0" err="1" smtClean="0"/>
              <a:t>vmfootprints.org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701091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Cache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 smtClean="0"/>
              <a:t>Fast CPU</a:t>
            </a:r>
          </a:p>
          <a:p>
            <a:pPr lvl="1"/>
            <a:r>
              <a:rPr lang="en-US" noProof="0" dirty="0" smtClean="0"/>
              <a:t>Data in registers can be processed in a single cycle</a:t>
            </a:r>
          </a:p>
          <a:p>
            <a:r>
              <a:rPr lang="en-US" noProof="0" dirty="0" smtClean="0"/>
              <a:t>Slow memory</a:t>
            </a:r>
          </a:p>
          <a:p>
            <a:pPr lvl="1"/>
            <a:r>
              <a:rPr lang="en-US" noProof="0" dirty="0" smtClean="0"/>
              <a:t>Throughput might be large but</a:t>
            </a:r>
          </a:p>
          <a:p>
            <a:pPr lvl="1"/>
            <a:r>
              <a:rPr lang="en-US" noProof="0" dirty="0" smtClean="0"/>
              <a:t>First byte arrives slow -&gt; latency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Starving: the CPU could work but there is no data to work on</a:t>
            </a:r>
          </a:p>
          <a:p>
            <a:endParaRPr lang="en-US" noProof="0" dirty="0" smtClean="0"/>
          </a:p>
          <a:p>
            <a:r>
              <a:rPr lang="en-US" noProof="0" dirty="0" smtClean="0"/>
              <a:t>Cache: fast memory between main memory and CPU</a:t>
            </a:r>
          </a:p>
          <a:p>
            <a:r>
              <a:rPr lang="en-US" noProof="0" dirty="0" smtClean="0"/>
              <a:t>Often used memory pages are stored in cache</a:t>
            </a:r>
          </a:p>
          <a:p>
            <a:endParaRPr lang="en-US" noProof="0" dirty="0" smtClean="0"/>
          </a:p>
          <a:p>
            <a:r>
              <a:rPr lang="en-US" noProof="0" dirty="0" smtClean="0"/>
              <a:t>Hide latency of memory access</a:t>
            </a:r>
          </a:p>
        </p:txBody>
      </p:sp>
    </p:spTree>
    <p:extLst>
      <p:ext uri="{BB962C8B-B14F-4D97-AF65-F5344CB8AC3E}">
        <p14:creationId xmlns:p14="http://schemas.microsoft.com/office/powerpoint/2010/main" val="4041134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Cache variations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smtClean="0"/>
              <a:t>Between CPU and main memory</a:t>
            </a:r>
          </a:p>
          <a:p>
            <a:pPr lvl="1"/>
            <a:r>
              <a:rPr lang="en-US" noProof="0" dirty="0" smtClean="0"/>
              <a:t>o(10 MB)</a:t>
            </a:r>
          </a:p>
          <a:p>
            <a:pPr lvl="1"/>
            <a:r>
              <a:rPr lang="en-US" noProof="0" dirty="0" smtClean="0"/>
              <a:t>can have multiple levels</a:t>
            </a:r>
          </a:p>
          <a:p>
            <a:r>
              <a:rPr lang="en-US" noProof="0" dirty="0" smtClean="0"/>
              <a:t>RAID systems</a:t>
            </a:r>
          </a:p>
          <a:p>
            <a:pPr lvl="1"/>
            <a:r>
              <a:rPr lang="en-US" noProof="0" dirty="0" smtClean="0"/>
              <a:t>o(1 GB)</a:t>
            </a:r>
          </a:p>
          <a:p>
            <a:pPr lvl="1"/>
            <a:r>
              <a:rPr lang="en-US" noProof="0" dirty="0" smtClean="0"/>
              <a:t>often non-volatile</a:t>
            </a:r>
          </a:p>
          <a:p>
            <a:r>
              <a:rPr lang="en-US" noProof="0" dirty="0" smtClean="0"/>
              <a:t>Disk drive cache</a:t>
            </a:r>
          </a:p>
          <a:p>
            <a:pPr lvl="1"/>
            <a:r>
              <a:rPr lang="en-US" noProof="0" dirty="0" smtClean="0"/>
              <a:t>o(10 MB), typically 16-64 MB</a:t>
            </a:r>
          </a:p>
          <a:p>
            <a:pPr lvl="1"/>
            <a:r>
              <a:rPr lang="en-US" noProof="0" dirty="0" smtClean="0"/>
              <a:t>Hide latency of head movement during random access</a:t>
            </a:r>
          </a:p>
          <a:p>
            <a:r>
              <a:rPr lang="en-US" noProof="0" dirty="0" smtClean="0"/>
              <a:t>Between storage system and CPU</a:t>
            </a:r>
          </a:p>
          <a:p>
            <a:pPr lvl="1"/>
            <a:r>
              <a:rPr lang="en-US" noProof="0" dirty="0" smtClean="0"/>
              <a:t>Often called the „system cache”</a:t>
            </a:r>
          </a:p>
          <a:p>
            <a:pPr lvl="1"/>
            <a:r>
              <a:rPr lang="en-US" noProof="0" dirty="0" smtClean="0"/>
              <a:t>Part of the main memory is used</a:t>
            </a:r>
          </a:p>
          <a:p>
            <a:pPr lvl="1"/>
            <a:r>
              <a:rPr lang="en-US" noProof="0" dirty="0" smtClean="0"/>
              <a:t>Software solution</a:t>
            </a:r>
          </a:p>
          <a:p>
            <a:pPr lvl="1"/>
            <a:r>
              <a:rPr lang="en-US" noProof="0" dirty="0" smtClean="0"/>
              <a:t>Need to write back changes to the disk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1713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Cache internals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Caching is done by pages of 4-64 kB</a:t>
            </a:r>
          </a:p>
          <a:p>
            <a:pPr lvl="1"/>
            <a:r>
              <a:rPr lang="en-US" noProof="0" dirty="0" smtClean="0"/>
              <a:t>Always read full page into cache when needed</a:t>
            </a:r>
          </a:p>
          <a:p>
            <a:r>
              <a:rPr lang="en-US" noProof="0" dirty="0" smtClean="0"/>
              <a:t>Data can be modified</a:t>
            </a:r>
          </a:p>
          <a:p>
            <a:pPr lvl="1"/>
            <a:r>
              <a:rPr lang="en-US" noProof="0" dirty="0" smtClean="0"/>
              <a:t>When to write changes back to cached memory?</a:t>
            </a:r>
          </a:p>
          <a:p>
            <a:r>
              <a:rPr lang="en-US" noProof="0" dirty="0" smtClean="0"/>
              <a:t>Cache is much smaller than the cached memory</a:t>
            </a:r>
          </a:p>
          <a:p>
            <a:pPr lvl="1"/>
            <a:r>
              <a:rPr lang="en-US" noProof="0" dirty="0" smtClean="0"/>
              <a:t>When to flush old pages?</a:t>
            </a:r>
          </a:p>
          <a:p>
            <a:r>
              <a:rPr lang="en-US" noProof="0" dirty="0" smtClean="0"/>
              <a:t>Cache can be used by multiple CPU-s</a:t>
            </a:r>
          </a:p>
          <a:p>
            <a:pPr lvl="1"/>
            <a:r>
              <a:rPr lang="en-US" noProof="0" dirty="0" smtClean="0"/>
              <a:t>Multiple caches can cache same data</a:t>
            </a:r>
          </a:p>
          <a:p>
            <a:pPr lvl="1"/>
            <a:r>
              <a:rPr lang="en-US" noProof="0" dirty="0" smtClean="0"/>
              <a:t>How to synchronize changes</a:t>
            </a:r>
          </a:p>
        </p:txBody>
      </p:sp>
    </p:spTree>
    <p:extLst>
      <p:ext uri="{BB962C8B-B14F-4D97-AF65-F5344CB8AC3E}">
        <p14:creationId xmlns:p14="http://schemas.microsoft.com/office/powerpoint/2010/main" val="15869885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Cache flush policy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Mark last access time for each cached page</a:t>
            </a:r>
          </a:p>
          <a:p>
            <a:r>
              <a:rPr lang="en-US" noProof="0" dirty="0" smtClean="0"/>
              <a:t>Flush page when</a:t>
            </a:r>
          </a:p>
          <a:p>
            <a:pPr lvl="1"/>
            <a:r>
              <a:rPr lang="en-US" noProof="0" dirty="0" smtClean="0"/>
              <a:t>Reading a new page while cache is already full</a:t>
            </a:r>
          </a:p>
          <a:p>
            <a:pPr lvl="1"/>
            <a:r>
              <a:rPr lang="en-US" noProof="0" dirty="0" smtClean="0"/>
              <a:t>Flush oldest cached page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2072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Cache write policy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noProof="0" dirty="0" smtClean="0"/>
              <a:t>Write-back policy</a:t>
            </a:r>
          </a:p>
          <a:p>
            <a:pPr lvl="1"/>
            <a:r>
              <a:rPr lang="en-US" noProof="0" dirty="0" smtClean="0"/>
              <a:t>Make changes to the cache only</a:t>
            </a:r>
          </a:p>
          <a:p>
            <a:pPr lvl="1"/>
            <a:r>
              <a:rPr lang="en-US" noProof="0" dirty="0" smtClean="0"/>
              <a:t>Write-back to cached memory before flushing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Write-back policy problem</a:t>
            </a:r>
          </a:p>
          <a:p>
            <a:pPr lvl="1"/>
            <a:r>
              <a:rPr lang="en-US" noProof="0" dirty="0" smtClean="0"/>
              <a:t>Cache is volatile, caching non-volatile memory (disk)</a:t>
            </a:r>
          </a:p>
          <a:p>
            <a:pPr lvl="1"/>
            <a:r>
              <a:rPr lang="en-US" noProof="0" dirty="0" smtClean="0"/>
              <a:t>Changes are made to the cache only</a:t>
            </a:r>
          </a:p>
          <a:p>
            <a:pPr lvl="1"/>
            <a:r>
              <a:rPr lang="en-US" noProof="0" dirty="0" smtClean="0"/>
              <a:t>If system goes down, changes are lost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Write through policy</a:t>
            </a:r>
          </a:p>
          <a:p>
            <a:pPr lvl="1"/>
            <a:r>
              <a:rPr lang="en-US" noProof="0" dirty="0" smtClean="0"/>
              <a:t>Changes are written immediately to non-volatile memory</a:t>
            </a:r>
          </a:p>
          <a:p>
            <a:pPr lvl="1"/>
            <a:r>
              <a:rPr lang="en-US" noProof="0" dirty="0" smtClean="0"/>
              <a:t>Cannot hide write latency</a:t>
            </a:r>
          </a:p>
          <a:p>
            <a:pPr lvl="1"/>
            <a:r>
              <a:rPr lang="en-US" noProof="0" dirty="0" smtClean="0"/>
              <a:t>Making changes is much slower than reading from cache</a:t>
            </a:r>
            <a:endParaRPr lang="hu-HU" noProof="0" dirty="0" smtClean="0"/>
          </a:p>
          <a:p>
            <a:pPr lvl="1"/>
            <a:endParaRPr lang="hu-HU" dirty="0"/>
          </a:p>
          <a:p>
            <a:r>
              <a:rPr lang="hu-HU" noProof="0" dirty="0" err="1" smtClean="0"/>
              <a:t>Write</a:t>
            </a:r>
            <a:r>
              <a:rPr lang="hu-HU" noProof="0" dirty="0" smtClean="0"/>
              <a:t> policy </a:t>
            </a:r>
            <a:r>
              <a:rPr lang="hu-HU" noProof="0" dirty="0" err="1" smtClean="0"/>
              <a:t>can</a:t>
            </a:r>
            <a:r>
              <a:rPr lang="hu-HU" noProof="0" dirty="0" smtClean="0"/>
              <a:t> be </a:t>
            </a:r>
            <a:r>
              <a:rPr lang="hu-HU" noProof="0" dirty="0" err="1" smtClean="0"/>
              <a:t>changed</a:t>
            </a:r>
            <a:r>
              <a:rPr lang="hu-HU" noProof="0" dirty="0" smtClean="0"/>
              <a:t> </a:t>
            </a:r>
            <a:r>
              <a:rPr lang="hu-HU" noProof="0" dirty="0" err="1" smtClean="0"/>
              <a:t>when</a:t>
            </a:r>
            <a:r>
              <a:rPr lang="hu-HU" noProof="0" dirty="0" smtClean="0"/>
              <a:t> </a:t>
            </a:r>
            <a:r>
              <a:rPr lang="hu-HU" noProof="0" dirty="0" err="1" smtClean="0"/>
              <a:t>needed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3154132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églalap 8"/>
          <p:cNvSpPr/>
          <p:nvPr/>
        </p:nvSpPr>
        <p:spPr>
          <a:xfrm>
            <a:off x="785786" y="1357297"/>
            <a:ext cx="3500462" cy="1928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hu-HU" dirty="0" smtClean="0"/>
              <a:t>CPU 1</a:t>
            </a:r>
            <a:endParaRPr lang="hu-HU" dirty="0"/>
          </a:p>
        </p:txBody>
      </p:sp>
      <p:sp>
        <p:nvSpPr>
          <p:cNvPr id="4" name="Cím 3"/>
          <p:cNvSpPr>
            <a:spLocks noGrp="1"/>
          </p:cNvSpPr>
          <p:nvPr>
            <p:ph type="title"/>
          </p:nvPr>
        </p:nvSpPr>
        <p:spPr>
          <a:xfrm>
            <a:off x="428596" y="285728"/>
            <a:ext cx="8229600" cy="1143000"/>
          </a:xfrm>
        </p:spPr>
        <p:txBody>
          <a:bodyPr>
            <a:normAutofit/>
          </a:bodyPr>
          <a:lstStyle/>
          <a:p>
            <a:r>
              <a:rPr lang="en-US" noProof="0" dirty="0" smtClean="0"/>
              <a:t>Snoop filter</a:t>
            </a:r>
            <a:endParaRPr lang="en-US" noProof="0" dirty="0"/>
          </a:p>
        </p:txBody>
      </p:sp>
      <p:sp>
        <p:nvSpPr>
          <p:cNvPr id="6" name="Téglalap 5"/>
          <p:cNvSpPr/>
          <p:nvPr/>
        </p:nvSpPr>
        <p:spPr>
          <a:xfrm>
            <a:off x="857224" y="1428737"/>
            <a:ext cx="1500198" cy="7143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err="1" smtClean="0"/>
              <a:t>Core</a:t>
            </a:r>
            <a:r>
              <a:rPr lang="hu-HU" dirty="0" smtClean="0"/>
              <a:t> 1</a:t>
            </a:r>
            <a:endParaRPr lang="hu-HU" dirty="0"/>
          </a:p>
        </p:txBody>
      </p:sp>
      <p:sp>
        <p:nvSpPr>
          <p:cNvPr id="7" name="Téglalap 6"/>
          <p:cNvSpPr/>
          <p:nvPr/>
        </p:nvSpPr>
        <p:spPr>
          <a:xfrm>
            <a:off x="2500298" y="1428737"/>
            <a:ext cx="785818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L1 cache</a:t>
            </a:r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>
            <a:off x="3428992" y="1428737"/>
            <a:ext cx="785818" cy="15001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L2 cache</a:t>
            </a:r>
            <a:endParaRPr lang="hu-HU" dirty="0"/>
          </a:p>
        </p:txBody>
      </p:sp>
      <p:sp>
        <p:nvSpPr>
          <p:cNvPr id="10" name="Téglalap 9"/>
          <p:cNvSpPr/>
          <p:nvPr/>
        </p:nvSpPr>
        <p:spPr>
          <a:xfrm>
            <a:off x="857224" y="2214555"/>
            <a:ext cx="1500198" cy="7143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err="1" smtClean="0"/>
              <a:t>Core</a:t>
            </a:r>
            <a:r>
              <a:rPr lang="hu-HU" dirty="0" smtClean="0"/>
              <a:t> 2</a:t>
            </a:r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2500298" y="2214555"/>
            <a:ext cx="785818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L1 cache</a:t>
            </a:r>
            <a:endParaRPr lang="hu-HU" dirty="0"/>
          </a:p>
        </p:txBody>
      </p:sp>
      <p:sp>
        <p:nvSpPr>
          <p:cNvPr id="12" name="Téglalap 11"/>
          <p:cNvSpPr/>
          <p:nvPr/>
        </p:nvSpPr>
        <p:spPr>
          <a:xfrm>
            <a:off x="785786" y="3429000"/>
            <a:ext cx="3500462" cy="1928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hu-HU" dirty="0" smtClean="0"/>
              <a:t>CPU 2</a:t>
            </a:r>
            <a:endParaRPr lang="hu-HU" dirty="0"/>
          </a:p>
        </p:txBody>
      </p:sp>
      <p:sp>
        <p:nvSpPr>
          <p:cNvPr id="13" name="Téglalap 12"/>
          <p:cNvSpPr/>
          <p:nvPr/>
        </p:nvSpPr>
        <p:spPr>
          <a:xfrm>
            <a:off x="857224" y="3500439"/>
            <a:ext cx="1500198" cy="7143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err="1" smtClean="0"/>
              <a:t>Core</a:t>
            </a:r>
            <a:r>
              <a:rPr lang="hu-HU" dirty="0" smtClean="0"/>
              <a:t> 1</a:t>
            </a:r>
            <a:endParaRPr lang="hu-HU" dirty="0"/>
          </a:p>
        </p:txBody>
      </p:sp>
      <p:sp>
        <p:nvSpPr>
          <p:cNvPr id="14" name="Téglalap 13"/>
          <p:cNvSpPr/>
          <p:nvPr/>
        </p:nvSpPr>
        <p:spPr>
          <a:xfrm>
            <a:off x="2500298" y="3500439"/>
            <a:ext cx="785818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L1 cache</a:t>
            </a:r>
            <a:endParaRPr lang="hu-HU" dirty="0"/>
          </a:p>
        </p:txBody>
      </p:sp>
      <p:sp>
        <p:nvSpPr>
          <p:cNvPr id="15" name="Téglalap 14"/>
          <p:cNvSpPr/>
          <p:nvPr/>
        </p:nvSpPr>
        <p:spPr>
          <a:xfrm>
            <a:off x="3428992" y="3500438"/>
            <a:ext cx="785818" cy="15001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L2 cache</a:t>
            </a:r>
            <a:endParaRPr lang="hu-HU" dirty="0"/>
          </a:p>
        </p:txBody>
      </p:sp>
      <p:sp>
        <p:nvSpPr>
          <p:cNvPr id="16" name="Téglalap 15"/>
          <p:cNvSpPr/>
          <p:nvPr/>
        </p:nvSpPr>
        <p:spPr>
          <a:xfrm>
            <a:off x="857224" y="4286257"/>
            <a:ext cx="1500198" cy="7143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err="1" smtClean="0"/>
              <a:t>Core</a:t>
            </a:r>
            <a:r>
              <a:rPr lang="hu-HU" dirty="0" smtClean="0"/>
              <a:t> 2</a:t>
            </a:r>
            <a:endParaRPr lang="hu-HU" dirty="0"/>
          </a:p>
        </p:txBody>
      </p:sp>
      <p:sp>
        <p:nvSpPr>
          <p:cNvPr id="17" name="Téglalap 16"/>
          <p:cNvSpPr/>
          <p:nvPr/>
        </p:nvSpPr>
        <p:spPr>
          <a:xfrm>
            <a:off x="2500298" y="4286257"/>
            <a:ext cx="785818" cy="71438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L1 cache</a:t>
            </a:r>
            <a:endParaRPr lang="hu-HU" dirty="0"/>
          </a:p>
        </p:txBody>
      </p:sp>
      <p:sp>
        <p:nvSpPr>
          <p:cNvPr id="18" name="Téglalap 17"/>
          <p:cNvSpPr/>
          <p:nvPr/>
        </p:nvSpPr>
        <p:spPr>
          <a:xfrm>
            <a:off x="5286380" y="1357297"/>
            <a:ext cx="928694" cy="40005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L3</a:t>
            </a:r>
          </a:p>
          <a:p>
            <a:pPr algn="ctr"/>
            <a:r>
              <a:rPr lang="hu-HU" dirty="0" smtClean="0"/>
              <a:t>cache</a:t>
            </a:r>
            <a:endParaRPr lang="hu-HU" dirty="0"/>
          </a:p>
        </p:txBody>
      </p:sp>
      <p:sp>
        <p:nvSpPr>
          <p:cNvPr id="19" name="Téglalap 18"/>
          <p:cNvSpPr/>
          <p:nvPr/>
        </p:nvSpPr>
        <p:spPr>
          <a:xfrm>
            <a:off x="7429520" y="1357297"/>
            <a:ext cx="928694" cy="40005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RAM</a:t>
            </a:r>
            <a:endParaRPr lang="hu-HU" dirty="0"/>
          </a:p>
        </p:txBody>
      </p:sp>
      <p:sp>
        <p:nvSpPr>
          <p:cNvPr id="20" name="Balra-jobbra nyíl 19"/>
          <p:cNvSpPr/>
          <p:nvPr/>
        </p:nvSpPr>
        <p:spPr>
          <a:xfrm>
            <a:off x="6215074" y="2928933"/>
            <a:ext cx="1214446" cy="1071571"/>
          </a:xfrm>
          <a:prstGeom prst="leftRightArrow">
            <a:avLst>
              <a:gd name="adj1" fmla="val 69809"/>
              <a:gd name="adj2" fmla="val 29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1" name="Balra-jobbra nyíl 20"/>
          <p:cNvSpPr/>
          <p:nvPr/>
        </p:nvSpPr>
        <p:spPr>
          <a:xfrm>
            <a:off x="4286248" y="1928802"/>
            <a:ext cx="1000132" cy="642943"/>
          </a:xfrm>
          <a:prstGeom prst="leftRightArrow">
            <a:avLst>
              <a:gd name="adj1" fmla="val 69809"/>
              <a:gd name="adj2" fmla="val 29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2" name="Balra-jobbra nyíl 21"/>
          <p:cNvSpPr/>
          <p:nvPr/>
        </p:nvSpPr>
        <p:spPr>
          <a:xfrm>
            <a:off x="4286248" y="3929066"/>
            <a:ext cx="1000132" cy="642943"/>
          </a:xfrm>
          <a:prstGeom prst="leftRightArrow">
            <a:avLst>
              <a:gd name="adj1" fmla="val 69809"/>
              <a:gd name="adj2" fmla="val 29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24" name="Balra nyíl 23"/>
          <p:cNvSpPr/>
          <p:nvPr/>
        </p:nvSpPr>
        <p:spPr>
          <a:xfrm rot="4403552">
            <a:off x="2622197" y="3923716"/>
            <a:ext cx="3445097" cy="436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5" name="Balra nyíl 24"/>
          <p:cNvSpPr/>
          <p:nvPr/>
        </p:nvSpPr>
        <p:spPr>
          <a:xfrm rot="3312778">
            <a:off x="3488018" y="5072970"/>
            <a:ext cx="1305544" cy="436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Balra nyíl 25"/>
          <p:cNvSpPr/>
          <p:nvPr/>
        </p:nvSpPr>
        <p:spPr>
          <a:xfrm rot="6903158">
            <a:off x="4780134" y="4991023"/>
            <a:ext cx="1202813" cy="43642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/>
          <p:cNvSpPr/>
          <p:nvPr/>
        </p:nvSpPr>
        <p:spPr>
          <a:xfrm>
            <a:off x="4357686" y="5715017"/>
            <a:ext cx="857256" cy="71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 smtClean="0"/>
              <a:t>Snoop</a:t>
            </a:r>
            <a:r>
              <a:rPr lang="hu-HU" dirty="0" smtClean="0"/>
              <a:t> filter</a:t>
            </a:r>
            <a:endParaRPr lang="hu-HU" dirty="0"/>
          </a:p>
        </p:txBody>
      </p:sp>
      <p:sp>
        <p:nvSpPr>
          <p:cNvPr id="27" name="Dia számának hely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1B-3F2F-4DA3-9330-2464E836B9EA}" type="slidenum">
              <a:rPr lang="hu-HU" smtClean="0"/>
              <a:pPr/>
              <a:t>47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92654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Parallel processing architectures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SISD: single instruction, single data</a:t>
            </a:r>
          </a:p>
          <a:p>
            <a:pPr lvl="1"/>
            <a:r>
              <a:rPr lang="en-US" noProof="0" dirty="0" smtClean="0"/>
              <a:t>Single-CPU systems</a:t>
            </a:r>
          </a:p>
          <a:p>
            <a:endParaRPr lang="en-US" noProof="0" dirty="0" smtClean="0"/>
          </a:p>
          <a:p>
            <a:r>
              <a:rPr lang="en-US" noProof="0" dirty="0" smtClean="0"/>
              <a:t>MIMD: multiple instruction, multiple data</a:t>
            </a:r>
          </a:p>
          <a:p>
            <a:pPr lvl="1"/>
            <a:r>
              <a:rPr lang="en-US" noProof="0" dirty="0" smtClean="0"/>
              <a:t>Multi-CPU systems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SIMD: single instruction, multiple data</a:t>
            </a:r>
          </a:p>
          <a:p>
            <a:pPr lvl="1"/>
            <a:r>
              <a:rPr lang="en-US" noProof="0" dirty="0" smtClean="0"/>
              <a:t>Many compute cores execute the same program in sync</a:t>
            </a:r>
          </a:p>
          <a:p>
            <a:pPr lvl="1"/>
            <a:r>
              <a:rPr lang="en-US" noProof="0" dirty="0" smtClean="0"/>
              <a:t>Process different data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13235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Graphics processors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noProof="0" dirty="0" smtClean="0"/>
              <a:t>Originally only for calculating 3D scenes for games</a:t>
            </a:r>
          </a:p>
          <a:p>
            <a:r>
              <a:rPr lang="en-US" noProof="0" dirty="0" smtClean="0"/>
              <a:t>Many parallel processing units</a:t>
            </a:r>
          </a:p>
          <a:p>
            <a:pPr lvl="1"/>
            <a:r>
              <a:rPr lang="en-US" noProof="0" dirty="0" smtClean="0"/>
              <a:t>Same program executed on different data in parallel</a:t>
            </a:r>
          </a:p>
          <a:p>
            <a:r>
              <a:rPr lang="en-US" noProof="0" dirty="0" smtClean="0"/>
              <a:t>GPGPU: general purpose GPU</a:t>
            </a:r>
          </a:p>
          <a:p>
            <a:pPr lvl="1"/>
            <a:r>
              <a:rPr lang="en-US" noProof="0" dirty="0" smtClean="0"/>
              <a:t>Requires special software</a:t>
            </a:r>
          </a:p>
          <a:p>
            <a:pPr lvl="1"/>
            <a:r>
              <a:rPr lang="en-US" noProof="0" dirty="0" err="1" smtClean="0"/>
              <a:t>Cuda</a:t>
            </a:r>
            <a:r>
              <a:rPr lang="en-US" noProof="0" dirty="0" smtClean="0"/>
              <a:t>, OpenCL etc.</a:t>
            </a:r>
          </a:p>
          <a:p>
            <a:pPr lvl="1"/>
            <a:r>
              <a:rPr lang="en-US" noProof="0" dirty="0" smtClean="0"/>
              <a:t>There exist scientific software libraries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Convergence with CPUs</a:t>
            </a:r>
          </a:p>
          <a:p>
            <a:pPr lvl="1"/>
            <a:r>
              <a:rPr lang="en-US" noProof="0" dirty="0" smtClean="0"/>
              <a:t>CPUs have more and more cores</a:t>
            </a:r>
          </a:p>
          <a:p>
            <a:pPr lvl="1"/>
            <a:r>
              <a:rPr lang="en-US" noProof="0" dirty="0" smtClean="0"/>
              <a:t>GPUs have more complex instructions</a:t>
            </a:r>
          </a:p>
          <a:p>
            <a:pPr lvl="1"/>
            <a:endParaRPr lang="en-US" noProof="0" dirty="0" smtClean="0"/>
          </a:p>
          <a:p>
            <a:pPr lvl="1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3299324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Evolution of the scientific method</a:t>
            </a:r>
            <a:endParaRPr lang="en-US" noProof="0" dirty="0"/>
          </a:p>
        </p:txBody>
      </p:sp>
      <p:graphicFrame>
        <p:nvGraphicFramePr>
          <p:cNvPr id="6" name="Tartalom helye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434856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67661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x64 system bus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PCI-e (Peripheral Component Interconnect Express)</a:t>
            </a:r>
          </a:p>
          <a:p>
            <a:r>
              <a:rPr lang="en-US" noProof="0" dirty="0" smtClean="0"/>
              <a:t>Serial bus with ×1 ×2 ×4 ×8 ×16 lanes</a:t>
            </a:r>
          </a:p>
          <a:p>
            <a:r>
              <a:rPr lang="en-US" noProof="0" dirty="0" smtClean="0"/>
              <a:t>At most 16 GB/s transfer rate</a:t>
            </a:r>
          </a:p>
          <a:p>
            <a:endParaRPr lang="en-US" noProof="0" dirty="0" smtClean="0"/>
          </a:p>
          <a:p>
            <a:r>
              <a:rPr lang="en-US" noProof="0" dirty="0" smtClean="0"/>
              <a:t>Typical extension cards in servers</a:t>
            </a:r>
          </a:p>
          <a:p>
            <a:pPr lvl="1"/>
            <a:r>
              <a:rPr lang="en-US" noProof="0" dirty="0" smtClean="0"/>
              <a:t>RAID controllers</a:t>
            </a:r>
          </a:p>
          <a:p>
            <a:pPr lvl="1"/>
            <a:r>
              <a:rPr lang="en-US" noProof="0" dirty="0" smtClean="0"/>
              <a:t>Network controllers</a:t>
            </a:r>
          </a:p>
          <a:p>
            <a:pPr lvl="1"/>
            <a:r>
              <a:rPr lang="en-US" noProof="0" dirty="0" smtClean="0"/>
              <a:t>GPU cards</a:t>
            </a:r>
          </a:p>
          <a:p>
            <a:pPr lvl="1"/>
            <a:r>
              <a:rPr lang="en-US" noProof="0" dirty="0" smtClean="0"/>
              <a:t>DSP cards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62926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5. Storage systems</a:t>
            </a:r>
            <a:endParaRPr lang="en-US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Optimizing for space, performance, durability and availability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48986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Storage systems glossary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On-line: always available</a:t>
            </a:r>
          </a:p>
          <a:p>
            <a:pPr lvl="1"/>
            <a:r>
              <a:rPr lang="en-US" noProof="0" dirty="0" smtClean="0"/>
              <a:t>Spinning disks, always attached</a:t>
            </a:r>
          </a:p>
          <a:p>
            <a:r>
              <a:rPr lang="en-US" noProof="0" dirty="0" smtClean="0"/>
              <a:t>Off-line: requires human interaction</a:t>
            </a:r>
          </a:p>
          <a:p>
            <a:pPr lvl="1"/>
            <a:r>
              <a:rPr lang="en-US" noProof="0" dirty="0" smtClean="0"/>
              <a:t>e.g. magnetic tapes, optical disks, etc.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Sequential: access in the order of physical storage</a:t>
            </a:r>
          </a:p>
          <a:p>
            <a:r>
              <a:rPr lang="en-US" noProof="0" dirty="0" smtClean="0"/>
              <a:t>Random: access in arbitrary order</a:t>
            </a:r>
          </a:p>
        </p:txBody>
      </p:sp>
    </p:spTree>
    <p:extLst>
      <p:ext uri="{BB962C8B-B14F-4D97-AF65-F5344CB8AC3E}">
        <p14:creationId xmlns:p14="http://schemas.microsoft.com/office/powerpoint/2010/main" val="1587128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DAS: directly attached storage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IO controller attached directly to system bus (PCI-e)</a:t>
            </a:r>
          </a:p>
          <a:p>
            <a:r>
              <a:rPr lang="en-US" noProof="0" dirty="0" smtClean="0"/>
              <a:t>Fast but only small distance</a:t>
            </a:r>
          </a:p>
          <a:p>
            <a:r>
              <a:rPr lang="en-US" noProof="0" dirty="0" smtClean="0"/>
              <a:t>Physical space in rack limits storage capacity</a:t>
            </a:r>
          </a:p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408382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NAS: network attached storage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IO system is accessed via network</a:t>
            </a:r>
          </a:p>
          <a:p>
            <a:r>
              <a:rPr lang="en-US" noProof="0" dirty="0" smtClean="0"/>
              <a:t>Longer distance</a:t>
            </a:r>
          </a:p>
          <a:p>
            <a:r>
              <a:rPr lang="en-US" noProof="0" dirty="0" smtClean="0"/>
              <a:t>Smaller throughput, larger latency</a:t>
            </a:r>
          </a:p>
          <a:p>
            <a:r>
              <a:rPr lang="en-US" noProof="0" dirty="0" smtClean="0"/>
              <a:t>Storage capacity is limited by space in data center</a:t>
            </a:r>
          </a:p>
        </p:txBody>
      </p:sp>
    </p:spTree>
    <p:extLst>
      <p:ext uri="{BB962C8B-B14F-4D97-AF65-F5344CB8AC3E}">
        <p14:creationId xmlns:p14="http://schemas.microsoft.com/office/powerpoint/2010/main" val="13044810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Data storage units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Hard disks</a:t>
            </a:r>
          </a:p>
          <a:p>
            <a:r>
              <a:rPr lang="en-US" noProof="0" dirty="0" smtClean="0"/>
              <a:t>Solid State Drives (SSD)</a:t>
            </a:r>
          </a:p>
          <a:p>
            <a:r>
              <a:rPr lang="en-US" noProof="0" dirty="0" smtClean="0"/>
              <a:t>Dynamic memory (DRAM)</a:t>
            </a:r>
          </a:p>
          <a:p>
            <a:r>
              <a:rPr lang="en-US" noProof="0" dirty="0" smtClean="0"/>
              <a:t>Tape devices</a:t>
            </a:r>
          </a:p>
          <a:p>
            <a:r>
              <a:rPr lang="en-US" noProof="0" dirty="0" smtClean="0"/>
              <a:t>Optical storage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3935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Dynamic RAM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Fastest random access to data</a:t>
            </a:r>
          </a:p>
          <a:p>
            <a:r>
              <a:rPr lang="en-US" noProof="0" dirty="0" smtClean="0"/>
              <a:t>Expensive</a:t>
            </a:r>
          </a:p>
          <a:p>
            <a:r>
              <a:rPr lang="en-US" noProof="0" dirty="0" smtClean="0"/>
              <a:t>Volatile</a:t>
            </a:r>
          </a:p>
          <a:p>
            <a:r>
              <a:rPr lang="en-US" noProof="0" dirty="0" smtClean="0"/>
              <a:t>High power consumption (heat!)</a:t>
            </a:r>
          </a:p>
        </p:txBody>
      </p:sp>
    </p:spTree>
    <p:extLst>
      <p:ext uri="{BB962C8B-B14F-4D97-AF65-F5344CB8AC3E}">
        <p14:creationId xmlns:p14="http://schemas.microsoft.com/office/powerpoint/2010/main" val="541762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Hard disks</a:t>
            </a:r>
            <a:endParaRPr lang="en-US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noProof="0" dirty="0" smtClean="0"/>
              <a:t>Method of data storage</a:t>
            </a:r>
          </a:p>
          <a:p>
            <a:pPr lvl="1"/>
            <a:r>
              <a:rPr lang="en-US" noProof="0" dirty="0" smtClean="0"/>
              <a:t>Information encoded into magnetization of ferromagnetic layer on the disk surface</a:t>
            </a:r>
          </a:p>
          <a:p>
            <a:pPr lvl="1"/>
            <a:r>
              <a:rPr lang="en-US" noProof="0" dirty="0" smtClean="0"/>
              <a:t>Read-out leverages GMR technology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Main components</a:t>
            </a:r>
          </a:p>
          <a:p>
            <a:pPr lvl="1"/>
            <a:r>
              <a:rPr lang="en-US" noProof="0" dirty="0" smtClean="0"/>
              <a:t>Multiple disks on same spindle</a:t>
            </a:r>
          </a:p>
          <a:p>
            <a:pPr lvl="1"/>
            <a:r>
              <a:rPr lang="en-US" noProof="0" dirty="0" smtClean="0"/>
              <a:t>Motor</a:t>
            </a:r>
          </a:p>
          <a:p>
            <a:pPr lvl="1"/>
            <a:r>
              <a:rPr lang="en-US" noProof="0" dirty="0" smtClean="0"/>
              <a:t>Read/write heads on single axis</a:t>
            </a:r>
          </a:p>
          <a:p>
            <a:pPr lvl="1"/>
            <a:r>
              <a:rPr lang="en-US" noProof="0" dirty="0" smtClean="0"/>
              <a:t>Electronics board</a:t>
            </a:r>
          </a:p>
        </p:txBody>
      </p:sp>
      <p:pic>
        <p:nvPicPr>
          <p:cNvPr id="6" name="Picture 2" descr="File:Hard drive-en.svg">
            <a:hlinkClick r:id="rId2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9150" y="2613365"/>
            <a:ext cx="3886200" cy="2775857"/>
          </a:xfrm>
          <a:prstGeom prst="rect">
            <a:avLst/>
          </a:prstGeom>
          <a:noFill/>
        </p:spPr>
      </p:pic>
      <p:sp>
        <p:nvSpPr>
          <p:cNvPr id="7" name="Szövegdoboz 6"/>
          <p:cNvSpPr txBox="1"/>
          <p:nvPr/>
        </p:nvSpPr>
        <p:spPr>
          <a:xfrm rot="16200000">
            <a:off x="7825272" y="4496210"/>
            <a:ext cx="2071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 smtClean="0"/>
              <a:t>Source</a:t>
            </a:r>
            <a:r>
              <a:rPr lang="hu-HU" dirty="0" smtClean="0"/>
              <a:t>: </a:t>
            </a:r>
            <a:r>
              <a:rPr lang="hu-HU" dirty="0" err="1" smtClean="0"/>
              <a:t>Wikipedia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8297666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Hard disks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smtClean="0"/>
              <a:t>Mass-produced, cheap</a:t>
            </a:r>
          </a:p>
          <a:p>
            <a:r>
              <a:rPr lang="en-US" noProof="0" dirty="0" smtClean="0"/>
              <a:t>Fast sequential data access – o(150 MB/s)</a:t>
            </a:r>
          </a:p>
          <a:p>
            <a:r>
              <a:rPr lang="en-US" noProof="0" dirty="0" smtClean="0"/>
              <a:t>Random access possible but slow</a:t>
            </a:r>
          </a:p>
          <a:p>
            <a:pPr lvl="1"/>
            <a:r>
              <a:rPr lang="en-US" noProof="0" dirty="0" smtClean="0"/>
              <a:t>Need to reposition head</a:t>
            </a:r>
          </a:p>
          <a:p>
            <a:r>
              <a:rPr lang="en-US" noProof="0" dirty="0" smtClean="0"/>
              <a:t>Sensitive mechanics</a:t>
            </a:r>
          </a:p>
          <a:p>
            <a:pPr lvl="1"/>
            <a:r>
              <a:rPr lang="en-US" noProof="0" dirty="0" smtClean="0"/>
              <a:t>Spinning disks, precise heads</a:t>
            </a:r>
          </a:p>
          <a:p>
            <a:pPr lvl="1"/>
            <a:r>
              <a:rPr lang="en-US" noProof="0" dirty="0" smtClean="0"/>
              <a:t>Bearing</a:t>
            </a:r>
          </a:p>
          <a:p>
            <a:r>
              <a:rPr lang="en-US" noProof="0" dirty="0" smtClean="0"/>
              <a:t>Life time limited by wear on mechanical parts</a:t>
            </a:r>
          </a:p>
          <a:p>
            <a:r>
              <a:rPr lang="en-US" noProof="0" dirty="0" smtClean="0"/>
              <a:t>Storage capacity limited by</a:t>
            </a:r>
          </a:p>
          <a:p>
            <a:pPr lvl="1"/>
            <a:r>
              <a:rPr lang="en-US" noProof="0" dirty="0" smtClean="0"/>
              <a:t>magnetic data density</a:t>
            </a:r>
          </a:p>
          <a:p>
            <a:pPr lvl="1"/>
            <a:r>
              <a:rPr lang="en-US" noProof="0" dirty="0" smtClean="0"/>
              <a:t>disk rotation speed</a:t>
            </a:r>
          </a:p>
          <a:p>
            <a:pPr lvl="1"/>
            <a:r>
              <a:rPr lang="en-US" noProof="0" dirty="0" smtClean="0"/>
              <a:t>read-out electronics bandwidth</a:t>
            </a:r>
          </a:p>
          <a:p>
            <a:r>
              <a:rPr lang="en-US" noProof="0" dirty="0" smtClean="0"/>
              <a:t>High power consumption – o(15 W)</a:t>
            </a:r>
          </a:p>
        </p:txBody>
      </p:sp>
    </p:spTree>
    <p:extLst>
      <p:ext uri="{BB962C8B-B14F-4D97-AF65-F5344CB8AC3E}">
        <p14:creationId xmlns:p14="http://schemas.microsoft.com/office/powerpoint/2010/main" val="40256288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Main parameters of disks</a:t>
            </a:r>
            <a:endParaRPr lang="en-US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smtClean="0"/>
              <a:t>Physical size</a:t>
            </a:r>
          </a:p>
          <a:p>
            <a:pPr lvl="1"/>
            <a:r>
              <a:rPr lang="en-US" noProof="0" dirty="0" smtClean="0"/>
              <a:t>2.5” or 3.5”</a:t>
            </a:r>
          </a:p>
          <a:p>
            <a:pPr lvl="1"/>
            <a:r>
              <a:rPr lang="en-US" noProof="0" dirty="0" smtClean="0"/>
              <a:t>Typically 2-3 disks per drive</a:t>
            </a:r>
          </a:p>
          <a:p>
            <a:r>
              <a:rPr lang="en-US" noProof="0" dirty="0" smtClean="0"/>
              <a:t>Capacity: 200 GB – 8 TB</a:t>
            </a:r>
          </a:p>
          <a:p>
            <a:pPr lvl="1"/>
            <a:r>
              <a:rPr lang="en-US" noProof="0" dirty="0" smtClean="0"/>
              <a:t>Current technology up to 32 TB</a:t>
            </a:r>
          </a:p>
          <a:p>
            <a:pPr lvl="1"/>
            <a:r>
              <a:rPr lang="en-US" noProof="0" dirty="0" smtClean="0"/>
              <a:t>Shingled recording …</a:t>
            </a:r>
          </a:p>
          <a:p>
            <a:r>
              <a:rPr lang="en-US" noProof="0" dirty="0" smtClean="0"/>
              <a:t>Speed</a:t>
            </a:r>
          </a:p>
          <a:p>
            <a:pPr lvl="1"/>
            <a:r>
              <a:rPr lang="en-US" noProof="0" dirty="0" smtClean="0"/>
              <a:t>60-150 MB/s sequential (edge of disk)</a:t>
            </a:r>
          </a:p>
          <a:p>
            <a:pPr lvl="1"/>
            <a:r>
              <a:rPr lang="en-US" noProof="0" dirty="0" smtClean="0"/>
              <a:t>4.5-15 </a:t>
            </a:r>
            <a:r>
              <a:rPr lang="en-US" noProof="0" dirty="0" err="1" smtClean="0"/>
              <a:t>ms</a:t>
            </a:r>
            <a:r>
              <a:rPr lang="en-US" noProof="0" dirty="0" smtClean="0"/>
              <a:t> random access time</a:t>
            </a:r>
          </a:p>
          <a:p>
            <a:pPr lvl="1"/>
            <a:r>
              <a:rPr lang="en-US" noProof="0" dirty="0" smtClean="0"/>
              <a:t>Limiting factor: revolutions per minute (5400-15000 rpm)</a:t>
            </a:r>
          </a:p>
          <a:p>
            <a:pPr lvl="1"/>
            <a:endParaRPr lang="en-US" noProof="0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smtClean="0"/>
              <a:t>Disk cache</a:t>
            </a:r>
          </a:p>
          <a:p>
            <a:pPr lvl="1"/>
            <a:r>
              <a:rPr lang="en-US" noProof="0" dirty="0" smtClean="0"/>
              <a:t>16-32-64-128 MB</a:t>
            </a:r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Enterprise grade disks</a:t>
            </a:r>
          </a:p>
          <a:p>
            <a:pPr lvl="1"/>
            <a:r>
              <a:rPr lang="en-US" noProof="0" dirty="0" smtClean="0"/>
              <a:t>Intended for server use</a:t>
            </a:r>
          </a:p>
          <a:p>
            <a:pPr lvl="1"/>
            <a:r>
              <a:rPr lang="en-US" noProof="0" dirty="0" smtClean="0"/>
              <a:t>Better mechanical construction</a:t>
            </a:r>
          </a:p>
          <a:p>
            <a:pPr lvl="1"/>
            <a:r>
              <a:rPr lang="en-US" noProof="0" dirty="0" smtClean="0"/>
              <a:t>Vibration tolerance</a:t>
            </a:r>
          </a:p>
          <a:p>
            <a:pPr lvl="1"/>
            <a:r>
              <a:rPr lang="en-US" noProof="0" dirty="0" smtClean="0"/>
              <a:t>Bigger cache</a:t>
            </a:r>
          </a:p>
          <a:p>
            <a:pPr lvl="1"/>
            <a:r>
              <a:rPr lang="en-US" noProof="0" dirty="0" smtClean="0"/>
              <a:t>Firmware designed for RAID</a:t>
            </a:r>
          </a:p>
          <a:p>
            <a:pPr lvl="1"/>
            <a:r>
              <a:rPr lang="en-US" noProof="0" dirty="0" smtClean="0"/>
              <a:t>3× price tag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28106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Evolution of the scientific method</a:t>
            </a:r>
            <a:endParaRPr lang="en-US" noProof="0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58018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4597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Disk = tape = </a:t>
            </a:r>
            <a:r>
              <a:rPr lang="en-US" noProof="0" dirty="0" smtClean="0">
                <a:sym typeface="Wingdings"/>
              </a:rPr>
              <a:t>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772816"/>
            <a:ext cx="4834880" cy="5002571"/>
          </a:xfrm>
        </p:spPr>
        <p:txBody>
          <a:bodyPr>
            <a:normAutofit/>
          </a:bodyPr>
          <a:lstStyle/>
          <a:p>
            <a:endParaRPr lang="en-US" sz="2400" noProof="0" dirty="0" smtClean="0"/>
          </a:p>
          <a:p>
            <a:r>
              <a:rPr lang="en-US" sz="2400" noProof="0" dirty="0" smtClean="0"/>
              <a:t>Dynamic memory:</a:t>
            </a:r>
          </a:p>
          <a:p>
            <a:pPr lvl="1"/>
            <a:r>
              <a:rPr lang="en-US" sz="2000" noProof="0" dirty="0" smtClean="0"/>
              <a:t>Fast, small, expensive</a:t>
            </a:r>
          </a:p>
          <a:p>
            <a:endParaRPr lang="en-US" sz="2400" noProof="0" dirty="0" smtClean="0"/>
          </a:p>
          <a:p>
            <a:r>
              <a:rPr lang="en-US" sz="2400" noProof="0" dirty="0" smtClean="0"/>
              <a:t>Disk: cheap but slow</a:t>
            </a:r>
          </a:p>
          <a:p>
            <a:pPr lvl="1"/>
            <a:r>
              <a:rPr lang="en-US" sz="2000" noProof="0" dirty="0" smtClean="0"/>
              <a:t>100-150 MB/s</a:t>
            </a:r>
          </a:p>
          <a:p>
            <a:pPr lvl="1"/>
            <a:r>
              <a:rPr lang="en-US" sz="2000" noProof="0" dirty="0" smtClean="0"/>
              <a:t>Very high random access latency</a:t>
            </a:r>
          </a:p>
          <a:p>
            <a:endParaRPr lang="en-US" sz="2400" noProof="0" dirty="0" smtClean="0"/>
          </a:p>
          <a:p>
            <a:r>
              <a:rPr lang="en-US" sz="2400" noProof="0" dirty="0" smtClean="0"/>
              <a:t>Reading a 1 TB disk</a:t>
            </a:r>
          </a:p>
          <a:p>
            <a:pPr lvl="1"/>
            <a:r>
              <a:rPr lang="en-US" sz="2000" noProof="0" dirty="0" smtClean="0"/>
              <a:t>sequentially: 4,5 </a:t>
            </a:r>
            <a:r>
              <a:rPr lang="en-US" sz="2000" noProof="0" dirty="0" err="1" smtClean="0"/>
              <a:t>óra</a:t>
            </a:r>
            <a:endParaRPr lang="en-US" sz="2000" noProof="0" dirty="0" smtClean="0"/>
          </a:p>
          <a:p>
            <a:pPr lvl="1"/>
            <a:r>
              <a:rPr lang="en-US" sz="2000" noProof="0" dirty="0" smtClean="0"/>
              <a:t>Random access: 15-150 nap</a:t>
            </a:r>
          </a:p>
          <a:p>
            <a:endParaRPr lang="en-US" sz="2400" noProof="0" dirty="0"/>
          </a:p>
        </p:txBody>
      </p:sp>
      <p:sp>
        <p:nvSpPr>
          <p:cNvPr id="5" name="Szövegdoboz 4"/>
          <p:cNvSpPr txBox="1"/>
          <p:nvPr/>
        </p:nvSpPr>
        <p:spPr>
          <a:xfrm>
            <a:off x="7164288" y="5733256"/>
            <a:ext cx="1512168" cy="9404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1">
            <a:noAutofit/>
          </a:bodyPr>
          <a:lstStyle/>
          <a:p>
            <a:r>
              <a:rPr lang="hu-HU" sz="3200" b="1" dirty="0" smtClean="0">
                <a:solidFill>
                  <a:srgbClr val="C00000"/>
                </a:solidFill>
                <a:latin typeface="Candara" pitchFamily="34" charset="0"/>
              </a:rPr>
              <a:t>SSD ?</a:t>
            </a:r>
            <a:endParaRPr lang="hu-HU" sz="3200" b="1" dirty="0">
              <a:solidFill>
                <a:srgbClr val="C00000"/>
              </a:solidFill>
              <a:latin typeface="Candara" pitchFamily="34" charset="0"/>
            </a:endParaRPr>
          </a:p>
        </p:txBody>
      </p:sp>
      <p:sp>
        <p:nvSpPr>
          <p:cNvPr id="7" name="Szövegdoboz 6"/>
          <p:cNvSpPr txBox="1"/>
          <p:nvPr/>
        </p:nvSpPr>
        <p:spPr>
          <a:xfrm>
            <a:off x="5076056" y="1988840"/>
            <a:ext cx="3672408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None/>
              <a:defRPr/>
            </a:pPr>
            <a:r>
              <a:rPr lang="hu-HU" sz="2800" b="1" dirty="0" smtClean="0">
                <a:latin typeface="Candara" pitchFamily="34" charset="0"/>
              </a:rPr>
              <a:t>DATA  ≫  MEMORY</a:t>
            </a:r>
          </a:p>
          <a:p>
            <a:pPr algn="ctr">
              <a:buNone/>
              <a:defRPr/>
            </a:pPr>
            <a:r>
              <a:rPr lang="hu-HU" sz="2800" b="1" dirty="0" smtClean="0">
                <a:latin typeface="Candara" pitchFamily="34" charset="0"/>
              </a:rPr>
              <a:t>DISK RANDOM IO </a:t>
            </a:r>
            <a:r>
              <a:rPr lang="hu-HU" sz="2800" b="1" dirty="0" smtClean="0">
                <a:latin typeface="Candara" pitchFamily="34" charset="0"/>
                <a:sym typeface="Wingdings"/>
              </a:rPr>
              <a:t></a:t>
            </a:r>
          </a:p>
          <a:p>
            <a:pPr algn="ctr">
              <a:buNone/>
              <a:defRPr/>
            </a:pPr>
            <a:endParaRPr lang="hu-HU" sz="2800" b="1" dirty="0" smtClean="0">
              <a:latin typeface="Candara" pitchFamily="34" charset="0"/>
              <a:sym typeface="Wingdings"/>
            </a:endParaRPr>
          </a:p>
          <a:p>
            <a:pPr algn="ctr">
              <a:buNone/>
              <a:defRPr/>
            </a:pPr>
            <a:r>
              <a:rPr lang="hu-HU" sz="2800" b="1" dirty="0" smtClean="0">
                <a:latin typeface="Candara" pitchFamily="34" charset="0"/>
                <a:sym typeface="Wingdings"/>
              </a:rPr>
              <a:t/>
            </a:r>
            <a:br>
              <a:rPr lang="hu-HU" sz="2800" b="1" dirty="0" smtClean="0">
                <a:latin typeface="Candara" pitchFamily="34" charset="0"/>
                <a:sym typeface="Wingdings"/>
              </a:rPr>
            </a:br>
            <a:r>
              <a:rPr lang="hu-HU" sz="2800" b="1" dirty="0" smtClean="0">
                <a:latin typeface="Candara" pitchFamily="34" charset="0"/>
                <a:sym typeface="Wingdings"/>
              </a:rPr>
              <a:t/>
            </a:r>
            <a:br>
              <a:rPr lang="hu-HU" sz="2800" b="1" dirty="0" smtClean="0">
                <a:latin typeface="Candara" pitchFamily="34" charset="0"/>
                <a:sym typeface="Wingdings"/>
              </a:rPr>
            </a:br>
            <a:r>
              <a:rPr lang="hu-HU" sz="2800" b="1" dirty="0" smtClean="0">
                <a:latin typeface="Candara" pitchFamily="34" charset="0"/>
                <a:sym typeface="Wingdings"/>
              </a:rPr>
              <a:t>SEQUENTIAL IO</a:t>
            </a:r>
            <a:endParaRPr lang="hu-HU" sz="2800" b="1" dirty="0">
              <a:latin typeface="Candara" pitchFamily="34" charset="0"/>
            </a:endParaRPr>
          </a:p>
        </p:txBody>
      </p:sp>
      <p:sp>
        <p:nvSpPr>
          <p:cNvPr id="8" name="Lefelé nyíl 7"/>
          <p:cNvSpPr/>
          <p:nvPr/>
        </p:nvSpPr>
        <p:spPr>
          <a:xfrm>
            <a:off x="6660232" y="3068960"/>
            <a:ext cx="576064" cy="9361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1B-3F2F-4DA3-9330-2464E836B9EA}" type="slidenum">
              <a:rPr lang="hu-HU" smtClean="0"/>
              <a:pPr/>
              <a:t>60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6361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Failure of disks 1.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noProof="0" dirty="0" smtClean="0"/>
              <a:t>Controller board</a:t>
            </a:r>
          </a:p>
          <a:p>
            <a:pPr lvl="1"/>
            <a:r>
              <a:rPr lang="en-US" noProof="0" dirty="0" smtClean="0"/>
              <a:t>All of data unavailable</a:t>
            </a:r>
          </a:p>
          <a:p>
            <a:pPr lvl="1"/>
            <a:r>
              <a:rPr lang="en-US" noProof="0" dirty="0" smtClean="0"/>
              <a:t>Replacing board might fix unit</a:t>
            </a:r>
            <a:r>
              <a:rPr lang="hu-HU" noProof="0" dirty="0" smtClean="0"/>
              <a:t> (</a:t>
            </a:r>
            <a:r>
              <a:rPr lang="hu-HU" noProof="0" dirty="0" err="1" smtClean="0"/>
              <a:t>relatively</a:t>
            </a:r>
            <a:r>
              <a:rPr lang="hu-HU" noProof="0" dirty="0" smtClean="0"/>
              <a:t> </a:t>
            </a:r>
            <a:r>
              <a:rPr lang="hu-HU" noProof="0" dirty="0" err="1" smtClean="0"/>
              <a:t>easy</a:t>
            </a:r>
            <a:r>
              <a:rPr lang="hu-HU" noProof="0" dirty="0" smtClean="0"/>
              <a:t> fix)</a:t>
            </a:r>
            <a:endParaRPr lang="en-US" noProof="0" dirty="0" smtClean="0"/>
          </a:p>
          <a:p>
            <a:pPr lvl="1"/>
            <a:endParaRPr lang="en-US" noProof="0" dirty="0" smtClean="0"/>
          </a:p>
          <a:p>
            <a:r>
              <a:rPr lang="en-US" noProof="0" dirty="0" smtClean="0"/>
              <a:t>Physical damage of disk</a:t>
            </a:r>
          </a:p>
          <a:p>
            <a:pPr lvl="1"/>
            <a:r>
              <a:rPr lang="en-US" noProof="0" dirty="0" err="1" smtClean="0"/>
              <a:t>Usully</a:t>
            </a:r>
            <a:r>
              <a:rPr lang="en-US" noProof="0" dirty="0" smtClean="0"/>
              <a:t> point errors</a:t>
            </a:r>
          </a:p>
          <a:p>
            <a:pPr lvl="1"/>
            <a:r>
              <a:rPr lang="en-US" noProof="0" dirty="0" smtClean="0"/>
              <a:t>Controller logic can automatically fix point errors</a:t>
            </a:r>
          </a:p>
          <a:p>
            <a:pPr lvl="1"/>
            <a:r>
              <a:rPr lang="en-US" noProof="0" dirty="0" smtClean="0"/>
              <a:t>Extra space is kept for this purpose</a:t>
            </a:r>
          </a:p>
          <a:p>
            <a:pPr lvl="1"/>
            <a:r>
              <a:rPr lang="hu-HU" noProof="0" dirty="0" smtClean="0"/>
              <a:t>Extra </a:t>
            </a:r>
            <a:r>
              <a:rPr lang="hu-HU" noProof="0" dirty="0" err="1" smtClean="0"/>
              <a:t>space</a:t>
            </a:r>
            <a:r>
              <a:rPr lang="hu-HU" noProof="0" dirty="0" smtClean="0"/>
              <a:t> r</a:t>
            </a:r>
            <a:r>
              <a:rPr lang="en-US" noProof="0" dirty="0" err="1" smtClean="0"/>
              <a:t>uns</a:t>
            </a:r>
            <a:r>
              <a:rPr lang="en-US" noProof="0" dirty="0" smtClean="0"/>
              <a:t> out if disk fails </a:t>
            </a:r>
            <a:r>
              <a:rPr lang="en-US" noProof="0" dirty="0" err="1" smtClean="0"/>
              <a:t>repea</a:t>
            </a:r>
            <a:r>
              <a:rPr lang="hu-HU" noProof="0" dirty="0" smtClean="0"/>
              <a:t>t</a:t>
            </a:r>
            <a:r>
              <a:rPr lang="hu-HU" dirty="0"/>
              <a:t>e</a:t>
            </a:r>
            <a:r>
              <a:rPr lang="hu-HU" noProof="0" dirty="0" smtClean="0"/>
              <a:t>d</a:t>
            </a:r>
            <a:r>
              <a:rPr lang="en-US" noProof="0" dirty="0" err="1" smtClean="0"/>
              <a:t>ly</a:t>
            </a:r>
            <a:endParaRPr lang="en-US" noProof="0" dirty="0" smtClean="0"/>
          </a:p>
          <a:p>
            <a:endParaRPr lang="en-US" noProof="0" dirty="0" smtClean="0"/>
          </a:p>
          <a:p>
            <a:r>
              <a:rPr lang="en-US" noProof="0" dirty="0" smtClean="0"/>
              <a:t>Bit rotting</a:t>
            </a:r>
            <a:endParaRPr lang="hu-HU" noProof="0" dirty="0" smtClean="0"/>
          </a:p>
          <a:p>
            <a:pPr lvl="1"/>
            <a:r>
              <a:rPr lang="hu-HU" dirty="0" err="1" smtClean="0"/>
              <a:t>Magnetic</a:t>
            </a:r>
            <a:r>
              <a:rPr lang="hu-HU" dirty="0" smtClean="0"/>
              <a:t> </a:t>
            </a:r>
            <a:r>
              <a:rPr lang="hu-HU" dirty="0" err="1" smtClean="0"/>
              <a:t>domains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flip over </a:t>
            </a:r>
            <a:r>
              <a:rPr lang="hu-HU" dirty="0" err="1" smtClean="0"/>
              <a:t>time</a:t>
            </a:r>
            <a:endParaRPr lang="hu-HU" dirty="0" smtClean="0"/>
          </a:p>
          <a:p>
            <a:pPr lvl="1"/>
            <a:r>
              <a:rPr lang="hu-HU" noProof="0" dirty="0" err="1" smtClean="0"/>
              <a:t>Can</a:t>
            </a:r>
            <a:r>
              <a:rPr lang="hu-HU" noProof="0" dirty="0" smtClean="0"/>
              <a:t> be </a:t>
            </a:r>
            <a:r>
              <a:rPr lang="hu-HU" noProof="0" dirty="0" err="1" smtClean="0"/>
              <a:t>detected</a:t>
            </a:r>
            <a:r>
              <a:rPr lang="hu-HU" noProof="0" dirty="0" smtClean="0"/>
              <a:t> </a:t>
            </a:r>
            <a:r>
              <a:rPr lang="hu-HU" noProof="0" dirty="0" err="1" smtClean="0"/>
              <a:t>from</a:t>
            </a:r>
            <a:r>
              <a:rPr lang="hu-HU" noProof="0" dirty="0" smtClean="0"/>
              <a:t> </a:t>
            </a:r>
            <a:r>
              <a:rPr lang="hu-HU" noProof="0" dirty="0" err="1" smtClean="0"/>
              <a:t>checksums</a:t>
            </a:r>
            <a:endParaRPr lang="hu-HU" noProof="0" dirty="0" smtClean="0"/>
          </a:p>
          <a:p>
            <a:pPr lvl="1"/>
            <a:r>
              <a:rPr lang="hu-HU" dirty="0" err="1" smtClean="0"/>
              <a:t>Requires</a:t>
            </a:r>
            <a:r>
              <a:rPr lang="hu-HU" dirty="0" smtClean="0"/>
              <a:t> </a:t>
            </a:r>
            <a:r>
              <a:rPr lang="hu-HU" dirty="0" err="1" smtClean="0"/>
              <a:t>regular</a:t>
            </a:r>
            <a:r>
              <a:rPr lang="hu-HU" dirty="0" smtClean="0"/>
              <a:t> </a:t>
            </a:r>
            <a:r>
              <a:rPr lang="hu-HU" dirty="0" err="1" smtClean="0"/>
              <a:t>reading</a:t>
            </a:r>
            <a:r>
              <a:rPr lang="hu-HU" dirty="0" smtClean="0"/>
              <a:t> of </a:t>
            </a:r>
            <a:r>
              <a:rPr lang="hu-HU" dirty="0" err="1" smtClean="0"/>
              <a:t>data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10727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Failure</a:t>
            </a:r>
            <a:r>
              <a:rPr lang="hu-HU" dirty="0" smtClean="0"/>
              <a:t> of </a:t>
            </a:r>
            <a:r>
              <a:rPr lang="hu-HU" dirty="0" err="1" smtClean="0"/>
              <a:t>disks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 smtClean="0"/>
              <a:t>Mechanical</a:t>
            </a:r>
            <a:r>
              <a:rPr lang="hu-HU" dirty="0" smtClean="0"/>
              <a:t> </a:t>
            </a:r>
            <a:r>
              <a:rPr lang="hu-HU" dirty="0" err="1" smtClean="0"/>
              <a:t>damage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moving</a:t>
            </a:r>
            <a:r>
              <a:rPr lang="hu-HU" dirty="0" smtClean="0"/>
              <a:t> </a:t>
            </a:r>
            <a:r>
              <a:rPr lang="hu-HU" dirty="0" err="1" smtClean="0"/>
              <a:t>parts</a:t>
            </a:r>
            <a:endParaRPr lang="hu-HU" dirty="0" smtClean="0"/>
          </a:p>
          <a:p>
            <a:pPr lvl="1"/>
            <a:r>
              <a:rPr lang="hu-HU" dirty="0" smtClean="0"/>
              <a:t>Motor, </a:t>
            </a:r>
            <a:r>
              <a:rPr lang="hu-HU" dirty="0" err="1" smtClean="0"/>
              <a:t>bearing</a:t>
            </a:r>
            <a:r>
              <a:rPr lang="hu-HU" dirty="0" smtClean="0"/>
              <a:t>, </a:t>
            </a:r>
            <a:r>
              <a:rPr lang="hu-HU" dirty="0" err="1" smtClean="0"/>
              <a:t>head</a:t>
            </a:r>
            <a:r>
              <a:rPr lang="hu-HU" dirty="0" smtClean="0"/>
              <a:t> </a:t>
            </a:r>
            <a:r>
              <a:rPr lang="hu-HU" dirty="0" err="1" smtClean="0"/>
              <a:t>movement</a:t>
            </a:r>
            <a:endParaRPr lang="hu-HU" dirty="0" smtClean="0"/>
          </a:p>
          <a:p>
            <a:pPr lvl="1"/>
            <a:r>
              <a:rPr lang="hu-HU" dirty="0" err="1" smtClean="0"/>
              <a:t>Replacements</a:t>
            </a:r>
            <a:r>
              <a:rPr lang="hu-HU" dirty="0" smtClean="0"/>
              <a:t> is </a:t>
            </a:r>
            <a:r>
              <a:rPr lang="hu-HU" dirty="0" err="1" smtClean="0"/>
              <a:t>tricy</a:t>
            </a:r>
            <a:endParaRPr lang="hu-HU" dirty="0" smtClean="0"/>
          </a:p>
          <a:p>
            <a:pPr lvl="1"/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loss</a:t>
            </a:r>
            <a:r>
              <a:rPr lang="hu-HU" dirty="0" smtClean="0"/>
              <a:t> is more </a:t>
            </a:r>
            <a:r>
              <a:rPr lang="hu-HU" dirty="0" err="1" smtClean="0"/>
              <a:t>expensive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servicing</a:t>
            </a:r>
            <a:endParaRPr lang="hu-HU" dirty="0"/>
          </a:p>
          <a:p>
            <a:pPr lvl="1"/>
            <a:endParaRPr lang="hu-HU" dirty="0" smtClean="0"/>
          </a:p>
          <a:p>
            <a:r>
              <a:rPr lang="hu-HU" dirty="0" smtClean="0"/>
              <a:t>S.M.A.R.T.</a:t>
            </a:r>
          </a:p>
          <a:p>
            <a:pPr lvl="1"/>
            <a:r>
              <a:rPr lang="hu-HU" dirty="0" err="1" smtClean="0"/>
              <a:t>Self-monitoring</a:t>
            </a:r>
            <a:r>
              <a:rPr lang="hu-HU" dirty="0" smtClean="0"/>
              <a:t>, </a:t>
            </a:r>
            <a:r>
              <a:rPr lang="hu-HU" dirty="0" err="1" smtClean="0"/>
              <a:t>Analysis</a:t>
            </a:r>
            <a:r>
              <a:rPr lang="hu-HU" dirty="0" smtClean="0"/>
              <a:t> and </a:t>
            </a:r>
            <a:r>
              <a:rPr lang="hu-HU" dirty="0" err="1" smtClean="0"/>
              <a:t>Reporting</a:t>
            </a:r>
            <a:r>
              <a:rPr lang="hu-HU" dirty="0" smtClean="0"/>
              <a:t> </a:t>
            </a:r>
            <a:r>
              <a:rPr lang="hu-HU" dirty="0" err="1" smtClean="0"/>
              <a:t>Technology</a:t>
            </a:r>
            <a:endParaRPr lang="hu-HU" dirty="0" smtClean="0"/>
          </a:p>
          <a:p>
            <a:pPr lvl="1"/>
            <a:r>
              <a:rPr lang="hu-HU" dirty="0" err="1" smtClean="0"/>
              <a:t>Information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health</a:t>
            </a:r>
            <a:r>
              <a:rPr lang="hu-HU" dirty="0" smtClean="0"/>
              <a:t> and status of </a:t>
            </a:r>
            <a:r>
              <a:rPr lang="hu-HU" dirty="0" err="1" smtClean="0"/>
              <a:t>disk</a:t>
            </a:r>
            <a:r>
              <a:rPr lang="hu-HU" dirty="0" smtClean="0"/>
              <a:t> unit</a:t>
            </a:r>
          </a:p>
          <a:p>
            <a:pPr lvl="1"/>
            <a:r>
              <a:rPr lang="hu-HU" dirty="0" err="1" smtClean="0"/>
              <a:t>Operational</a:t>
            </a:r>
            <a:r>
              <a:rPr lang="hu-HU" dirty="0" smtClean="0"/>
              <a:t> </a:t>
            </a:r>
            <a:r>
              <a:rPr lang="hu-HU" dirty="0" err="1" smtClean="0"/>
              <a:t>statistics</a:t>
            </a:r>
            <a:r>
              <a:rPr lang="hu-HU" dirty="0" smtClean="0"/>
              <a:t>, </a:t>
            </a:r>
            <a:r>
              <a:rPr lang="hu-HU" dirty="0" err="1" smtClean="0"/>
              <a:t>temperature</a:t>
            </a:r>
            <a:r>
              <a:rPr lang="hu-HU" dirty="0" smtClean="0"/>
              <a:t>, </a:t>
            </a:r>
            <a:r>
              <a:rPr lang="hu-HU" dirty="0" err="1" smtClean="0"/>
              <a:t>failures</a:t>
            </a:r>
            <a:r>
              <a:rPr lang="hu-HU" dirty="0" smtClean="0"/>
              <a:t>, etc.</a:t>
            </a:r>
          </a:p>
          <a:p>
            <a:pPr lvl="1"/>
            <a:r>
              <a:rPr lang="hu-HU" dirty="0" err="1" smtClean="0"/>
              <a:t>Estimated</a:t>
            </a:r>
            <a:r>
              <a:rPr lang="hu-HU" dirty="0" smtClean="0"/>
              <a:t> life </a:t>
            </a:r>
            <a:r>
              <a:rPr lang="hu-HU" dirty="0" err="1" smtClean="0"/>
              <a:t>time</a:t>
            </a:r>
            <a:endParaRPr lang="hu-HU" dirty="0" smtClean="0"/>
          </a:p>
          <a:p>
            <a:pPr lvl="1"/>
            <a:r>
              <a:rPr lang="hu-HU" dirty="0" err="1" smtClean="0"/>
              <a:t>Predict</a:t>
            </a:r>
            <a:r>
              <a:rPr lang="hu-HU" dirty="0" smtClean="0"/>
              <a:t> </a:t>
            </a:r>
            <a:r>
              <a:rPr lang="hu-HU" dirty="0" err="1" smtClean="0"/>
              <a:t>catastrophic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failures</a:t>
            </a:r>
            <a:r>
              <a:rPr lang="hu-HU" dirty="0" smtClean="0"/>
              <a:t> </a:t>
            </a:r>
            <a:r>
              <a:rPr lang="hu-HU" dirty="0" err="1" smtClean="0"/>
              <a:t>before</a:t>
            </a:r>
            <a:r>
              <a:rPr lang="hu-HU" dirty="0" smtClean="0"/>
              <a:t> </a:t>
            </a:r>
            <a:r>
              <a:rPr lang="hu-HU" dirty="0" err="1" smtClean="0"/>
              <a:t>they</a:t>
            </a:r>
            <a:r>
              <a:rPr lang="hu-HU" dirty="0" smtClean="0"/>
              <a:t> </a:t>
            </a:r>
            <a:r>
              <a:rPr lang="hu-HU" dirty="0" err="1" smtClean="0"/>
              <a:t>happen</a:t>
            </a:r>
            <a:endParaRPr lang="hu-HU" dirty="0" smtClean="0"/>
          </a:p>
          <a:p>
            <a:pPr lvl="1"/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prevent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loss</a:t>
            </a:r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9008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Solid State Drives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noProof="0" dirty="0" smtClean="0"/>
              <a:t>Semiconductors built on silicon</a:t>
            </a:r>
            <a:endParaRPr lang="hu-HU" noProof="0" dirty="0" smtClean="0"/>
          </a:p>
          <a:p>
            <a:r>
              <a:rPr lang="hu-HU" dirty="0" err="1" smtClean="0"/>
              <a:t>Non-volatile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r>
              <a:rPr lang="hu-HU" dirty="0" smtClean="0"/>
              <a:t>, no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refresh</a:t>
            </a:r>
            <a:r>
              <a:rPr lang="hu-HU" dirty="0" smtClean="0"/>
              <a:t> </a:t>
            </a:r>
            <a:r>
              <a:rPr lang="hu-HU" dirty="0" err="1" smtClean="0"/>
              <a:t>like</a:t>
            </a:r>
            <a:r>
              <a:rPr lang="hu-HU" dirty="0" smtClean="0"/>
              <a:t> DRAM</a:t>
            </a:r>
            <a:endParaRPr lang="en-US" noProof="0" dirty="0" smtClean="0"/>
          </a:p>
          <a:p>
            <a:r>
              <a:rPr lang="en-US" noProof="0" dirty="0" smtClean="0"/>
              <a:t>No moving parts</a:t>
            </a:r>
          </a:p>
          <a:p>
            <a:r>
              <a:rPr lang="en-US" noProof="0" dirty="0" smtClean="0"/>
              <a:t>Fast random data access</a:t>
            </a:r>
          </a:p>
          <a:p>
            <a:pPr lvl="1"/>
            <a:r>
              <a:rPr lang="en-US" noProof="0" dirty="0" smtClean="0"/>
              <a:t>Still orders of magnitude slower than DRAM!</a:t>
            </a:r>
          </a:p>
          <a:p>
            <a:endParaRPr lang="en-US" noProof="0" dirty="0" smtClean="0"/>
          </a:p>
          <a:p>
            <a:r>
              <a:rPr lang="en-US" noProof="0" dirty="0" smtClean="0"/>
              <a:t>Writes need to be done in big blocks</a:t>
            </a:r>
          </a:p>
          <a:p>
            <a:pPr lvl="1"/>
            <a:r>
              <a:rPr lang="en-US" noProof="0" dirty="0" smtClean="0"/>
              <a:t>Blocks wear out when written too often</a:t>
            </a:r>
          </a:p>
          <a:p>
            <a:pPr lvl="1"/>
            <a:r>
              <a:rPr lang="en-US" noProof="0" dirty="0" smtClean="0"/>
              <a:t>Software logic to „rotate” blocks</a:t>
            </a:r>
          </a:p>
          <a:p>
            <a:pPr lvl="1"/>
            <a:r>
              <a:rPr lang="en-US" noProof="0" dirty="0" smtClean="0"/>
              <a:t>Life time is limited by write wear</a:t>
            </a:r>
          </a:p>
          <a:p>
            <a:r>
              <a:rPr lang="en-US" noProof="0" dirty="0" smtClean="0"/>
              <a:t>Storage capacity limited by lithographic technology</a:t>
            </a:r>
            <a:endParaRPr lang="hu-HU" noProof="0" dirty="0" smtClean="0"/>
          </a:p>
          <a:p>
            <a:pPr lvl="1"/>
            <a:r>
              <a:rPr lang="hu-HU" dirty="0" smtClean="0"/>
              <a:t>250 MB – 2 TB</a:t>
            </a:r>
            <a:endParaRPr lang="en-US" noProof="0" dirty="0" smtClean="0"/>
          </a:p>
          <a:p>
            <a:r>
              <a:rPr lang="en-US" noProof="0" dirty="0" smtClean="0"/>
              <a:t>Low power consumptions</a:t>
            </a:r>
            <a:endParaRPr lang="hu-HU" noProof="0" dirty="0" smtClean="0"/>
          </a:p>
          <a:p>
            <a:r>
              <a:rPr lang="hu-HU" dirty="0" err="1" smtClean="0"/>
              <a:t>Expensive</a:t>
            </a:r>
            <a:endParaRPr lang="hu-HU" dirty="0" smtClean="0"/>
          </a:p>
          <a:p>
            <a:r>
              <a:rPr lang="hu-HU" dirty="0" err="1" smtClean="0"/>
              <a:t>Long-term</a:t>
            </a:r>
            <a:r>
              <a:rPr lang="hu-HU" dirty="0" smtClean="0"/>
              <a:t> </a:t>
            </a:r>
            <a:r>
              <a:rPr lang="hu-HU" dirty="0" err="1" smtClean="0"/>
              <a:t>reliability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known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359483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Interfaces</a:t>
            </a:r>
            <a:r>
              <a:rPr lang="hu-HU" dirty="0" smtClean="0"/>
              <a:t> and </a:t>
            </a:r>
            <a:r>
              <a:rPr lang="hu-HU" dirty="0" err="1" smtClean="0"/>
              <a:t>protocols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SATA </a:t>
            </a:r>
            <a:r>
              <a:rPr lang="en-US" dirty="0"/>
              <a:t>III: </a:t>
            </a:r>
            <a:r>
              <a:rPr lang="hu-HU" dirty="0" err="1" smtClean="0"/>
              <a:t>Serial</a:t>
            </a:r>
            <a:r>
              <a:rPr lang="hu-HU" dirty="0" smtClean="0"/>
              <a:t> Advanced </a:t>
            </a:r>
            <a:r>
              <a:rPr lang="hu-HU" dirty="0" err="1" smtClean="0"/>
              <a:t>Technology</a:t>
            </a:r>
            <a:r>
              <a:rPr lang="hu-HU" dirty="0" smtClean="0"/>
              <a:t> </a:t>
            </a:r>
            <a:r>
              <a:rPr lang="hu-HU" dirty="0" err="1" smtClean="0"/>
              <a:t>Attachment</a:t>
            </a:r>
            <a:endParaRPr lang="hu-HU" dirty="0" smtClean="0"/>
          </a:p>
          <a:p>
            <a:pPr lvl="1"/>
            <a:r>
              <a:rPr lang="hu-HU" dirty="0" err="1" smtClean="0"/>
              <a:t>Desktop</a:t>
            </a:r>
            <a:r>
              <a:rPr lang="hu-HU" dirty="0" smtClean="0"/>
              <a:t> </a:t>
            </a:r>
            <a:r>
              <a:rPr lang="hu-HU" dirty="0" err="1" smtClean="0"/>
              <a:t>PCs</a:t>
            </a:r>
            <a:r>
              <a:rPr lang="hu-HU" dirty="0" smtClean="0"/>
              <a:t>, </a:t>
            </a:r>
            <a:r>
              <a:rPr lang="hu-HU" dirty="0" err="1" smtClean="0"/>
              <a:t>laptops</a:t>
            </a:r>
            <a:endParaRPr lang="hu-HU" dirty="0" smtClean="0"/>
          </a:p>
          <a:p>
            <a:pPr lvl="1"/>
            <a:r>
              <a:rPr lang="en-US" dirty="0" smtClean="0"/>
              <a:t>6 </a:t>
            </a:r>
            <a:r>
              <a:rPr lang="en-US" dirty="0"/>
              <a:t>Gb/s, 600 </a:t>
            </a:r>
            <a:r>
              <a:rPr lang="en-US" dirty="0" smtClean="0"/>
              <a:t>MB/s</a:t>
            </a:r>
            <a:endParaRPr lang="hu-HU" dirty="0" smtClean="0"/>
          </a:p>
          <a:p>
            <a:pPr lvl="1"/>
            <a:r>
              <a:rPr lang="hu-HU" dirty="0" smtClean="0"/>
              <a:t>Max. 1 m </a:t>
            </a:r>
            <a:r>
              <a:rPr lang="hu-HU" dirty="0" err="1" smtClean="0"/>
              <a:t>distance</a:t>
            </a:r>
            <a:endParaRPr lang="hu-HU" dirty="0" smtClean="0"/>
          </a:p>
          <a:p>
            <a:pPr lvl="1"/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cable</a:t>
            </a:r>
            <a:r>
              <a:rPr lang="hu-HU" dirty="0" smtClean="0"/>
              <a:t> per </a:t>
            </a:r>
            <a:r>
              <a:rPr lang="hu-HU" dirty="0" err="1" smtClean="0"/>
              <a:t>disk</a:t>
            </a:r>
            <a:endParaRPr lang="hu-HU" dirty="0" smtClean="0"/>
          </a:p>
          <a:p>
            <a:r>
              <a:rPr lang="hu-HU" dirty="0" smtClean="0"/>
              <a:t>SCSI: </a:t>
            </a:r>
            <a:r>
              <a:rPr lang="hu-HU" dirty="0" err="1" smtClean="0"/>
              <a:t>Small</a:t>
            </a:r>
            <a:r>
              <a:rPr lang="hu-HU" dirty="0" smtClean="0"/>
              <a:t> Computer System </a:t>
            </a:r>
            <a:r>
              <a:rPr lang="hu-HU" dirty="0" err="1" smtClean="0"/>
              <a:t>Interface</a:t>
            </a:r>
            <a:endParaRPr lang="hu-HU" dirty="0" smtClean="0"/>
          </a:p>
          <a:p>
            <a:pPr lvl="1"/>
            <a:r>
              <a:rPr lang="hu-HU" dirty="0" smtClean="0"/>
              <a:t>Workstation and </a:t>
            </a:r>
            <a:r>
              <a:rPr lang="hu-HU" dirty="0" err="1" smtClean="0"/>
              <a:t>small</a:t>
            </a:r>
            <a:r>
              <a:rPr lang="hu-HU" dirty="0" smtClean="0"/>
              <a:t> servers</a:t>
            </a:r>
          </a:p>
          <a:p>
            <a:pPr lvl="1"/>
            <a:r>
              <a:rPr lang="hu-HU" dirty="0" smtClean="0"/>
              <a:t>Hardware </a:t>
            </a:r>
            <a:r>
              <a:rPr lang="hu-HU" dirty="0" err="1" smtClean="0"/>
              <a:t>phased</a:t>
            </a:r>
            <a:r>
              <a:rPr lang="hu-HU" dirty="0" smtClean="0"/>
              <a:t> out, </a:t>
            </a:r>
            <a:r>
              <a:rPr lang="hu-HU" dirty="0" err="1" smtClean="0"/>
              <a:t>protocol</a:t>
            </a:r>
            <a:r>
              <a:rPr lang="hu-HU" dirty="0" smtClean="0"/>
              <a:t> </a:t>
            </a:r>
            <a:r>
              <a:rPr lang="hu-HU" dirty="0" err="1" smtClean="0"/>
              <a:t>reused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SAS</a:t>
            </a:r>
            <a:endParaRPr lang="en-US" dirty="0"/>
          </a:p>
          <a:p>
            <a:r>
              <a:rPr lang="en-US" dirty="0"/>
              <a:t>SAS: </a:t>
            </a:r>
            <a:r>
              <a:rPr lang="hu-HU" dirty="0" err="1" smtClean="0"/>
              <a:t>Serial</a:t>
            </a:r>
            <a:r>
              <a:rPr lang="hu-HU" dirty="0" smtClean="0"/>
              <a:t> </a:t>
            </a:r>
            <a:r>
              <a:rPr lang="hu-HU" dirty="0" err="1" smtClean="0"/>
              <a:t>Attached</a:t>
            </a:r>
            <a:r>
              <a:rPr lang="hu-HU" dirty="0" smtClean="0"/>
              <a:t> SCSI</a:t>
            </a:r>
          </a:p>
          <a:p>
            <a:pPr lvl="1"/>
            <a:r>
              <a:rPr lang="hu-HU" dirty="0" smtClean="0"/>
              <a:t>SATA hardware + SCSI </a:t>
            </a:r>
            <a:r>
              <a:rPr lang="hu-HU" dirty="0" err="1" smtClean="0"/>
              <a:t>protocol</a:t>
            </a:r>
            <a:endParaRPr lang="hu-HU" dirty="0" smtClean="0"/>
          </a:p>
          <a:p>
            <a:pPr lvl="1"/>
            <a:r>
              <a:rPr lang="en-US" dirty="0" smtClean="0"/>
              <a:t>6-12 </a:t>
            </a:r>
            <a:r>
              <a:rPr lang="en-US" dirty="0"/>
              <a:t>Gb/s, 1.2 </a:t>
            </a:r>
            <a:r>
              <a:rPr lang="en-US" dirty="0" smtClean="0"/>
              <a:t>GB/s</a:t>
            </a:r>
            <a:endParaRPr lang="hu-HU" dirty="0" smtClean="0"/>
          </a:p>
          <a:p>
            <a:pPr lvl="1"/>
            <a:r>
              <a:rPr lang="hu-HU" dirty="0" smtClean="0"/>
              <a:t>Max. 10 m </a:t>
            </a:r>
            <a:r>
              <a:rPr lang="hu-HU" dirty="0" err="1" smtClean="0"/>
              <a:t>distance</a:t>
            </a:r>
            <a:endParaRPr lang="hu-HU" dirty="0" smtClean="0"/>
          </a:p>
          <a:p>
            <a:pPr lvl="1"/>
            <a:r>
              <a:rPr lang="hu-HU" dirty="0" err="1" smtClean="0"/>
              <a:t>Multiplexers</a:t>
            </a:r>
            <a:r>
              <a:rPr lang="hu-HU" dirty="0" smtClean="0"/>
              <a:t>, </a:t>
            </a:r>
            <a:r>
              <a:rPr lang="hu-HU" dirty="0" err="1" smtClean="0"/>
              <a:t>backplanes</a:t>
            </a:r>
            <a:r>
              <a:rPr lang="hu-HU" dirty="0" smtClean="0"/>
              <a:t> </a:t>
            </a:r>
            <a:r>
              <a:rPr lang="hu-HU" dirty="0" err="1" smtClean="0"/>
              <a:t>supported</a:t>
            </a:r>
            <a:endParaRPr lang="hu-HU" dirty="0" smtClean="0"/>
          </a:p>
          <a:p>
            <a:pPr lvl="1"/>
            <a:r>
              <a:rPr lang="hu-HU" dirty="0" err="1" smtClean="0"/>
              <a:t>Backward</a:t>
            </a:r>
            <a:r>
              <a:rPr lang="hu-HU" dirty="0" smtClean="0"/>
              <a:t> </a:t>
            </a:r>
            <a:r>
              <a:rPr lang="hu-HU" dirty="0" err="1" smtClean="0"/>
              <a:t>compatibility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SATA </a:t>
            </a:r>
            <a:r>
              <a:rPr lang="hu-HU" dirty="0" err="1" smtClean="0"/>
              <a:t>disks</a:t>
            </a:r>
            <a:r>
              <a:rPr lang="hu-HU" dirty="0" smtClean="0"/>
              <a:t> (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capacity</a:t>
            </a:r>
            <a:r>
              <a:rPr lang="hu-HU" dirty="0" smtClean="0"/>
              <a:t> </a:t>
            </a:r>
            <a:r>
              <a:rPr lang="hu-HU" dirty="0" err="1" smtClean="0"/>
              <a:t>cheap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)</a:t>
            </a:r>
            <a:endParaRPr lang="en-US" dirty="0"/>
          </a:p>
          <a:p>
            <a:r>
              <a:rPr lang="en-US" dirty="0" err="1"/>
              <a:t>Fibre</a:t>
            </a:r>
            <a:r>
              <a:rPr lang="en-US" dirty="0"/>
              <a:t> Channel: </a:t>
            </a:r>
            <a:endParaRPr lang="hu-HU" dirty="0" smtClean="0"/>
          </a:p>
          <a:p>
            <a:pPr lvl="1"/>
            <a:r>
              <a:rPr lang="hu-HU" dirty="0" err="1" smtClean="0"/>
              <a:t>Optical</a:t>
            </a:r>
            <a:r>
              <a:rPr lang="hu-HU" dirty="0" smtClean="0"/>
              <a:t> link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bridge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distances</a:t>
            </a:r>
            <a:r>
              <a:rPr lang="hu-HU" dirty="0" smtClean="0"/>
              <a:t>, </a:t>
            </a:r>
            <a:r>
              <a:rPr lang="hu-HU" dirty="0" err="1" smtClean="0"/>
              <a:t>expensive</a:t>
            </a:r>
            <a:endParaRPr lang="hu-HU" dirty="0" smtClean="0"/>
          </a:p>
          <a:p>
            <a:pPr lvl="1"/>
            <a:r>
              <a:rPr lang="en-US" dirty="0" smtClean="0"/>
              <a:t>2-16 Gb/s</a:t>
            </a:r>
            <a:endParaRPr lang="hu-HU" dirty="0" smtClean="0"/>
          </a:p>
          <a:p>
            <a:r>
              <a:rPr lang="hu-HU" dirty="0" err="1" smtClean="0"/>
              <a:t>iSCSI</a:t>
            </a:r>
            <a:r>
              <a:rPr lang="hu-HU" dirty="0" smtClean="0"/>
              <a:t>: SCSI </a:t>
            </a:r>
            <a:r>
              <a:rPr lang="hu-HU" dirty="0" err="1" smtClean="0"/>
              <a:t>protocol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top of TCP/IP</a:t>
            </a:r>
          </a:p>
          <a:p>
            <a:pPr lvl="1"/>
            <a:r>
              <a:rPr lang="hu-HU" dirty="0" smtClean="0"/>
              <a:t>Network </a:t>
            </a:r>
            <a:r>
              <a:rPr lang="hu-HU" dirty="0" err="1" smtClean="0"/>
              <a:t>attached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endParaRPr lang="hu-HU" dirty="0" smtClean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519768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Tape devices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Good price/capacity ratio</a:t>
            </a:r>
          </a:p>
          <a:p>
            <a:r>
              <a:rPr lang="en-US" noProof="0" dirty="0" smtClean="0"/>
              <a:t>Drives are expensive, tapes are cheap</a:t>
            </a:r>
          </a:p>
          <a:p>
            <a:r>
              <a:rPr lang="en-US" noProof="0" dirty="0" smtClean="0"/>
              <a:t>Only sequential data access</a:t>
            </a:r>
          </a:p>
          <a:p>
            <a:r>
              <a:rPr lang="en-US" noProof="0" dirty="0" smtClean="0"/>
              <a:t>Archival storage</a:t>
            </a:r>
          </a:p>
          <a:p>
            <a:r>
              <a:rPr lang="en-US" noProof="0" dirty="0" smtClean="0"/>
              <a:t>Backup storage</a:t>
            </a:r>
          </a:p>
          <a:p>
            <a:r>
              <a:rPr lang="en-US" noProof="0" dirty="0" err="1" smtClean="0"/>
              <a:t>Sneakernet</a:t>
            </a:r>
            <a:endParaRPr lang="en-US" noProof="0" dirty="0" smtClean="0"/>
          </a:p>
          <a:p>
            <a:pPr lvl="1"/>
            <a:r>
              <a:rPr lang="en-US" noProof="0" dirty="0" smtClean="0"/>
              <a:t>Data transport without networks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7426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Optical devices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 smtClean="0"/>
              <a:t>Low capacity compared to other technologies</a:t>
            </a:r>
          </a:p>
          <a:p>
            <a:r>
              <a:rPr lang="en-US" noProof="0" dirty="0" smtClean="0"/>
              <a:t>No use in big data environments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8733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6. </a:t>
            </a:r>
            <a:r>
              <a:rPr lang="hu-HU" dirty="0" err="1" smtClean="0"/>
              <a:t>Redundant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How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bridge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gap</a:t>
            </a:r>
            <a:r>
              <a:rPr lang="hu-HU" dirty="0" smtClean="0"/>
              <a:t> </a:t>
            </a:r>
            <a:r>
              <a:rPr lang="hu-HU" dirty="0" err="1" smtClean="0"/>
              <a:t>between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failure</a:t>
            </a:r>
            <a:r>
              <a:rPr lang="hu-HU" dirty="0"/>
              <a:t> </a:t>
            </a:r>
            <a:r>
              <a:rPr lang="hu-HU" dirty="0" smtClean="0"/>
              <a:t>and </a:t>
            </a:r>
            <a:r>
              <a:rPr lang="hu-HU" dirty="0" err="1" smtClean="0"/>
              <a:t>durability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038154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Problems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hu-HU" dirty="0" err="1" smtClean="0"/>
              <a:t>Individual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smtClean="0"/>
              <a:t>Read/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throughput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so</a:t>
            </a:r>
            <a:r>
              <a:rPr lang="hu-HU" dirty="0" smtClean="0"/>
              <a:t> </a:t>
            </a:r>
            <a:r>
              <a:rPr lang="hu-HU" dirty="0" err="1" smtClean="0"/>
              <a:t>good</a:t>
            </a:r>
            <a:endParaRPr lang="hu-HU" dirty="0" smtClean="0"/>
          </a:p>
          <a:p>
            <a:pPr lvl="1"/>
            <a:r>
              <a:rPr lang="hu-HU" dirty="0" err="1" smtClean="0"/>
              <a:t>probability</a:t>
            </a:r>
            <a:r>
              <a:rPr lang="hu-HU" dirty="0" smtClean="0"/>
              <a:t> of a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failure</a:t>
            </a:r>
            <a:r>
              <a:rPr lang="hu-HU" dirty="0" smtClean="0"/>
              <a:t> is </a:t>
            </a:r>
            <a:r>
              <a:rPr lang="hu-HU" dirty="0" err="1" smtClean="0"/>
              <a:t>high</a:t>
            </a:r>
            <a:endParaRPr lang="hu-HU" dirty="0" smtClean="0"/>
          </a:p>
          <a:p>
            <a:pPr lvl="1"/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larger</a:t>
            </a:r>
            <a:r>
              <a:rPr lang="hu-HU" dirty="0" smtClean="0"/>
              <a:t> </a:t>
            </a:r>
            <a:r>
              <a:rPr lang="hu-HU" dirty="0" err="1" smtClean="0"/>
              <a:t>volumes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2-8 TB</a:t>
            </a:r>
          </a:p>
          <a:p>
            <a:pPr lvl="1"/>
            <a:endParaRPr lang="hu-HU" dirty="0"/>
          </a:p>
          <a:p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want</a:t>
            </a:r>
            <a:endParaRPr lang="hu-HU" dirty="0" smtClean="0"/>
          </a:p>
          <a:p>
            <a:pPr lvl="1"/>
            <a:r>
              <a:rPr lang="hu-HU" dirty="0" err="1" smtClean="0"/>
              <a:t>Redundancy</a:t>
            </a:r>
            <a:r>
              <a:rPr lang="hu-HU" dirty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achieve</a:t>
            </a:r>
            <a:r>
              <a:rPr lang="hu-HU" dirty="0" smtClean="0"/>
              <a:t> </a:t>
            </a:r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availability</a:t>
            </a:r>
            <a:r>
              <a:rPr lang="hu-HU" dirty="0" smtClean="0"/>
              <a:t> and </a:t>
            </a:r>
            <a:r>
              <a:rPr lang="hu-HU" dirty="0" err="1" smtClean="0"/>
              <a:t>durability</a:t>
            </a:r>
            <a:endParaRPr lang="hu-HU" dirty="0" smtClean="0"/>
          </a:p>
          <a:p>
            <a:pPr lvl="1"/>
            <a:r>
              <a:rPr lang="hu-HU" dirty="0" err="1" smtClean="0"/>
              <a:t>High</a:t>
            </a:r>
            <a:r>
              <a:rPr lang="hu-HU" dirty="0" smtClean="0"/>
              <a:t> I/O </a:t>
            </a:r>
            <a:r>
              <a:rPr lang="hu-HU" dirty="0" err="1" smtClean="0"/>
              <a:t>throughput</a:t>
            </a:r>
            <a:endParaRPr lang="hu-HU" dirty="0" smtClean="0"/>
          </a:p>
          <a:p>
            <a:pPr lvl="1"/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capacity</a:t>
            </a:r>
            <a:endParaRPr lang="hu-HU" dirty="0"/>
          </a:p>
          <a:p>
            <a:pPr marL="457200" lvl="1" indent="0">
              <a:buNone/>
            </a:pPr>
            <a:r>
              <a:rPr lang="hu-HU" dirty="0" smtClean="0"/>
              <a:t>		-&gt;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combine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marL="457200" lvl="1" indent="0">
              <a:buNone/>
            </a:pPr>
            <a:endParaRPr lang="hu-HU" dirty="0"/>
          </a:p>
          <a:p>
            <a:r>
              <a:rPr lang="hu-HU" dirty="0" smtClean="0"/>
              <a:t>Hardware </a:t>
            </a:r>
            <a:r>
              <a:rPr lang="hu-HU" dirty="0" err="1" smtClean="0"/>
              <a:t>solution</a:t>
            </a:r>
            <a:r>
              <a:rPr lang="hu-HU" dirty="0" smtClean="0"/>
              <a:t>: RAID</a:t>
            </a:r>
          </a:p>
          <a:p>
            <a:r>
              <a:rPr lang="hu-HU" dirty="0"/>
              <a:t>Software </a:t>
            </a:r>
            <a:r>
              <a:rPr lang="hu-HU" dirty="0" err="1"/>
              <a:t>solution</a:t>
            </a:r>
            <a:r>
              <a:rPr lang="hu-HU" dirty="0"/>
              <a:t>: </a:t>
            </a:r>
            <a:r>
              <a:rPr lang="hu-HU" dirty="0" err="1"/>
              <a:t>redundant</a:t>
            </a:r>
            <a:r>
              <a:rPr lang="hu-HU" dirty="0"/>
              <a:t> </a:t>
            </a:r>
            <a:r>
              <a:rPr lang="hu-HU" dirty="0" err="1"/>
              <a:t>volumes</a:t>
            </a:r>
            <a:r>
              <a:rPr lang="hu-HU" dirty="0"/>
              <a:t> and file </a:t>
            </a:r>
            <a:r>
              <a:rPr lang="hu-HU" dirty="0" err="1"/>
              <a:t>systems</a:t>
            </a:r>
            <a:r>
              <a:rPr lang="hu-HU" dirty="0" smtClean="0"/>
              <a:t>	</a:t>
            </a:r>
          </a:p>
          <a:p>
            <a:pPr marL="457200" lvl="1" indent="0">
              <a:buNone/>
            </a:pPr>
            <a:endParaRPr lang="hu-HU" dirty="0" smtClean="0"/>
          </a:p>
          <a:p>
            <a:pPr lvl="1"/>
            <a:endParaRPr lang="hu-HU" dirty="0" smtClean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074292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Glossary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numCol="2">
            <a:normAutofit lnSpcReduction="10000"/>
          </a:bodyPr>
          <a:lstStyle/>
          <a:p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endParaRPr lang="hu-HU" dirty="0" smtClean="0"/>
          </a:p>
          <a:p>
            <a:r>
              <a:rPr lang="hu-HU" dirty="0" smtClean="0"/>
              <a:t>RAID</a:t>
            </a:r>
          </a:p>
          <a:p>
            <a:r>
              <a:rPr lang="hu-HU" dirty="0" smtClean="0"/>
              <a:t>JBOD</a:t>
            </a:r>
          </a:p>
          <a:p>
            <a:r>
              <a:rPr lang="hu-HU" dirty="0" err="1" smtClean="0"/>
              <a:t>Virtual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endParaRPr lang="hu-HU" dirty="0" smtClean="0"/>
          </a:p>
          <a:p>
            <a:r>
              <a:rPr lang="hu-HU" dirty="0" err="1" smtClean="0"/>
              <a:t>Volume</a:t>
            </a:r>
            <a:endParaRPr lang="hu-HU" dirty="0" smtClean="0"/>
          </a:p>
          <a:p>
            <a:r>
              <a:rPr lang="hu-HU" dirty="0" err="1" smtClean="0"/>
              <a:t>Volume</a:t>
            </a:r>
            <a:r>
              <a:rPr lang="hu-HU" dirty="0" smtClean="0"/>
              <a:t> Manager</a:t>
            </a:r>
          </a:p>
          <a:p>
            <a:r>
              <a:rPr lang="hu-HU" dirty="0" err="1" smtClean="0"/>
              <a:t>Partition</a:t>
            </a:r>
            <a:endParaRPr lang="hu-HU" dirty="0" smtClean="0"/>
          </a:p>
          <a:p>
            <a:r>
              <a:rPr lang="hu-HU" dirty="0" smtClean="0"/>
              <a:t>File System</a:t>
            </a:r>
          </a:p>
          <a:p>
            <a:r>
              <a:rPr lang="hu-HU" dirty="0" err="1" smtClean="0"/>
              <a:t>Block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endParaRPr lang="hu-HU" dirty="0" smtClean="0"/>
          </a:p>
          <a:p>
            <a:r>
              <a:rPr lang="hu-HU" dirty="0" err="1" smtClean="0"/>
              <a:t>Slab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endParaRPr lang="hu-HU" dirty="0" smtClean="0"/>
          </a:p>
          <a:p>
            <a:r>
              <a:rPr lang="hu-HU" dirty="0" err="1" smtClean="0"/>
              <a:t>Parity</a:t>
            </a:r>
            <a:r>
              <a:rPr lang="hu-HU" dirty="0" smtClean="0"/>
              <a:t> bit</a:t>
            </a:r>
          </a:p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parity</a:t>
            </a:r>
            <a:endParaRPr lang="hu-HU" dirty="0" smtClean="0"/>
          </a:p>
          <a:p>
            <a:r>
              <a:rPr lang="hu-HU" dirty="0" err="1" smtClean="0"/>
              <a:t>Hot-swap</a:t>
            </a:r>
            <a:endParaRPr lang="hu-HU" dirty="0" smtClean="0"/>
          </a:p>
          <a:p>
            <a:r>
              <a:rPr lang="hu-HU" dirty="0" err="1" smtClean="0"/>
              <a:t>Hot-spare</a:t>
            </a:r>
            <a:endParaRPr lang="hu-HU" dirty="0" smtClean="0"/>
          </a:p>
          <a:p>
            <a:r>
              <a:rPr lang="hu-HU" dirty="0" smtClean="0"/>
              <a:t>SATA</a:t>
            </a:r>
          </a:p>
          <a:p>
            <a:r>
              <a:rPr lang="hu-HU" dirty="0" smtClean="0"/>
              <a:t>SAS</a:t>
            </a:r>
          </a:p>
          <a:p>
            <a:r>
              <a:rPr lang="hu-HU" dirty="0" smtClean="0"/>
              <a:t>SCSI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86571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Evolution of the scientific method</a:t>
            </a:r>
            <a:endParaRPr lang="en-US" noProof="0" dirty="0"/>
          </a:p>
        </p:txBody>
      </p:sp>
      <p:graphicFrame>
        <p:nvGraphicFramePr>
          <p:cNvPr id="4" name="Tartalom helye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8188953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248330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Redundant</a:t>
            </a:r>
            <a:r>
              <a:rPr lang="hu-HU" dirty="0" smtClean="0"/>
              <a:t> </a:t>
            </a:r>
            <a:r>
              <a:rPr lang="hu-HU" dirty="0" err="1" smtClean="0"/>
              <a:t>Array</a:t>
            </a:r>
            <a:r>
              <a:rPr lang="hu-HU" dirty="0" smtClean="0"/>
              <a:t> of </a:t>
            </a:r>
            <a:r>
              <a:rPr lang="hu-HU" dirty="0" err="1" smtClean="0"/>
              <a:t>Identical</a:t>
            </a:r>
            <a:r>
              <a:rPr lang="hu-HU" dirty="0" smtClean="0"/>
              <a:t> </a:t>
            </a:r>
            <a:r>
              <a:rPr lang="hu-HU" dirty="0" err="1" smtClean="0"/>
              <a:t>Drives</a:t>
            </a:r>
            <a:endParaRPr lang="hu-HU" dirty="0" smtClean="0"/>
          </a:p>
          <a:p>
            <a:r>
              <a:rPr lang="hu-HU" dirty="0" err="1" smtClean="0"/>
              <a:t>Multiple</a:t>
            </a:r>
            <a:r>
              <a:rPr lang="hu-HU" dirty="0" smtClean="0"/>
              <a:t> (</a:t>
            </a:r>
            <a:r>
              <a:rPr lang="hu-HU" dirty="0" err="1" smtClean="0"/>
              <a:t>usually</a:t>
            </a:r>
            <a:r>
              <a:rPr lang="hu-HU" dirty="0" smtClean="0"/>
              <a:t> </a:t>
            </a:r>
            <a:r>
              <a:rPr lang="hu-HU" dirty="0" err="1" smtClean="0"/>
              <a:t>identical</a:t>
            </a:r>
            <a:r>
              <a:rPr lang="hu-HU" dirty="0" smtClean="0"/>
              <a:t>) </a:t>
            </a:r>
            <a:r>
              <a:rPr lang="hu-HU" dirty="0" err="1" smtClean="0"/>
              <a:t>disks</a:t>
            </a:r>
            <a:r>
              <a:rPr lang="hu-HU" dirty="0" smtClean="0"/>
              <a:t> </a:t>
            </a:r>
            <a:r>
              <a:rPr lang="hu-HU" dirty="0" err="1" smtClean="0"/>
              <a:t>combined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unit</a:t>
            </a:r>
          </a:p>
          <a:p>
            <a:r>
              <a:rPr lang="hu-HU" dirty="0" err="1" smtClean="0"/>
              <a:t>Operating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/>
              <a:t> </a:t>
            </a:r>
            <a:r>
              <a:rPr lang="hu-HU" dirty="0" err="1" smtClean="0"/>
              <a:t>sees</a:t>
            </a:r>
            <a:r>
              <a:rPr lang="hu-HU" dirty="0" smtClean="0"/>
              <a:t> </a:t>
            </a:r>
            <a:r>
              <a:rPr lang="hu-HU" dirty="0" err="1" smtClean="0"/>
              <a:t>it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a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Goals</a:t>
            </a:r>
            <a:endParaRPr lang="hu-HU" dirty="0" smtClean="0"/>
          </a:p>
          <a:p>
            <a:pPr lvl="1"/>
            <a:r>
              <a:rPr lang="hu-HU" dirty="0" err="1" smtClean="0"/>
              <a:t>Faster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endParaRPr lang="hu-HU" dirty="0" smtClean="0"/>
          </a:p>
          <a:p>
            <a:pPr lvl="1"/>
            <a:r>
              <a:rPr lang="hu-HU" dirty="0" err="1" smtClean="0"/>
              <a:t>Redundancy</a:t>
            </a:r>
            <a:r>
              <a:rPr lang="hu-HU" dirty="0" smtClean="0"/>
              <a:t>: </a:t>
            </a:r>
            <a:r>
              <a:rPr lang="hu-HU" dirty="0" err="1" smtClean="0"/>
              <a:t>survive</a:t>
            </a:r>
            <a:r>
              <a:rPr lang="hu-HU" dirty="0" smtClean="0"/>
              <a:t> </a:t>
            </a:r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failure</a:t>
            </a:r>
            <a:endParaRPr lang="hu-HU" dirty="0" smtClean="0"/>
          </a:p>
          <a:p>
            <a:pPr lvl="1"/>
            <a:r>
              <a:rPr lang="hu-HU" dirty="0" err="1" smtClean="0"/>
              <a:t>Larger</a:t>
            </a:r>
            <a:r>
              <a:rPr lang="hu-HU" dirty="0" smtClean="0"/>
              <a:t> </a:t>
            </a:r>
            <a:r>
              <a:rPr lang="hu-HU" dirty="0" err="1" smtClean="0"/>
              <a:t>capacity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10652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– </a:t>
            </a:r>
            <a:r>
              <a:rPr lang="hu-HU" dirty="0" err="1" smtClean="0"/>
              <a:t>faster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Factors</a:t>
            </a:r>
            <a:r>
              <a:rPr lang="hu-HU" dirty="0" smtClean="0"/>
              <a:t> limiting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throughput</a:t>
            </a:r>
            <a:endParaRPr lang="hu-HU" dirty="0" smtClean="0"/>
          </a:p>
          <a:p>
            <a:pPr lvl="1"/>
            <a:r>
              <a:rPr lang="hu-HU" dirty="0" smtClean="0"/>
              <a:t>RPM of </a:t>
            </a:r>
            <a:r>
              <a:rPr lang="hu-HU" dirty="0" err="1" smtClean="0"/>
              <a:t>disk</a:t>
            </a:r>
            <a:endParaRPr lang="hu-HU" dirty="0" smtClean="0"/>
          </a:p>
          <a:p>
            <a:pPr lvl="1"/>
            <a:r>
              <a:rPr lang="hu-HU" dirty="0" smtClean="0"/>
              <a:t>Bit </a:t>
            </a:r>
            <a:r>
              <a:rPr lang="hu-HU" dirty="0" err="1" smtClean="0"/>
              <a:t>density</a:t>
            </a:r>
            <a:endParaRPr lang="hu-HU" dirty="0"/>
          </a:p>
          <a:p>
            <a:pPr lvl="1"/>
            <a:endParaRPr lang="hu-HU" dirty="0" smtClean="0"/>
          </a:p>
          <a:p>
            <a:r>
              <a:rPr lang="hu-HU" dirty="0" smtClean="0"/>
              <a:t>Read/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parallel</a:t>
            </a:r>
          </a:p>
          <a:p>
            <a:pPr lvl="1"/>
            <a:r>
              <a:rPr lang="hu-HU" dirty="0"/>
              <a:t>Data is </a:t>
            </a:r>
            <a:r>
              <a:rPr lang="hu-HU" dirty="0" err="1" smtClean="0"/>
              <a:t>striped</a:t>
            </a:r>
            <a:endParaRPr lang="hu-HU" dirty="0" smtClean="0"/>
          </a:p>
          <a:p>
            <a:pPr lvl="1"/>
            <a:r>
              <a:rPr lang="hu-HU" dirty="0" err="1" smtClean="0"/>
              <a:t>Striped</a:t>
            </a:r>
            <a:r>
              <a:rPr lang="hu-HU" dirty="0" smtClean="0"/>
              <a:t> </a:t>
            </a:r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among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err="1" smtClean="0"/>
              <a:t>Sequential</a:t>
            </a:r>
            <a:r>
              <a:rPr lang="hu-HU" dirty="0" smtClean="0"/>
              <a:t> </a:t>
            </a:r>
            <a:r>
              <a:rPr lang="hu-HU" dirty="0" err="1" smtClean="0"/>
              <a:t>access</a:t>
            </a:r>
            <a:r>
              <a:rPr lang="hu-HU" dirty="0" smtClean="0"/>
              <a:t> is </a:t>
            </a:r>
            <a:r>
              <a:rPr lang="hu-HU" dirty="0" err="1" smtClean="0"/>
              <a:t>across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endParaRPr lang="hu-HU" dirty="0" smtClean="0"/>
          </a:p>
          <a:p>
            <a:r>
              <a:rPr lang="hu-HU" dirty="0" smtClean="0"/>
              <a:t>Parallel </a:t>
            </a:r>
            <a:r>
              <a:rPr lang="hu-HU" dirty="0" err="1" smtClean="0"/>
              <a:t>access</a:t>
            </a:r>
            <a:r>
              <a:rPr lang="hu-HU" dirty="0" smtClean="0"/>
              <a:t> </a:t>
            </a:r>
            <a:r>
              <a:rPr lang="hu-HU" dirty="0" err="1" smtClean="0"/>
              <a:t>multiplies</a:t>
            </a:r>
            <a:r>
              <a:rPr lang="hu-HU" dirty="0" smtClean="0"/>
              <a:t> </a:t>
            </a:r>
            <a:r>
              <a:rPr lang="hu-HU" dirty="0" err="1" smtClean="0"/>
              <a:t>throughput</a:t>
            </a:r>
            <a:endParaRPr lang="hu-HU" dirty="0" smtClean="0"/>
          </a:p>
          <a:p>
            <a:r>
              <a:rPr lang="hu-HU" dirty="0" err="1" smtClean="0"/>
              <a:t>Throughput</a:t>
            </a:r>
            <a:r>
              <a:rPr lang="hu-HU" dirty="0" smtClean="0"/>
              <a:t> </a:t>
            </a:r>
            <a:r>
              <a:rPr lang="hu-HU" dirty="0" err="1" smtClean="0"/>
              <a:t>proportional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spindles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Factors</a:t>
            </a:r>
            <a:r>
              <a:rPr lang="hu-HU" dirty="0" smtClean="0"/>
              <a:t> limiting </a:t>
            </a:r>
            <a:r>
              <a:rPr lang="hu-HU" dirty="0" err="1" smtClean="0"/>
              <a:t>multi-disk</a:t>
            </a:r>
            <a:r>
              <a:rPr lang="hu-HU" dirty="0" smtClean="0"/>
              <a:t> </a:t>
            </a:r>
            <a:r>
              <a:rPr lang="hu-HU" dirty="0" err="1" smtClean="0"/>
              <a:t>throughput</a:t>
            </a:r>
            <a:endParaRPr lang="hu-HU" dirty="0" smtClean="0"/>
          </a:p>
          <a:p>
            <a:pPr lvl="1"/>
            <a:r>
              <a:rPr lang="hu-HU" dirty="0" err="1" smtClean="0"/>
              <a:t>Throughput</a:t>
            </a:r>
            <a:r>
              <a:rPr lang="hu-HU" dirty="0" smtClean="0"/>
              <a:t> of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controller</a:t>
            </a:r>
            <a:r>
              <a:rPr lang="hu-HU" dirty="0"/>
              <a:t/>
            </a:r>
            <a:br>
              <a:rPr lang="hu-HU" dirty="0"/>
            </a:br>
            <a:r>
              <a:rPr lang="hu-HU" dirty="0" err="1" smtClean="0"/>
              <a:t>typically</a:t>
            </a:r>
            <a:r>
              <a:rPr lang="hu-HU" dirty="0" smtClean="0"/>
              <a:t> 2 GB/s</a:t>
            </a:r>
          </a:p>
          <a:p>
            <a:pPr lvl="1"/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attachable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endParaRPr lang="hu-HU" dirty="0"/>
          </a:p>
        </p:txBody>
      </p:sp>
      <p:pic>
        <p:nvPicPr>
          <p:cNvPr id="6" name="Picture 2" descr="File:RAID 0.svg"/>
          <p:cNvPicPr>
            <a:picLocks noChangeAspect="1" noChangeArrowheads="1"/>
          </p:cNvPicPr>
          <p:nvPr/>
        </p:nvPicPr>
        <p:blipFill>
          <a:blip r:embed="rId2" cstate="print"/>
          <a:srcRect t="12594"/>
          <a:stretch>
            <a:fillRect/>
          </a:stretch>
        </p:blipFill>
        <p:spPr bwMode="auto">
          <a:xfrm>
            <a:off x="5724128" y="3789042"/>
            <a:ext cx="2016224" cy="27112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161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- </a:t>
            </a:r>
            <a:r>
              <a:rPr lang="hu-HU" dirty="0" err="1" smtClean="0"/>
              <a:t>redundancy</a:t>
            </a:r>
            <a:endParaRPr lang="hu-HU" dirty="0"/>
          </a:p>
        </p:txBody>
      </p:sp>
      <p:sp>
        <p:nvSpPr>
          <p:cNvPr id="5" name="Tartalom helye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Failure</a:t>
            </a:r>
            <a:r>
              <a:rPr lang="hu-HU" dirty="0" smtClean="0"/>
              <a:t> of </a:t>
            </a:r>
            <a:r>
              <a:rPr lang="hu-HU" dirty="0" err="1" smtClean="0"/>
              <a:t>one</a:t>
            </a:r>
            <a:r>
              <a:rPr lang="hu-HU" dirty="0" smtClean="0"/>
              <a:t> (</a:t>
            </a:r>
            <a:r>
              <a:rPr lang="hu-HU" dirty="0" err="1" smtClean="0"/>
              <a:t>or</a:t>
            </a:r>
            <a:r>
              <a:rPr lang="hu-HU" dirty="0" smtClean="0"/>
              <a:t> more) </a:t>
            </a:r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(s) must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bring</a:t>
            </a:r>
            <a:r>
              <a:rPr lang="hu-HU" dirty="0" smtClean="0"/>
              <a:t> </a:t>
            </a:r>
            <a:r>
              <a:rPr lang="hu-HU" dirty="0" err="1" smtClean="0"/>
              <a:t>entire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r>
              <a:rPr lang="hu-HU" dirty="0" smtClean="0"/>
              <a:t> down</a:t>
            </a:r>
          </a:p>
          <a:p>
            <a:endParaRPr lang="hu-HU" dirty="0"/>
          </a:p>
          <a:p>
            <a:r>
              <a:rPr lang="hu-HU" dirty="0" smtClean="0"/>
              <a:t>Data </a:t>
            </a:r>
            <a:r>
              <a:rPr lang="hu-HU" dirty="0" err="1" smtClean="0"/>
              <a:t>needs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stored</a:t>
            </a:r>
            <a:r>
              <a:rPr lang="hu-HU" dirty="0" smtClean="0"/>
              <a:t> </a:t>
            </a:r>
            <a:r>
              <a:rPr lang="hu-HU" dirty="0" err="1" smtClean="0"/>
              <a:t>redundantly</a:t>
            </a:r>
            <a:endParaRPr lang="hu-HU" dirty="0" smtClean="0"/>
          </a:p>
          <a:p>
            <a:pPr lvl="1"/>
            <a:r>
              <a:rPr lang="hu-HU" dirty="0" err="1" smtClean="0"/>
              <a:t>Full</a:t>
            </a:r>
            <a:r>
              <a:rPr lang="hu-HU" dirty="0" smtClean="0"/>
              <a:t> </a:t>
            </a:r>
            <a:r>
              <a:rPr lang="hu-HU" dirty="0" err="1" smtClean="0"/>
              <a:t>duplication</a:t>
            </a:r>
            <a:r>
              <a:rPr lang="hu-HU" dirty="0" smtClean="0"/>
              <a:t> (</a:t>
            </a:r>
            <a:r>
              <a:rPr lang="hu-HU" dirty="0" err="1" smtClean="0"/>
              <a:t>mirroring</a:t>
            </a:r>
            <a:r>
              <a:rPr lang="hu-HU" dirty="0" smtClean="0"/>
              <a:t>), </a:t>
            </a:r>
            <a:r>
              <a:rPr lang="hu-HU" dirty="0" err="1" smtClean="0"/>
              <a:t>or</a:t>
            </a:r>
            <a:endParaRPr lang="hu-HU" dirty="0" smtClean="0"/>
          </a:p>
          <a:p>
            <a:pPr lvl="1"/>
            <a:r>
              <a:rPr lang="hu-HU" dirty="0" err="1" smtClean="0"/>
              <a:t>Store</a:t>
            </a:r>
            <a:r>
              <a:rPr lang="hu-HU" dirty="0" smtClean="0"/>
              <a:t> </a:t>
            </a:r>
            <a:r>
              <a:rPr lang="hu-HU" dirty="0" err="1" smtClean="0"/>
              <a:t>parity</a:t>
            </a:r>
            <a:r>
              <a:rPr lang="hu-HU" dirty="0" smtClean="0"/>
              <a:t> </a:t>
            </a:r>
            <a:r>
              <a:rPr lang="hu-HU" dirty="0" err="1" smtClean="0"/>
              <a:t>bits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More </a:t>
            </a:r>
            <a:r>
              <a:rPr lang="hu-HU" dirty="0" err="1" smtClean="0"/>
              <a:t>redundancy</a:t>
            </a:r>
            <a:r>
              <a:rPr lang="hu-HU" dirty="0" smtClean="0"/>
              <a:t>, less net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capacity</a:t>
            </a:r>
            <a:endParaRPr lang="hu-HU" dirty="0" smtClean="0"/>
          </a:p>
          <a:p>
            <a:pPr lvl="1"/>
            <a:r>
              <a:rPr lang="hu-HU" dirty="0" err="1" smtClean="0"/>
              <a:t>Duplicated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, </a:t>
            </a:r>
            <a:r>
              <a:rPr lang="hu-HU" dirty="0" err="1" smtClean="0"/>
              <a:t>parity</a:t>
            </a:r>
            <a:r>
              <a:rPr lang="hu-HU" dirty="0" smtClean="0"/>
              <a:t> </a:t>
            </a:r>
            <a:r>
              <a:rPr lang="hu-HU" dirty="0" err="1" smtClean="0"/>
              <a:t>bits</a:t>
            </a:r>
            <a:r>
              <a:rPr lang="hu-HU" dirty="0" smtClean="0"/>
              <a:t> </a:t>
            </a:r>
            <a:r>
              <a:rPr lang="hu-HU" dirty="0" err="1" smtClean="0"/>
              <a:t>take</a:t>
            </a:r>
            <a:r>
              <a:rPr lang="hu-HU" dirty="0" smtClean="0"/>
              <a:t> </a:t>
            </a:r>
            <a:r>
              <a:rPr lang="hu-HU" dirty="0" err="1" smtClean="0"/>
              <a:t>up</a:t>
            </a:r>
            <a:r>
              <a:rPr lang="hu-HU" dirty="0" smtClean="0"/>
              <a:t> </a:t>
            </a:r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Maximal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 of hardware RAID </a:t>
            </a:r>
            <a:r>
              <a:rPr lang="hu-HU" dirty="0" err="1" smtClean="0"/>
              <a:t>volume</a:t>
            </a:r>
            <a:r>
              <a:rPr lang="hu-HU" dirty="0" smtClean="0"/>
              <a:t> is </a:t>
            </a:r>
            <a:r>
              <a:rPr lang="hu-HU" dirty="0" err="1" smtClean="0"/>
              <a:t>determined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smallest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of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array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998281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</a:t>
            </a:r>
            <a:r>
              <a:rPr lang="hu-HU" dirty="0" err="1" smtClean="0"/>
              <a:t>configurations</a:t>
            </a:r>
            <a:r>
              <a:rPr lang="hu-HU" dirty="0" smtClean="0"/>
              <a:t>: </a:t>
            </a:r>
            <a:r>
              <a:rPr lang="hu-HU" dirty="0" err="1" smtClean="0"/>
              <a:t>RAID</a:t>
            </a:r>
            <a:r>
              <a:rPr lang="hu-HU" dirty="0" smtClean="0"/>
              <a:t> 0</a:t>
            </a:r>
            <a:endParaRPr lang="hu-HU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hu-HU" dirty="0" err="1" smtClean="0"/>
              <a:t>Striping</a:t>
            </a:r>
            <a:r>
              <a:rPr lang="hu-HU" dirty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higher</a:t>
            </a:r>
            <a:r>
              <a:rPr lang="hu-HU" dirty="0" smtClean="0"/>
              <a:t> </a:t>
            </a:r>
            <a:r>
              <a:rPr lang="hu-HU" dirty="0" err="1" smtClean="0"/>
              <a:t>throughput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Data </a:t>
            </a:r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such</a:t>
            </a:r>
            <a:r>
              <a:rPr lang="hu-HU" dirty="0" smtClean="0"/>
              <a:t> a </a:t>
            </a:r>
            <a:r>
              <a:rPr lang="hu-HU" dirty="0" err="1" smtClean="0"/>
              <a:t>way</a:t>
            </a:r>
            <a:r>
              <a:rPr lang="hu-HU" dirty="0" smtClean="0"/>
              <a:t> </a:t>
            </a:r>
            <a:r>
              <a:rPr lang="hu-HU" dirty="0" err="1" smtClean="0"/>
              <a:t>that</a:t>
            </a:r>
            <a:r>
              <a:rPr lang="hu-HU" dirty="0" smtClean="0"/>
              <a:t> </a:t>
            </a:r>
            <a:r>
              <a:rPr lang="hu-HU" dirty="0" err="1" smtClean="0"/>
              <a:t>sequential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is </a:t>
            </a:r>
            <a:r>
              <a:rPr lang="hu-HU" dirty="0" err="1" smtClean="0"/>
              <a:t>done</a:t>
            </a:r>
            <a:r>
              <a:rPr lang="hu-HU" dirty="0" smtClean="0"/>
              <a:t> </a:t>
            </a:r>
            <a:r>
              <a:rPr lang="hu-HU" dirty="0" err="1" smtClean="0"/>
              <a:t>across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, </a:t>
            </a:r>
            <a:r>
              <a:rPr lang="hu-HU" dirty="0" err="1" smtClean="0"/>
              <a:t>in</a:t>
            </a:r>
            <a:r>
              <a:rPr lang="hu-HU" dirty="0" smtClean="0"/>
              <a:t> parallel</a:t>
            </a:r>
          </a:p>
          <a:p>
            <a:endParaRPr lang="hu-HU" dirty="0"/>
          </a:p>
          <a:p>
            <a:r>
              <a:rPr lang="hu-HU" dirty="0" smtClean="0"/>
              <a:t>Total </a:t>
            </a:r>
            <a:r>
              <a:rPr lang="hu-HU" dirty="0" err="1" smtClean="0"/>
              <a:t>capacity</a:t>
            </a:r>
            <a:r>
              <a:rPr lang="hu-HU" dirty="0" smtClean="0"/>
              <a:t>:</a:t>
            </a:r>
            <a:br>
              <a:rPr lang="hu-HU" dirty="0" smtClean="0"/>
            </a:br>
            <a:r>
              <a:rPr lang="hu-HU" i="1" dirty="0" err="1"/>
              <a:t>C</a:t>
            </a:r>
            <a:r>
              <a:rPr lang="hu-HU" baseline="-25000" dirty="0" err="1"/>
              <a:t>total</a:t>
            </a:r>
            <a:r>
              <a:rPr lang="hu-HU" dirty="0"/>
              <a:t> = </a:t>
            </a:r>
            <a:r>
              <a:rPr lang="hu-HU" i="1" dirty="0" err="1"/>
              <a:t>n</a:t>
            </a:r>
            <a:r>
              <a:rPr lang="hu-HU" baseline="-25000" dirty="0" err="1"/>
              <a:t>disk</a:t>
            </a:r>
            <a:r>
              <a:rPr lang="hu-HU" dirty="0"/>
              <a:t> × </a:t>
            </a:r>
            <a:r>
              <a:rPr lang="hu-HU" i="1" dirty="0" err="1" smtClean="0"/>
              <a:t>C</a:t>
            </a:r>
            <a:r>
              <a:rPr lang="hu-HU" baseline="-25000" dirty="0" err="1" smtClean="0"/>
              <a:t>disk</a:t>
            </a:r>
            <a:endParaRPr lang="hu-HU" baseline="-25000" dirty="0" smtClean="0"/>
          </a:p>
          <a:p>
            <a:endParaRPr lang="hu-HU" baseline="-25000" dirty="0"/>
          </a:p>
          <a:p>
            <a:r>
              <a:rPr lang="hu-HU" dirty="0" smtClean="0"/>
              <a:t>No </a:t>
            </a:r>
            <a:r>
              <a:rPr lang="hu-HU" dirty="0" err="1" smtClean="0"/>
              <a:t>redundancy</a:t>
            </a:r>
            <a:r>
              <a:rPr lang="hu-HU" dirty="0" smtClean="0"/>
              <a:t>!</a:t>
            </a:r>
            <a:br>
              <a:rPr lang="hu-HU" dirty="0" smtClean="0"/>
            </a:br>
            <a:r>
              <a:rPr lang="hu-HU" i="1" dirty="0" err="1"/>
              <a:t>p</a:t>
            </a:r>
            <a:r>
              <a:rPr lang="hu-HU" baseline="-25000" dirty="0" err="1"/>
              <a:t>failure</a:t>
            </a:r>
            <a:r>
              <a:rPr lang="hu-HU" dirty="0"/>
              <a:t> = </a:t>
            </a:r>
            <a:r>
              <a:rPr lang="hu-HU" i="1" dirty="0" err="1"/>
              <a:t>n</a:t>
            </a:r>
            <a:r>
              <a:rPr lang="hu-HU" baseline="-25000" dirty="0" err="1"/>
              <a:t>disk</a:t>
            </a:r>
            <a:r>
              <a:rPr lang="hu-HU" dirty="0"/>
              <a:t> × </a:t>
            </a:r>
            <a:r>
              <a:rPr lang="hu-HU" i="1" dirty="0" err="1"/>
              <a:t>p</a:t>
            </a:r>
            <a:r>
              <a:rPr lang="hu-HU" baseline="-25000" dirty="0" err="1"/>
              <a:t>failure</a:t>
            </a:r>
            <a:r>
              <a:rPr lang="hu-HU" baseline="-25000" dirty="0"/>
              <a:t>,</a:t>
            </a:r>
            <a:r>
              <a:rPr lang="hu-HU" baseline="-25000" dirty="0" err="1"/>
              <a:t>disk</a:t>
            </a:r>
            <a:endParaRPr lang="hu-HU" dirty="0"/>
          </a:p>
        </p:txBody>
      </p:sp>
      <p:pic>
        <p:nvPicPr>
          <p:cNvPr id="6" name="Picture 2" descr="File:RAID 0.sv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6562" y="1600201"/>
            <a:ext cx="2941876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9775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</a:t>
            </a:r>
            <a:r>
              <a:rPr lang="hu-HU" dirty="0" err="1" smtClean="0"/>
              <a:t>configurations</a:t>
            </a:r>
            <a:r>
              <a:rPr lang="hu-HU" dirty="0" smtClean="0"/>
              <a:t>: </a:t>
            </a:r>
            <a:r>
              <a:rPr lang="hu-HU" dirty="0" err="1" smtClean="0"/>
              <a:t>RAID</a:t>
            </a:r>
            <a:r>
              <a:rPr lang="hu-HU" dirty="0" smtClean="0"/>
              <a:t> 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Mirroring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redundancy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Data </a:t>
            </a:r>
            <a:r>
              <a:rPr lang="hu-HU" dirty="0" err="1" smtClean="0"/>
              <a:t>copied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more </a:t>
            </a:r>
            <a:r>
              <a:rPr lang="hu-HU" dirty="0" err="1" smtClean="0"/>
              <a:t>disks</a:t>
            </a:r>
            <a:endParaRPr lang="hu-HU" dirty="0" smtClean="0"/>
          </a:p>
          <a:p>
            <a:r>
              <a:rPr lang="hu-HU" dirty="0" err="1" smtClean="0"/>
              <a:t>Survives</a:t>
            </a:r>
            <a:r>
              <a:rPr lang="hu-HU" dirty="0" smtClean="0"/>
              <a:t> </a:t>
            </a:r>
            <a:r>
              <a:rPr lang="hu-HU" dirty="0" err="1" smtClean="0"/>
              <a:t>failure</a:t>
            </a:r>
            <a:r>
              <a:rPr lang="hu-HU" dirty="0" smtClean="0"/>
              <a:t> of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of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mirrors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Total </a:t>
            </a:r>
            <a:r>
              <a:rPr lang="hu-HU" dirty="0" err="1" smtClean="0"/>
              <a:t>capacity</a:t>
            </a:r>
            <a:r>
              <a:rPr lang="hu-HU" dirty="0" smtClean="0"/>
              <a:t>: </a:t>
            </a:r>
            <a:r>
              <a:rPr lang="hu-HU" dirty="0"/>
              <a:t/>
            </a:r>
            <a:br>
              <a:rPr lang="hu-HU" dirty="0"/>
            </a:br>
            <a:r>
              <a:rPr lang="hu-HU" i="1" dirty="0" err="1"/>
              <a:t>C</a:t>
            </a:r>
            <a:r>
              <a:rPr lang="hu-HU" baseline="-25000" dirty="0" err="1"/>
              <a:t>total</a:t>
            </a:r>
            <a:r>
              <a:rPr lang="hu-HU" dirty="0"/>
              <a:t> = </a:t>
            </a:r>
            <a:r>
              <a:rPr lang="hu-HU" i="1" dirty="0" err="1"/>
              <a:t>n</a:t>
            </a:r>
            <a:r>
              <a:rPr lang="hu-HU" baseline="-25000" dirty="0" err="1"/>
              <a:t>disk</a:t>
            </a:r>
            <a:r>
              <a:rPr lang="hu-HU" dirty="0"/>
              <a:t> × </a:t>
            </a:r>
            <a:r>
              <a:rPr lang="hu-HU" i="1" dirty="0" err="1"/>
              <a:t>C</a:t>
            </a:r>
            <a:r>
              <a:rPr lang="hu-HU" baseline="-25000" dirty="0" err="1"/>
              <a:t>disk</a:t>
            </a:r>
            <a:r>
              <a:rPr lang="hu-HU" dirty="0"/>
              <a:t> / 2</a:t>
            </a:r>
          </a:p>
          <a:p>
            <a:endParaRPr lang="hu-HU" dirty="0"/>
          </a:p>
          <a:p>
            <a:r>
              <a:rPr lang="hu-HU" dirty="0" err="1" smtClean="0"/>
              <a:t>Redundancy</a:t>
            </a:r>
            <a:r>
              <a:rPr lang="hu-HU" dirty="0" smtClean="0"/>
              <a:t>: </a:t>
            </a:r>
            <a:r>
              <a:rPr lang="hu-HU" dirty="0"/>
              <a:t/>
            </a:r>
            <a:br>
              <a:rPr lang="hu-HU" dirty="0"/>
            </a:br>
            <a:r>
              <a:rPr lang="hu-HU" i="1" dirty="0" err="1"/>
              <a:t>p</a:t>
            </a:r>
            <a:r>
              <a:rPr lang="hu-HU" baseline="-25000" dirty="0" err="1"/>
              <a:t>failure</a:t>
            </a:r>
            <a:r>
              <a:rPr lang="hu-HU" dirty="0"/>
              <a:t> = </a:t>
            </a:r>
            <a:r>
              <a:rPr lang="hu-HU" dirty="0" smtClean="0"/>
              <a:t>(</a:t>
            </a:r>
            <a:r>
              <a:rPr lang="hu-HU" dirty="0" err="1" smtClean="0"/>
              <a:t>homework</a:t>
            </a:r>
            <a:r>
              <a:rPr lang="hu-HU" dirty="0" smtClean="0"/>
              <a:t>)</a:t>
            </a:r>
          </a:p>
        </p:txBody>
      </p:sp>
      <p:pic>
        <p:nvPicPr>
          <p:cNvPr id="5" name="Picture 4" descr="File:RAID 1.sv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96562" y="1600201"/>
            <a:ext cx="2941876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967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Parity</a:t>
            </a:r>
            <a:r>
              <a:rPr lang="hu-HU" dirty="0" smtClean="0"/>
              <a:t> </a:t>
            </a:r>
            <a:r>
              <a:rPr lang="hu-HU" dirty="0" err="1" smtClean="0"/>
              <a:t>bits</a:t>
            </a:r>
            <a:endParaRPr lang="hu-HU" dirty="0"/>
          </a:p>
        </p:txBody>
      </p:sp>
      <p:sp>
        <p:nvSpPr>
          <p:cNvPr id="6" name="Tartalom helye 5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Disk</a:t>
            </a:r>
            <a:r>
              <a:rPr lang="hu-HU" dirty="0" smtClean="0"/>
              <a:t> 1:   	</a:t>
            </a:r>
            <a:r>
              <a:rPr lang="hu-HU" dirty="0" smtClean="0">
                <a:latin typeface="Consolas" pitchFamily="49" charset="0"/>
                <a:cs typeface="Consolas" pitchFamily="49" charset="0"/>
              </a:rPr>
              <a:t>10011101</a:t>
            </a:r>
          </a:p>
          <a:p>
            <a:r>
              <a:rPr lang="hu-HU" dirty="0" err="1" smtClean="0"/>
              <a:t>Disk</a:t>
            </a:r>
            <a:r>
              <a:rPr lang="hu-HU" dirty="0" smtClean="0"/>
              <a:t> 2:	</a:t>
            </a:r>
            <a:r>
              <a:rPr lang="hu-HU" dirty="0" smtClean="0">
                <a:latin typeface="Consolas" pitchFamily="49" charset="0"/>
                <a:cs typeface="Consolas" pitchFamily="49" charset="0"/>
              </a:rPr>
              <a:t>11001001</a:t>
            </a:r>
          </a:p>
          <a:p>
            <a:r>
              <a:rPr lang="hu-HU" dirty="0" smtClean="0"/>
              <a:t>XOR:		</a:t>
            </a:r>
            <a:r>
              <a:rPr lang="hu-HU" dirty="0" smtClean="0">
                <a:latin typeface="Consolas" pitchFamily="49" charset="0"/>
                <a:cs typeface="Consolas" pitchFamily="49" charset="0"/>
              </a:rPr>
              <a:t>01010100</a:t>
            </a:r>
          </a:p>
          <a:p>
            <a:pPr lvl="1"/>
            <a:r>
              <a:rPr lang="hu-HU" dirty="0" err="1" smtClean="0"/>
              <a:t>Stored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/>
              <a:t>D</a:t>
            </a:r>
            <a:r>
              <a:rPr lang="hu-HU" dirty="0" err="1" smtClean="0"/>
              <a:t>isk</a:t>
            </a:r>
            <a:r>
              <a:rPr lang="hu-HU" dirty="0" smtClean="0"/>
              <a:t> 3</a:t>
            </a:r>
          </a:p>
          <a:p>
            <a:pPr lvl="1"/>
            <a:endParaRPr lang="hu-HU" dirty="0" smtClean="0"/>
          </a:p>
          <a:p>
            <a:r>
              <a:rPr lang="hu-HU" dirty="0" err="1" smtClean="0"/>
              <a:t>Recovery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case</a:t>
            </a:r>
            <a:r>
              <a:rPr lang="hu-HU" dirty="0" smtClean="0"/>
              <a:t> of a </a:t>
            </a:r>
            <a:r>
              <a:rPr lang="hu-HU" dirty="0" err="1" smtClean="0"/>
              <a:t>failure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Disk</a:t>
            </a:r>
            <a:r>
              <a:rPr lang="hu-HU" dirty="0" smtClean="0"/>
              <a:t> 1: 	</a:t>
            </a:r>
            <a:r>
              <a:rPr lang="hu-HU" dirty="0" smtClean="0">
                <a:latin typeface="Consolas" pitchFamily="49" charset="0"/>
                <a:cs typeface="Consolas" pitchFamily="49" charset="0"/>
              </a:rPr>
              <a:t>10011101</a:t>
            </a:r>
          </a:p>
          <a:p>
            <a:r>
              <a:rPr lang="hu-HU" dirty="0" err="1" smtClean="0"/>
              <a:t>Disk</a:t>
            </a:r>
            <a:r>
              <a:rPr lang="hu-HU" dirty="0" smtClean="0"/>
              <a:t> 2:	</a:t>
            </a:r>
            <a:r>
              <a:rPr lang="hu-HU" dirty="0" smtClean="0">
                <a:latin typeface="Consolas" pitchFamily="49" charset="0"/>
                <a:cs typeface="Consolas" pitchFamily="49" charset="0"/>
              </a:rPr>
              <a:t>01010100</a:t>
            </a:r>
          </a:p>
          <a:p>
            <a:r>
              <a:rPr lang="hu-HU" dirty="0" smtClean="0"/>
              <a:t>XOR:		</a:t>
            </a:r>
            <a:r>
              <a:rPr lang="hu-HU" dirty="0" smtClean="0">
                <a:latin typeface="Consolas" pitchFamily="49" charset="0"/>
                <a:cs typeface="Consolas" pitchFamily="49" charset="0"/>
              </a:rPr>
              <a:t>11001001</a:t>
            </a:r>
          </a:p>
          <a:p>
            <a:pPr lvl="1"/>
            <a:r>
              <a:rPr lang="hu-HU" dirty="0" err="1" smtClean="0"/>
              <a:t>This</a:t>
            </a:r>
            <a:r>
              <a:rPr lang="hu-HU" dirty="0" smtClean="0"/>
              <a:t> is </a:t>
            </a:r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was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2!</a:t>
            </a:r>
          </a:p>
        </p:txBody>
      </p:sp>
      <p:sp>
        <p:nvSpPr>
          <p:cNvPr id="7" name="Tartalom helye 6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hu-HU" dirty="0" err="1" smtClean="0"/>
              <a:t>Generalization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i="1" dirty="0" smtClean="0"/>
              <a:t>n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:</a:t>
            </a:r>
            <a:br>
              <a:rPr lang="hu-HU" dirty="0" smtClean="0"/>
            </a:br>
            <a:r>
              <a:rPr lang="hu-HU" dirty="0" err="1" smtClean="0"/>
              <a:t>Even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odd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r>
              <a:rPr lang="hu-HU" dirty="0" smtClean="0"/>
              <a:t> of 1-bits out of </a:t>
            </a:r>
            <a:r>
              <a:rPr lang="hu-HU" i="1" dirty="0" smtClean="0"/>
              <a:t>n</a:t>
            </a:r>
          </a:p>
          <a:p>
            <a:endParaRPr lang="hu-HU" dirty="0" smtClean="0"/>
          </a:p>
          <a:p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survive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failure</a:t>
            </a:r>
            <a:r>
              <a:rPr lang="hu-HU" dirty="0" smtClean="0"/>
              <a:t> of a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We</a:t>
            </a:r>
            <a:r>
              <a:rPr lang="hu-HU" dirty="0" smtClean="0"/>
              <a:t> </a:t>
            </a:r>
            <a:r>
              <a:rPr lang="hu-HU" dirty="0" err="1" smtClean="0"/>
              <a:t>cannot</a:t>
            </a:r>
            <a:r>
              <a:rPr lang="hu-HU" dirty="0" smtClean="0"/>
              <a:t> </a:t>
            </a:r>
            <a:r>
              <a:rPr lang="hu-HU" dirty="0" err="1" smtClean="0"/>
              <a:t>tell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failing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parity</a:t>
            </a:r>
            <a:r>
              <a:rPr lang="hu-HU" dirty="0" smtClean="0"/>
              <a:t> </a:t>
            </a:r>
            <a:r>
              <a:rPr lang="hu-HU" dirty="0" err="1" smtClean="0"/>
              <a:t>only</a:t>
            </a:r>
            <a:r>
              <a:rPr lang="hu-HU" dirty="0" smtClean="0"/>
              <a:t>, </a:t>
            </a:r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additional</a:t>
            </a:r>
            <a:r>
              <a:rPr lang="hu-HU" dirty="0" smtClean="0"/>
              <a:t> </a:t>
            </a:r>
            <a:r>
              <a:rPr lang="hu-HU" dirty="0" err="1" smtClean="0"/>
              <a:t>info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generalized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survive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failure</a:t>
            </a:r>
            <a:r>
              <a:rPr lang="hu-HU" dirty="0" smtClean="0"/>
              <a:t> of more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1B-3F2F-4DA3-9330-2464E836B9EA}" type="slidenum">
              <a:rPr lang="hu-HU" smtClean="0"/>
              <a:pPr/>
              <a:t>75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58570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</a:t>
            </a:r>
            <a:r>
              <a:rPr lang="hu-HU" dirty="0" err="1" smtClean="0"/>
              <a:t>configurations</a:t>
            </a:r>
            <a:r>
              <a:rPr lang="hu-HU" dirty="0" smtClean="0"/>
              <a:t>: RAID 5/6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2114552"/>
          </a:xfrm>
        </p:spPr>
        <p:txBody>
          <a:bodyPr>
            <a:normAutofit lnSpcReduction="10000"/>
          </a:bodyPr>
          <a:lstStyle/>
          <a:p>
            <a:r>
              <a:rPr lang="hu-HU" dirty="0" smtClean="0"/>
              <a:t>RAID-5:</a:t>
            </a:r>
          </a:p>
          <a:p>
            <a:pPr lvl="1"/>
            <a:r>
              <a:rPr lang="hu-HU" dirty="0" smtClean="0"/>
              <a:t>Minimum </a:t>
            </a:r>
            <a:r>
              <a:rPr lang="hu-HU" dirty="0" err="1" smtClean="0"/>
              <a:t>three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err="1" smtClean="0"/>
              <a:t>Parity</a:t>
            </a:r>
            <a:r>
              <a:rPr lang="hu-HU" dirty="0" smtClean="0"/>
              <a:t> </a:t>
            </a:r>
            <a:r>
              <a:rPr lang="hu-HU" dirty="0" err="1" smtClean="0"/>
              <a:t>bits</a:t>
            </a:r>
            <a:r>
              <a:rPr lang="hu-HU" dirty="0" smtClean="0"/>
              <a:t> </a:t>
            </a:r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across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err="1" smtClean="0"/>
              <a:t>Survives</a:t>
            </a:r>
            <a:r>
              <a:rPr lang="hu-HU" dirty="0" smtClean="0"/>
              <a:t> </a:t>
            </a:r>
            <a:r>
              <a:rPr lang="hu-HU" dirty="0" err="1" smtClean="0"/>
              <a:t>failure</a:t>
            </a:r>
            <a:r>
              <a:rPr lang="hu-HU" dirty="0" smtClean="0"/>
              <a:t> of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endParaRPr lang="hu-HU" dirty="0" smtClean="0"/>
          </a:p>
        </p:txBody>
      </p:sp>
      <p:sp>
        <p:nvSpPr>
          <p:cNvPr id="6" name="Tartalom helye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hu-HU" dirty="0" smtClean="0"/>
              <a:t>RAID-6:</a:t>
            </a:r>
          </a:p>
          <a:p>
            <a:pPr lvl="1"/>
            <a:r>
              <a:rPr lang="hu-HU" dirty="0" smtClean="0"/>
              <a:t>Minimum </a:t>
            </a:r>
            <a:r>
              <a:rPr lang="hu-HU" dirty="0" err="1" smtClean="0"/>
              <a:t>four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err="1" smtClean="0"/>
              <a:t>Double</a:t>
            </a:r>
            <a:r>
              <a:rPr lang="hu-HU" dirty="0" smtClean="0"/>
              <a:t> </a:t>
            </a:r>
            <a:r>
              <a:rPr lang="hu-HU" dirty="0" err="1" smtClean="0"/>
              <a:t>parity</a:t>
            </a:r>
            <a:r>
              <a:rPr lang="hu-HU" dirty="0" smtClean="0"/>
              <a:t>,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err="1" smtClean="0"/>
              <a:t>Survives</a:t>
            </a:r>
            <a:r>
              <a:rPr lang="hu-HU" dirty="0" smtClean="0"/>
              <a:t> </a:t>
            </a:r>
            <a:r>
              <a:rPr lang="hu-HU" dirty="0" err="1" smtClean="0"/>
              <a:t>loss</a:t>
            </a:r>
            <a:r>
              <a:rPr lang="hu-HU" dirty="0" smtClean="0"/>
              <a:t> of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/>
          </a:p>
        </p:txBody>
      </p:sp>
      <p:pic>
        <p:nvPicPr>
          <p:cNvPr id="38914" name="Picture 2" descr="File:RAID 5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3786190"/>
            <a:ext cx="3279004" cy="2428892"/>
          </a:xfrm>
          <a:prstGeom prst="rect">
            <a:avLst/>
          </a:prstGeom>
          <a:noFill/>
        </p:spPr>
      </p:pic>
      <p:pic>
        <p:nvPicPr>
          <p:cNvPr id="38916" name="Picture 4" descr="File:RAID 6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8826" y="3786191"/>
            <a:ext cx="4112713" cy="2421360"/>
          </a:xfrm>
          <a:prstGeom prst="rect">
            <a:avLst/>
          </a:prstGeom>
          <a:noFill/>
        </p:spPr>
      </p:pic>
      <p:sp>
        <p:nvSpPr>
          <p:cNvPr id="8" name="Dia számának hely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1B-3F2F-4DA3-9330-2464E836B9EA}" type="slidenum">
              <a:rPr lang="hu-HU" smtClean="0"/>
              <a:pPr/>
              <a:t>76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062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</a:t>
            </a:r>
            <a:r>
              <a:rPr lang="hu-HU" dirty="0" err="1" smtClean="0"/>
              <a:t>kconfigurations</a:t>
            </a:r>
            <a:r>
              <a:rPr lang="hu-HU" dirty="0" smtClean="0"/>
              <a:t>: RAID n+0</a:t>
            </a:r>
            <a:endParaRPr lang="hu-HU" dirty="0"/>
          </a:p>
        </p:txBody>
      </p:sp>
      <p:sp>
        <p:nvSpPr>
          <p:cNvPr id="12" name="Tartalom helye 11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err="1" smtClean="0"/>
              <a:t>Combine</a:t>
            </a:r>
            <a:r>
              <a:rPr lang="hu-HU" dirty="0" smtClean="0"/>
              <a:t> </a:t>
            </a:r>
            <a:r>
              <a:rPr lang="hu-HU" dirty="0" err="1" smtClean="0"/>
              <a:t>striping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redundancy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err="1" smtClean="0"/>
              <a:t>Striping</a:t>
            </a:r>
            <a:r>
              <a:rPr lang="hu-HU" dirty="0" smtClean="0"/>
              <a:t> of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raid</a:t>
            </a:r>
            <a:r>
              <a:rPr lang="hu-HU" dirty="0" smtClean="0"/>
              <a:t> </a:t>
            </a:r>
            <a:r>
              <a:rPr lang="hu-HU" dirty="0" err="1" smtClean="0"/>
              <a:t>volumes</a:t>
            </a:r>
            <a:endParaRPr lang="hu-HU" dirty="0" smtClean="0"/>
          </a:p>
          <a:p>
            <a:r>
              <a:rPr lang="hu-HU" dirty="0" smtClean="0"/>
              <a:t>Minimum </a:t>
            </a:r>
            <a:r>
              <a:rPr lang="hu-HU" dirty="0" err="1" smtClean="0"/>
              <a:t>four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 (1+0)</a:t>
            </a:r>
          </a:p>
          <a:p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faster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reading</a:t>
            </a:r>
            <a:endParaRPr lang="hu-HU" dirty="0" smtClean="0"/>
          </a:p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both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write</a:t>
            </a:r>
            <a:endParaRPr lang="hu-HU" dirty="0" smtClean="0"/>
          </a:p>
          <a:p>
            <a:endParaRPr lang="hu-HU" dirty="0" smtClean="0"/>
          </a:p>
          <a:p>
            <a:r>
              <a:rPr lang="hu-HU" dirty="0" smtClean="0"/>
              <a:t>Total </a:t>
            </a:r>
            <a:r>
              <a:rPr lang="hu-HU" dirty="0" err="1" smtClean="0"/>
              <a:t>capacity</a:t>
            </a:r>
            <a:r>
              <a:rPr lang="hu-HU" dirty="0" smtClean="0"/>
              <a:t>:</a:t>
            </a:r>
            <a:br>
              <a:rPr lang="hu-HU" dirty="0" smtClean="0"/>
            </a:br>
            <a:r>
              <a:rPr lang="hu-HU" i="1" dirty="0" err="1" smtClean="0"/>
              <a:t>C</a:t>
            </a:r>
            <a:r>
              <a:rPr lang="hu-HU" baseline="-25000" dirty="0" err="1" smtClean="0"/>
              <a:t>total</a:t>
            </a:r>
            <a:r>
              <a:rPr lang="hu-HU" dirty="0" smtClean="0"/>
              <a:t> = </a:t>
            </a:r>
            <a:r>
              <a:rPr lang="hu-HU" i="1" dirty="0" err="1" smtClean="0"/>
              <a:t>C</a:t>
            </a:r>
            <a:r>
              <a:rPr lang="hu-HU" baseline="-25000" dirty="0" err="1" smtClean="0"/>
              <a:t>RAIDn</a:t>
            </a:r>
            <a:r>
              <a:rPr lang="hu-HU" dirty="0" smtClean="0"/>
              <a:t> / 2</a:t>
            </a:r>
          </a:p>
          <a:p>
            <a:endParaRPr lang="hu-HU" dirty="0" smtClean="0"/>
          </a:p>
          <a:p>
            <a:r>
              <a:rPr lang="hu-HU" dirty="0" err="1" smtClean="0"/>
              <a:t>Redundancy</a:t>
            </a:r>
            <a:r>
              <a:rPr lang="hu-HU" dirty="0" smtClean="0"/>
              <a:t>:</a:t>
            </a:r>
            <a:br>
              <a:rPr lang="hu-HU" dirty="0" smtClean="0"/>
            </a:br>
            <a:r>
              <a:rPr lang="hu-HU" i="1" dirty="0" err="1" smtClean="0"/>
              <a:t>p</a:t>
            </a:r>
            <a:r>
              <a:rPr lang="hu-HU" baseline="-25000" dirty="0" err="1" smtClean="0"/>
              <a:t>failure</a:t>
            </a:r>
            <a:r>
              <a:rPr lang="hu-HU" dirty="0" smtClean="0"/>
              <a:t> = (</a:t>
            </a:r>
            <a:r>
              <a:rPr lang="hu-HU" dirty="0" err="1" smtClean="0"/>
              <a:t>homework</a:t>
            </a:r>
            <a:r>
              <a:rPr lang="hu-HU" dirty="0" smtClean="0"/>
              <a:t>)</a:t>
            </a:r>
          </a:p>
          <a:p>
            <a:endParaRPr lang="hu-HU" dirty="0" smtClean="0"/>
          </a:p>
          <a:p>
            <a:endParaRPr lang="hu-HU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7D501B-3F2F-4DA3-9330-2464E836B9EA}" type="slidenum">
              <a:rPr lang="hu-HU" smtClean="0"/>
              <a:pPr/>
              <a:t>77</a:t>
            </a:fld>
            <a:endParaRPr lang="hu-HU"/>
          </a:p>
        </p:txBody>
      </p:sp>
      <p:pic>
        <p:nvPicPr>
          <p:cNvPr id="73732" name="Picture 4" descr="C:\Users\Lacko\AppData\Local\Microsoft\Windows\Temporary Internet Files\Low\Content.IE5\4K2JVQD4\RAID_50[1]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8200" y="2877880"/>
            <a:ext cx="4038600" cy="2792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8438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Writing</a:t>
            </a:r>
            <a:r>
              <a:rPr lang="hu-HU" dirty="0" smtClean="0"/>
              <a:t> RAID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once</a:t>
            </a:r>
            <a:endParaRPr lang="hu-HU" dirty="0" smtClean="0"/>
          </a:p>
          <a:p>
            <a:r>
              <a:rPr lang="hu-HU" dirty="0" err="1" smtClean="0"/>
              <a:t>Wait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rotate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right </a:t>
            </a:r>
            <a:r>
              <a:rPr lang="hu-HU" dirty="0" err="1" smtClean="0"/>
              <a:t>position</a:t>
            </a:r>
            <a:endParaRPr lang="hu-HU" dirty="0" smtClean="0"/>
          </a:p>
          <a:p>
            <a:pPr>
              <a:tabLst>
                <a:tab pos="1884363" algn="ctr"/>
              </a:tabLst>
            </a:pPr>
            <a:r>
              <a:rPr lang="hu-HU" dirty="0" err="1" smtClean="0"/>
              <a:t>Average</a:t>
            </a:r>
            <a:r>
              <a:rPr lang="hu-HU" dirty="0" smtClean="0"/>
              <a:t> </a:t>
            </a:r>
            <a:r>
              <a:rPr lang="hu-HU" dirty="0" err="1" smtClean="0"/>
              <a:t>rotation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r>
              <a:rPr lang="hu-HU" dirty="0" smtClean="0"/>
              <a:t>:</a:t>
            </a:r>
            <a:br>
              <a:rPr lang="hu-HU" dirty="0" smtClean="0"/>
            </a:br>
            <a:r>
              <a:rPr lang="hu-HU" dirty="0"/>
              <a:t/>
            </a:r>
            <a:br>
              <a:rPr lang="hu-HU" dirty="0"/>
            </a:br>
            <a:r>
              <a:rPr lang="hu-HU" dirty="0"/>
              <a:t>	&lt;</a:t>
            </a:r>
            <a:r>
              <a:rPr lang="hu-HU" i="1" dirty="0"/>
              <a:t>r</a:t>
            </a:r>
            <a:r>
              <a:rPr lang="hu-HU" dirty="0"/>
              <a:t>&gt; = 1 – </a:t>
            </a:r>
            <a:r>
              <a:rPr lang="hu-HU" dirty="0" smtClean="0"/>
              <a:t>2</a:t>
            </a:r>
            <a:r>
              <a:rPr lang="hu-HU" baseline="30000" dirty="0" smtClean="0"/>
              <a:t>–</a:t>
            </a:r>
            <a:r>
              <a:rPr lang="hu-HU" i="1" baseline="30000" dirty="0" smtClean="0"/>
              <a:t>n</a:t>
            </a:r>
            <a:br>
              <a:rPr lang="hu-HU" i="1" baseline="30000" dirty="0" smtClean="0"/>
            </a:br>
            <a:endParaRPr lang="hu-HU" dirty="0"/>
          </a:p>
          <a:p>
            <a:pPr>
              <a:tabLst>
                <a:tab pos="1884363" algn="ctr"/>
              </a:tabLst>
            </a:pPr>
            <a:r>
              <a:rPr lang="el-GR" i="1" dirty="0"/>
              <a:t>Γ</a:t>
            </a:r>
            <a:r>
              <a:rPr lang="hu-HU" dirty="0"/>
              <a:t> = </a:t>
            </a:r>
            <a:r>
              <a:rPr lang="hu-HU" dirty="0" err="1" smtClean="0"/>
              <a:t>revolutions</a:t>
            </a:r>
            <a:r>
              <a:rPr lang="hu-HU" dirty="0" smtClean="0"/>
              <a:t> per minute</a:t>
            </a:r>
            <a:endParaRPr lang="hu-HU" dirty="0"/>
          </a:p>
          <a:p>
            <a:pPr>
              <a:tabLst>
                <a:tab pos="1884363" algn="ctr"/>
              </a:tabLst>
            </a:pPr>
            <a:r>
              <a:rPr lang="hu-HU" dirty="0"/>
              <a:t>&lt;</a:t>
            </a:r>
            <a:r>
              <a:rPr lang="hu-HU" i="1" dirty="0"/>
              <a:t>l</a:t>
            </a:r>
            <a:r>
              <a:rPr lang="hu-HU" dirty="0"/>
              <a:t>&gt; = </a:t>
            </a:r>
            <a:r>
              <a:rPr lang="hu-HU" dirty="0" err="1" smtClean="0"/>
              <a:t>average</a:t>
            </a:r>
            <a:r>
              <a:rPr lang="hu-HU" dirty="0" smtClean="0"/>
              <a:t> </a:t>
            </a:r>
            <a:r>
              <a:rPr lang="hu-HU" dirty="0" err="1" smtClean="0"/>
              <a:t>latency</a:t>
            </a:r>
            <a:r>
              <a:rPr lang="hu-HU" dirty="0" smtClean="0"/>
              <a:t>:</a:t>
            </a:r>
            <a:r>
              <a:rPr lang="hu-HU" dirty="0"/>
              <a:t/>
            </a:r>
            <a:br>
              <a:rPr lang="hu-HU" dirty="0"/>
            </a:br>
            <a:r>
              <a:rPr lang="hu-HU" dirty="0"/>
              <a:t/>
            </a:r>
            <a:br>
              <a:rPr lang="hu-HU" dirty="0"/>
            </a:br>
            <a:r>
              <a:rPr lang="hu-HU" dirty="0"/>
              <a:t>	&lt;</a:t>
            </a:r>
            <a:r>
              <a:rPr lang="hu-HU" i="1" dirty="0"/>
              <a:t>l&gt;</a:t>
            </a:r>
            <a:r>
              <a:rPr lang="hu-HU" dirty="0"/>
              <a:t> = &lt;</a:t>
            </a:r>
            <a:r>
              <a:rPr lang="hu-HU" i="1" dirty="0"/>
              <a:t>r</a:t>
            </a:r>
            <a:r>
              <a:rPr lang="hu-HU" dirty="0"/>
              <a:t>&gt; / </a:t>
            </a:r>
            <a:r>
              <a:rPr lang="el-GR" i="1" dirty="0"/>
              <a:t>Γ</a:t>
            </a:r>
            <a:r>
              <a:rPr lang="hu-HU" i="1" dirty="0"/>
              <a:t/>
            </a:r>
            <a:br>
              <a:rPr lang="hu-HU" i="1" dirty="0"/>
            </a:br>
            <a:endParaRPr lang="hu-HU" i="1" dirty="0"/>
          </a:p>
          <a:p>
            <a:pPr>
              <a:tabLst>
                <a:tab pos="1884363" algn="ctr"/>
              </a:tabLst>
            </a:pPr>
            <a:r>
              <a:rPr lang="hu-HU" dirty="0" err="1" smtClean="0"/>
              <a:t>Typical</a:t>
            </a:r>
            <a:r>
              <a:rPr lang="hu-HU" dirty="0" smtClean="0"/>
              <a:t> </a:t>
            </a:r>
            <a:r>
              <a:rPr lang="hu-HU" dirty="0" err="1" smtClean="0"/>
              <a:t>values</a:t>
            </a:r>
            <a:r>
              <a:rPr lang="hu-HU" dirty="0" smtClean="0"/>
              <a:t>:</a:t>
            </a:r>
            <a:endParaRPr lang="hu-HU" dirty="0"/>
          </a:p>
          <a:p>
            <a:pPr lvl="1">
              <a:tabLst>
                <a:tab pos="1884363" algn="ctr"/>
              </a:tabLst>
            </a:pPr>
            <a:r>
              <a:rPr lang="el-GR" i="1" dirty="0"/>
              <a:t>Γ</a:t>
            </a:r>
            <a:r>
              <a:rPr lang="hu-HU" dirty="0"/>
              <a:t> = 7200 RPM, &lt;</a:t>
            </a:r>
            <a:r>
              <a:rPr lang="hu-HU" i="1" dirty="0"/>
              <a:t>l</a:t>
            </a:r>
            <a:r>
              <a:rPr lang="hu-HU" dirty="0"/>
              <a:t>&gt; = 4.2 </a:t>
            </a:r>
            <a:r>
              <a:rPr lang="hu-HU" dirty="0" err="1"/>
              <a:t>ms</a:t>
            </a:r>
            <a:endParaRPr lang="hu-HU" dirty="0"/>
          </a:p>
          <a:p>
            <a:pPr>
              <a:tabLst>
                <a:tab pos="1884363" algn="ctr"/>
              </a:tabLst>
            </a:pPr>
            <a:endParaRPr lang="hu-HU" i="1" dirty="0"/>
          </a:p>
          <a:p>
            <a:pPr>
              <a:tabLst>
                <a:tab pos="1884363" algn="ctr"/>
              </a:tabLst>
            </a:pP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case</a:t>
            </a:r>
            <a:r>
              <a:rPr lang="hu-HU" dirty="0" smtClean="0"/>
              <a:t> of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, </a:t>
            </a:r>
            <a:r>
              <a:rPr lang="hu-HU" dirty="0" err="1" smtClean="0"/>
              <a:t>until</a:t>
            </a:r>
            <a:r>
              <a:rPr lang="hu-HU" dirty="0" smtClean="0"/>
              <a:t> </a:t>
            </a:r>
            <a:r>
              <a:rPr lang="hu-HU" dirty="0" err="1" smtClean="0"/>
              <a:t>all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 </a:t>
            </a:r>
            <a:r>
              <a:rPr lang="hu-HU" dirty="0" err="1" smtClean="0"/>
              <a:t>turn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required</a:t>
            </a:r>
            <a:r>
              <a:rPr lang="hu-HU" dirty="0" smtClean="0"/>
              <a:t> </a:t>
            </a:r>
            <a:r>
              <a:rPr lang="hu-HU" dirty="0" err="1" smtClean="0"/>
              <a:t>position</a:t>
            </a:r>
            <a:r>
              <a:rPr lang="hu-HU" dirty="0" smtClean="0"/>
              <a:t>:</a:t>
            </a:r>
            <a:r>
              <a:rPr lang="hu-HU" i="1" dirty="0"/>
              <a:t/>
            </a:r>
            <a:br>
              <a:rPr lang="hu-HU" i="1" dirty="0"/>
            </a:br>
            <a:r>
              <a:rPr lang="hu-HU" i="1" dirty="0"/>
              <a:t/>
            </a:r>
            <a:br>
              <a:rPr lang="hu-HU" i="1" dirty="0"/>
            </a:br>
            <a:r>
              <a:rPr lang="hu-HU" i="1" dirty="0"/>
              <a:t>	</a:t>
            </a:r>
            <a:r>
              <a:rPr lang="hu-HU" dirty="0"/>
              <a:t>&lt;</a:t>
            </a:r>
            <a:r>
              <a:rPr lang="hu-HU" i="1" dirty="0"/>
              <a:t>r</a:t>
            </a:r>
            <a:r>
              <a:rPr lang="hu-HU" dirty="0"/>
              <a:t>&gt; = 1 – </a:t>
            </a:r>
            <a:r>
              <a:rPr lang="hu-HU" dirty="0" smtClean="0"/>
              <a:t>2</a:t>
            </a:r>
            <a:r>
              <a:rPr lang="hu-HU" baseline="30000" dirty="0" smtClean="0"/>
              <a:t>–</a:t>
            </a:r>
            <a:r>
              <a:rPr lang="hu-HU" i="1" baseline="30000" dirty="0" smtClean="0"/>
              <a:t>n</a:t>
            </a:r>
            <a:endParaRPr lang="hu-HU" dirty="0"/>
          </a:p>
          <a:p>
            <a:pPr>
              <a:tabLst>
                <a:tab pos="1884363" algn="ctr"/>
              </a:tabLst>
            </a:pPr>
            <a:endParaRPr lang="hu-HU" dirty="0" smtClean="0"/>
          </a:p>
          <a:p>
            <a:pPr>
              <a:tabLst>
                <a:tab pos="1884363" algn="ctr"/>
              </a:tabLst>
            </a:pPr>
            <a:r>
              <a:rPr lang="hu-HU" dirty="0" smtClean="0"/>
              <a:t>SSD: 0 </a:t>
            </a:r>
            <a:r>
              <a:rPr lang="hu-HU" dirty="0" err="1" smtClean="0"/>
              <a:t>latency</a:t>
            </a:r>
            <a:r>
              <a:rPr lang="hu-HU" dirty="0" smtClean="0"/>
              <a:t>, </a:t>
            </a:r>
            <a:r>
              <a:rPr lang="hu-HU" dirty="0" err="1" smtClean="0"/>
              <a:t>big</a:t>
            </a:r>
            <a:r>
              <a:rPr lang="hu-HU" dirty="0" smtClean="0"/>
              <a:t> </a:t>
            </a:r>
            <a:r>
              <a:rPr lang="hu-HU" dirty="0" err="1" smtClean="0"/>
              <a:t>potential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near</a:t>
            </a:r>
            <a:r>
              <a:rPr lang="hu-HU" dirty="0" smtClean="0"/>
              <a:t> </a:t>
            </a:r>
            <a:r>
              <a:rPr lang="hu-HU" dirty="0" err="1" smtClean="0"/>
              <a:t>future</a:t>
            </a:r>
            <a:endParaRPr lang="hu-HU" dirty="0" smtClean="0"/>
          </a:p>
        </p:txBody>
      </p:sp>
      <p:graphicFrame>
        <p:nvGraphicFramePr>
          <p:cNvPr id="5" name="Tartalom helye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3528278"/>
              </p:ext>
            </p:extLst>
          </p:nvPr>
        </p:nvGraphicFramePr>
        <p:xfrm>
          <a:off x="4629150" y="1825625"/>
          <a:ext cx="4038600" cy="396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/>
                <a:gridCol w="2019300"/>
              </a:tblGrid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hu-HU" sz="1900" dirty="0" err="1" smtClean="0"/>
                        <a:t>Number</a:t>
                      </a:r>
                      <a:r>
                        <a:rPr lang="hu-HU" sz="1900" dirty="0" smtClean="0"/>
                        <a:t> of </a:t>
                      </a:r>
                      <a:r>
                        <a:rPr lang="hu-HU" sz="1900" dirty="0" err="1" smtClean="0"/>
                        <a:t>disks</a:t>
                      </a:r>
                      <a:endParaRPr lang="hu-HU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900" dirty="0" err="1" smtClean="0"/>
                        <a:t>Average</a:t>
                      </a:r>
                      <a:r>
                        <a:rPr lang="hu-HU" sz="1900" dirty="0" smtClean="0"/>
                        <a:t> </a:t>
                      </a:r>
                      <a:r>
                        <a:rPr lang="hu-HU" sz="1900" dirty="0" err="1" smtClean="0"/>
                        <a:t>latency</a:t>
                      </a:r>
                      <a:r>
                        <a:rPr lang="hu-HU" sz="1900" dirty="0" smtClean="0"/>
                        <a:t> </a:t>
                      </a:r>
                      <a:r>
                        <a:rPr lang="hu-HU" sz="1400" dirty="0" smtClean="0"/>
                        <a:t>(</a:t>
                      </a:r>
                      <a:r>
                        <a:rPr lang="hu-HU" sz="1400" dirty="0" err="1" smtClean="0"/>
                        <a:t>in</a:t>
                      </a:r>
                      <a:r>
                        <a:rPr lang="hu-HU" sz="1400" dirty="0" smtClean="0"/>
                        <a:t> </a:t>
                      </a:r>
                      <a:r>
                        <a:rPr lang="hu-HU" sz="1400" dirty="0" err="1" smtClean="0"/>
                        <a:t>terms</a:t>
                      </a:r>
                      <a:r>
                        <a:rPr lang="hu-HU" sz="1400" dirty="0" smtClean="0"/>
                        <a:t> of</a:t>
                      </a:r>
                      <a:r>
                        <a:rPr lang="hu-HU" sz="1400" baseline="0" dirty="0" smtClean="0"/>
                        <a:t> </a:t>
                      </a:r>
                      <a:r>
                        <a:rPr lang="hu-HU" sz="1400" baseline="0" dirty="0" err="1" smtClean="0"/>
                        <a:t>revolution</a:t>
                      </a:r>
                      <a:r>
                        <a:rPr lang="hu-HU" sz="1400" baseline="0" dirty="0" smtClean="0"/>
                        <a:t>)</a:t>
                      </a:r>
                      <a:endParaRPr lang="en-US" sz="1400" dirty="0"/>
                    </a:p>
                  </a:txBody>
                  <a:tcPr anchor="ctr"/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0.500</a:t>
                      </a:r>
                    </a:p>
                  </a:txBody>
                  <a:tcPr anchor="ctr"/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0.750</a:t>
                      </a:r>
                    </a:p>
                  </a:txBody>
                  <a:tcPr anchor="ctr"/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0.875</a:t>
                      </a:r>
                    </a:p>
                  </a:txBody>
                  <a:tcPr anchor="ctr"/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0.938</a:t>
                      </a:r>
                    </a:p>
                  </a:txBody>
                  <a:tcPr anchor="ctr"/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0.969</a:t>
                      </a:r>
                    </a:p>
                  </a:txBody>
                  <a:tcPr anchor="ctr"/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0.984</a:t>
                      </a:r>
                    </a:p>
                  </a:txBody>
                  <a:tcPr anchor="ctr"/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900"/>
                        <a:t>0.992</a:t>
                      </a:r>
                    </a:p>
                  </a:txBody>
                  <a:tcPr anchor="ctr"/>
                </a:tc>
              </a:tr>
              <a:tr h="375920">
                <a:tc>
                  <a:txBody>
                    <a:bodyPr/>
                    <a:lstStyle/>
                    <a:p>
                      <a:pPr algn="ctr"/>
                      <a:r>
                        <a:rPr lang="hu-HU" sz="19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900" dirty="0"/>
                        <a:t>0.996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04371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Reducing</a:t>
            </a:r>
            <a:r>
              <a:rPr lang="hu-HU" dirty="0"/>
              <a:t> </a:t>
            </a:r>
            <a:r>
              <a:rPr lang="hu-HU" dirty="0" smtClean="0"/>
              <a:t>RAID 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latency</a:t>
            </a:r>
            <a:endParaRPr lang="hu-HU" dirty="0"/>
          </a:p>
        </p:txBody>
      </p:sp>
      <p:sp>
        <p:nvSpPr>
          <p:cNvPr id="6" name="Tartalom helye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save</a:t>
            </a:r>
            <a:r>
              <a:rPr lang="hu-HU" dirty="0" smtClean="0"/>
              <a:t> </a:t>
            </a:r>
            <a:r>
              <a:rPr lang="hu-HU" dirty="0" err="1" smtClean="0"/>
              <a:t>two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operation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is </a:t>
            </a:r>
            <a:r>
              <a:rPr lang="hu-HU" dirty="0" err="1" smtClean="0"/>
              <a:t>in</a:t>
            </a:r>
            <a:r>
              <a:rPr lang="hu-HU" dirty="0" smtClean="0"/>
              <a:t> cache</a:t>
            </a:r>
          </a:p>
          <a:p>
            <a:endParaRPr lang="hu-HU" dirty="0"/>
          </a:p>
          <a:p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write-back</a:t>
            </a:r>
            <a:r>
              <a:rPr lang="hu-HU" dirty="0" smtClean="0"/>
              <a:t> cache</a:t>
            </a:r>
          </a:p>
          <a:p>
            <a:pPr lvl="1"/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cache </a:t>
            </a:r>
            <a:r>
              <a:rPr lang="hu-HU" dirty="0" err="1" smtClean="0"/>
              <a:t>only</a:t>
            </a:r>
            <a:endParaRPr lang="hu-HU" dirty="0" smtClean="0"/>
          </a:p>
          <a:p>
            <a:pPr lvl="1"/>
            <a:r>
              <a:rPr lang="hu-HU" dirty="0" err="1" smtClean="0"/>
              <a:t>Wait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writing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until</a:t>
            </a:r>
            <a:r>
              <a:rPr lang="hu-HU" dirty="0" smtClean="0"/>
              <a:t> cache </a:t>
            </a:r>
            <a:r>
              <a:rPr lang="hu-HU" dirty="0" err="1" smtClean="0"/>
              <a:t>page</a:t>
            </a:r>
            <a:r>
              <a:rPr lang="hu-HU" dirty="0" smtClean="0"/>
              <a:t> is </a:t>
            </a:r>
            <a:r>
              <a:rPr lang="hu-HU" dirty="0" err="1" smtClean="0"/>
              <a:t>flushed</a:t>
            </a:r>
            <a:endParaRPr lang="hu-HU" dirty="0" smtClean="0"/>
          </a:p>
          <a:p>
            <a:pPr lvl="1"/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IO </a:t>
            </a:r>
            <a:r>
              <a:rPr lang="hu-HU" dirty="0" err="1" smtClean="0"/>
              <a:t>system</a:t>
            </a:r>
            <a:r>
              <a:rPr lang="hu-HU" dirty="0" smtClean="0"/>
              <a:t> is </a:t>
            </a:r>
            <a:r>
              <a:rPr lang="hu-HU" dirty="0" err="1" smtClean="0"/>
              <a:t>idle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Does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work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long</a:t>
            </a:r>
            <a:r>
              <a:rPr lang="hu-HU" dirty="0" smtClean="0"/>
              <a:t> </a:t>
            </a:r>
            <a:r>
              <a:rPr lang="hu-HU" dirty="0" err="1" smtClean="0"/>
              <a:t>writes</a:t>
            </a:r>
            <a:r>
              <a:rPr lang="hu-HU" dirty="0" smtClean="0"/>
              <a:t> </a:t>
            </a:r>
            <a:r>
              <a:rPr lang="hu-HU" dirty="0" err="1" smtClean="0"/>
              <a:t>where</a:t>
            </a:r>
            <a:r>
              <a:rPr lang="hu-HU" dirty="0" smtClean="0"/>
              <a:t> cache is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compared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040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Modern scientific experiments</a:t>
            </a:r>
            <a:endParaRPr lang="en-US" noProof="0" dirty="0"/>
          </a:p>
        </p:txBody>
      </p:sp>
      <p:sp>
        <p:nvSpPr>
          <p:cNvPr id="5" name="Tartalom helye 4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 smtClean="0"/>
              <a:t>Automated data acquisition</a:t>
            </a:r>
          </a:p>
          <a:p>
            <a:pPr lvl="1"/>
            <a:r>
              <a:rPr lang="en-US" noProof="0" dirty="0" smtClean="0"/>
              <a:t>Telescopes</a:t>
            </a:r>
          </a:p>
          <a:p>
            <a:pPr lvl="1"/>
            <a:r>
              <a:rPr lang="en-US" noProof="0" dirty="0" smtClean="0"/>
              <a:t>Particle </a:t>
            </a:r>
            <a:r>
              <a:rPr lang="en-US" noProof="0" dirty="0" err="1" smtClean="0"/>
              <a:t>accellerators</a:t>
            </a:r>
            <a:endParaRPr lang="en-US" noProof="0" dirty="0" smtClean="0"/>
          </a:p>
          <a:p>
            <a:pPr lvl="1"/>
            <a:r>
              <a:rPr lang="en-US" noProof="0" dirty="0" smtClean="0"/>
              <a:t>Gene sequencers</a:t>
            </a:r>
          </a:p>
          <a:p>
            <a:pPr lvl="1"/>
            <a:r>
              <a:rPr lang="en-US" noProof="0" dirty="0" smtClean="0"/>
              <a:t>Satellites</a:t>
            </a:r>
          </a:p>
          <a:p>
            <a:pPr lvl="1"/>
            <a:r>
              <a:rPr lang="en-US" noProof="0" dirty="0" smtClean="0"/>
              <a:t>Sensor networks</a:t>
            </a:r>
          </a:p>
          <a:p>
            <a:pPr lvl="1"/>
            <a:r>
              <a:rPr lang="en-US" noProof="0" dirty="0" smtClean="0"/>
              <a:t>Internet measurements</a:t>
            </a:r>
          </a:p>
          <a:p>
            <a:r>
              <a:rPr lang="en-US" noProof="0" dirty="0" smtClean="0"/>
              <a:t>Large data volume</a:t>
            </a:r>
          </a:p>
          <a:p>
            <a:pPr lvl="1"/>
            <a:r>
              <a:rPr lang="en-US" noProof="0" dirty="0" smtClean="0"/>
              <a:t>Today typically o(100TB)</a:t>
            </a:r>
          </a:p>
          <a:p>
            <a:pPr lvl="1"/>
            <a:r>
              <a:rPr lang="en-US" noProof="0" dirty="0" smtClean="0"/>
              <a:t>Soon o(1PB)</a:t>
            </a:r>
            <a:endParaRPr lang="en-US" noProof="0" dirty="0"/>
          </a:p>
        </p:txBody>
      </p:sp>
      <p:sp>
        <p:nvSpPr>
          <p:cNvPr id="6" name="Tartalom helye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noProof="0" dirty="0" smtClean="0"/>
              <a:t>Data are filtered automatically during experiments</a:t>
            </a:r>
          </a:p>
          <a:p>
            <a:r>
              <a:rPr lang="en-US" noProof="0" dirty="0" smtClean="0"/>
              <a:t>Data are on-line</a:t>
            </a:r>
          </a:p>
          <a:p>
            <a:pPr lvl="1"/>
            <a:r>
              <a:rPr lang="en-US" noProof="0" dirty="0" smtClean="0"/>
              <a:t>On spinning disks</a:t>
            </a:r>
          </a:p>
          <a:p>
            <a:pPr lvl="1"/>
            <a:r>
              <a:rPr lang="en-US" noProof="0" dirty="0" smtClean="0"/>
              <a:t>24/7 access</a:t>
            </a:r>
          </a:p>
          <a:p>
            <a:r>
              <a:rPr lang="en-US" noProof="0" dirty="0" smtClean="0"/>
              <a:t>Typical computational problems</a:t>
            </a:r>
          </a:p>
          <a:p>
            <a:pPr lvl="1"/>
            <a:r>
              <a:rPr lang="en-US" noProof="0" dirty="0" smtClean="0"/>
              <a:t>Raw data preprocessing</a:t>
            </a:r>
          </a:p>
          <a:p>
            <a:pPr lvl="1"/>
            <a:r>
              <a:rPr lang="en-US" noProof="0" dirty="0" smtClean="0"/>
              <a:t>Statistics on large samples</a:t>
            </a:r>
          </a:p>
          <a:p>
            <a:pPr lvl="1"/>
            <a:r>
              <a:rPr lang="en-US" noProof="0" dirty="0" smtClean="0"/>
              <a:t>Time-series analysis</a:t>
            </a:r>
          </a:p>
          <a:p>
            <a:pPr lvl="1"/>
            <a:r>
              <a:rPr lang="en-US" noProof="0" dirty="0" smtClean="0"/>
              <a:t>Machine learning</a:t>
            </a:r>
          </a:p>
          <a:p>
            <a:pPr lvl="1"/>
            <a:r>
              <a:rPr lang="en-US" noProof="0" dirty="0" smtClean="0"/>
              <a:t>Outlier detection</a:t>
            </a:r>
          </a:p>
          <a:p>
            <a:r>
              <a:rPr lang="en-US" noProof="0" dirty="0" smtClean="0"/>
              <a:t>Human interaction with the data</a:t>
            </a:r>
          </a:p>
          <a:p>
            <a:pPr lvl="1"/>
            <a:r>
              <a:rPr lang="en-US" noProof="0" dirty="0" smtClean="0"/>
              <a:t>Visualization</a:t>
            </a:r>
          </a:p>
          <a:p>
            <a:pPr lvl="1"/>
            <a:r>
              <a:rPr lang="en-US" noProof="0" dirty="0" smtClean="0"/>
              <a:t>Data manipulation languages</a:t>
            </a:r>
          </a:p>
        </p:txBody>
      </p:sp>
    </p:spTree>
    <p:extLst>
      <p:ext uri="{BB962C8B-B14F-4D97-AF65-F5344CB8AC3E}">
        <p14:creationId xmlns:p14="http://schemas.microsoft.com/office/powerpoint/2010/main" val="29282976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</a:t>
            </a:r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hole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Writing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atomic</a:t>
            </a:r>
            <a:r>
              <a:rPr lang="hu-HU" dirty="0" smtClean="0"/>
              <a:t> </a:t>
            </a:r>
            <a:r>
              <a:rPr lang="hu-HU" dirty="0" err="1" smtClean="0"/>
              <a:t>operation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something</a:t>
            </a:r>
            <a:r>
              <a:rPr lang="hu-HU" dirty="0" smtClean="0"/>
              <a:t> </a:t>
            </a:r>
            <a:r>
              <a:rPr lang="hu-HU" dirty="0" err="1" smtClean="0"/>
              <a:t>goes</a:t>
            </a:r>
            <a:r>
              <a:rPr lang="hu-HU" dirty="0" smtClean="0"/>
              <a:t> </a:t>
            </a:r>
            <a:r>
              <a:rPr lang="hu-HU" dirty="0" err="1" smtClean="0"/>
              <a:t>wrong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write</a:t>
            </a:r>
            <a:r>
              <a:rPr lang="hu-HU" dirty="0" smtClean="0"/>
              <a:t>?</a:t>
            </a:r>
          </a:p>
          <a:p>
            <a:pPr lvl="1"/>
            <a:r>
              <a:rPr lang="hu-HU" dirty="0" err="1" smtClean="0"/>
              <a:t>Disk</a:t>
            </a:r>
            <a:r>
              <a:rPr lang="hu-HU" dirty="0" smtClean="0"/>
              <a:t> drive </a:t>
            </a:r>
            <a:r>
              <a:rPr lang="hu-HU" dirty="0" err="1" smtClean="0"/>
              <a:t>fails</a:t>
            </a:r>
            <a:endParaRPr lang="hu-HU" dirty="0" smtClean="0"/>
          </a:p>
          <a:p>
            <a:pPr lvl="1"/>
            <a:r>
              <a:rPr lang="hu-HU" dirty="0" err="1" smtClean="0"/>
              <a:t>Power</a:t>
            </a:r>
            <a:r>
              <a:rPr lang="hu-HU" dirty="0" smtClean="0"/>
              <a:t> </a:t>
            </a:r>
            <a:r>
              <a:rPr lang="hu-HU" dirty="0" err="1" smtClean="0"/>
              <a:t>loss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Avoid</a:t>
            </a:r>
            <a:r>
              <a:rPr lang="hu-HU" dirty="0" smtClean="0"/>
              <a:t> </a:t>
            </a:r>
            <a:r>
              <a:rPr lang="hu-HU" dirty="0" err="1" smtClean="0"/>
              <a:t>power</a:t>
            </a:r>
            <a:r>
              <a:rPr lang="hu-HU" dirty="0" smtClean="0"/>
              <a:t> </a:t>
            </a:r>
            <a:r>
              <a:rPr lang="hu-HU" dirty="0" err="1" smtClean="0"/>
              <a:t>loss</a:t>
            </a:r>
            <a:endParaRPr lang="hu-HU" dirty="0" smtClean="0"/>
          </a:p>
          <a:p>
            <a:pPr lvl="1"/>
            <a:r>
              <a:rPr lang="hu-HU" dirty="0" err="1" smtClean="0"/>
              <a:t>Redundant</a:t>
            </a:r>
            <a:r>
              <a:rPr lang="hu-HU" dirty="0" smtClean="0"/>
              <a:t>, </a:t>
            </a:r>
            <a:r>
              <a:rPr lang="hu-HU" dirty="0" err="1" smtClean="0"/>
              <a:t>uninterruptible</a:t>
            </a:r>
            <a:r>
              <a:rPr lang="hu-HU" dirty="0" smtClean="0"/>
              <a:t> </a:t>
            </a:r>
            <a:r>
              <a:rPr lang="hu-HU" dirty="0" err="1" smtClean="0"/>
              <a:t>power</a:t>
            </a:r>
            <a:r>
              <a:rPr lang="hu-HU" dirty="0" smtClean="0"/>
              <a:t> </a:t>
            </a:r>
            <a:r>
              <a:rPr lang="hu-HU" dirty="0" err="1" smtClean="0"/>
              <a:t>supply</a:t>
            </a:r>
            <a:endParaRPr lang="hu-HU" dirty="0" smtClean="0"/>
          </a:p>
          <a:p>
            <a:pPr lvl="1"/>
            <a:r>
              <a:rPr lang="hu-HU" dirty="0" err="1" smtClean="0"/>
              <a:t>If</a:t>
            </a:r>
            <a:r>
              <a:rPr lang="hu-HU" dirty="0" smtClean="0"/>
              <a:t> cache is </a:t>
            </a:r>
            <a:r>
              <a:rPr lang="hu-HU" dirty="0" err="1" smtClean="0"/>
              <a:t>volatile</a:t>
            </a:r>
            <a:r>
              <a:rPr lang="hu-HU" dirty="0" smtClean="0"/>
              <a:t> RAM,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battery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power</a:t>
            </a:r>
            <a:r>
              <a:rPr lang="hu-HU" dirty="0" smtClean="0"/>
              <a:t> </a:t>
            </a:r>
            <a:r>
              <a:rPr lang="hu-HU" dirty="0" err="1" smtClean="0"/>
              <a:t>RAM</a:t>
            </a:r>
            <a:endParaRPr lang="hu-HU" dirty="0" smtClean="0"/>
          </a:p>
          <a:p>
            <a:pPr lvl="1"/>
            <a:r>
              <a:rPr lang="hu-HU" dirty="0" smtClean="0"/>
              <a:t>BBU = </a:t>
            </a:r>
            <a:r>
              <a:rPr lang="hu-HU" dirty="0" err="1" smtClean="0"/>
              <a:t>battery</a:t>
            </a:r>
            <a:r>
              <a:rPr lang="hu-HU" dirty="0" smtClean="0"/>
              <a:t> backup unit</a:t>
            </a:r>
          </a:p>
        </p:txBody>
      </p:sp>
    </p:spTree>
    <p:extLst>
      <p:ext uri="{BB962C8B-B14F-4D97-AF65-F5344CB8AC3E}">
        <p14:creationId xmlns:p14="http://schemas.microsoft.com/office/powerpoint/2010/main" val="420559357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</a:t>
            </a:r>
            <a:r>
              <a:rPr lang="hu-HU" dirty="0" err="1" smtClean="0"/>
              <a:t>systems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Scientific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warehouses</a:t>
            </a:r>
            <a:endParaRPr lang="hu-HU" dirty="0" smtClean="0"/>
          </a:p>
          <a:p>
            <a:pPr lvl="1"/>
            <a:r>
              <a:rPr lang="hu-HU" dirty="0" err="1" smtClean="0"/>
              <a:t>Reading</a:t>
            </a:r>
            <a:r>
              <a:rPr lang="hu-HU" dirty="0" smtClean="0"/>
              <a:t> is </a:t>
            </a:r>
            <a:r>
              <a:rPr lang="hu-HU" dirty="0" err="1" smtClean="0"/>
              <a:t>much</a:t>
            </a:r>
            <a:r>
              <a:rPr lang="hu-HU" dirty="0" smtClean="0"/>
              <a:t> more </a:t>
            </a:r>
            <a:r>
              <a:rPr lang="hu-HU" dirty="0" err="1" smtClean="0"/>
              <a:t>frequent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writing</a:t>
            </a:r>
            <a:endParaRPr lang="hu-HU" dirty="0" smtClean="0"/>
          </a:p>
          <a:p>
            <a:pPr lvl="1"/>
            <a:r>
              <a:rPr lang="hu-HU" dirty="0" smtClean="0"/>
              <a:t>Long </a:t>
            </a:r>
            <a:r>
              <a:rPr lang="hu-HU" dirty="0" err="1" smtClean="0"/>
              <a:t>sequential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endParaRPr lang="hu-HU" dirty="0" smtClean="0"/>
          </a:p>
          <a:p>
            <a:pPr lvl="1"/>
            <a:r>
              <a:rPr lang="hu-HU" dirty="0" smtClean="0"/>
              <a:t>RAID 5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capacity</a:t>
            </a:r>
            <a:r>
              <a:rPr lang="hu-HU" dirty="0" smtClean="0"/>
              <a:t> and </a:t>
            </a:r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availability</a:t>
            </a:r>
            <a:endParaRPr lang="hu-HU" dirty="0" smtClean="0"/>
          </a:p>
          <a:p>
            <a:pPr lvl="1"/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write-through</a:t>
            </a:r>
            <a:r>
              <a:rPr lang="hu-HU" dirty="0" smtClean="0"/>
              <a:t> cache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loading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Transaction</a:t>
            </a:r>
            <a:r>
              <a:rPr lang="hu-HU" dirty="0" smtClean="0"/>
              <a:t> </a:t>
            </a:r>
            <a:r>
              <a:rPr lang="hu-HU" dirty="0" err="1" smtClean="0"/>
              <a:t>processing</a:t>
            </a:r>
            <a:r>
              <a:rPr lang="hu-HU" dirty="0" smtClean="0"/>
              <a:t> </a:t>
            </a:r>
            <a:r>
              <a:rPr lang="hu-HU" dirty="0" err="1" smtClean="0"/>
              <a:t>systems</a:t>
            </a:r>
            <a:endParaRPr lang="hu-HU" dirty="0" smtClean="0"/>
          </a:p>
          <a:p>
            <a:pPr lvl="1"/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tiny</a:t>
            </a:r>
            <a:r>
              <a:rPr lang="hu-HU" dirty="0" smtClean="0"/>
              <a:t> </a:t>
            </a:r>
            <a:r>
              <a:rPr lang="hu-HU" dirty="0" err="1" smtClean="0"/>
              <a:t>writes</a:t>
            </a:r>
            <a:endParaRPr lang="hu-HU" dirty="0" smtClean="0"/>
          </a:p>
          <a:p>
            <a:pPr lvl="1"/>
            <a:r>
              <a:rPr lang="hu-HU" dirty="0" smtClean="0"/>
              <a:t>RAID 1+0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higher</a:t>
            </a:r>
            <a:r>
              <a:rPr lang="hu-HU" dirty="0" smtClean="0"/>
              <a:t> </a:t>
            </a:r>
            <a:r>
              <a:rPr lang="hu-HU" dirty="0" err="1" smtClean="0"/>
              <a:t>throughput</a:t>
            </a:r>
            <a:endParaRPr lang="hu-HU" dirty="0" smtClean="0"/>
          </a:p>
          <a:p>
            <a:pPr lvl="1"/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write-back</a:t>
            </a:r>
            <a:r>
              <a:rPr lang="hu-HU" dirty="0" smtClean="0"/>
              <a:t> cache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884779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</a:t>
            </a:r>
            <a:r>
              <a:rPr lang="hu-HU" dirty="0" err="1" smtClean="0"/>
              <a:t>operations</a:t>
            </a:r>
            <a:r>
              <a:rPr lang="hu-HU" dirty="0" smtClean="0"/>
              <a:t>: </a:t>
            </a:r>
            <a:r>
              <a:rPr lang="hu-HU" dirty="0" err="1" smtClean="0"/>
              <a:t>volume</a:t>
            </a:r>
            <a:r>
              <a:rPr lang="hu-HU" dirty="0" smtClean="0"/>
              <a:t> </a:t>
            </a:r>
            <a:r>
              <a:rPr lang="hu-HU" dirty="0" err="1" smtClean="0"/>
              <a:t>rebuild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 err="1" smtClean="0"/>
              <a:t>Failing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causes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be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degraded</a:t>
            </a:r>
            <a:r>
              <a:rPr lang="hu-HU" dirty="0" smtClean="0"/>
              <a:t> </a:t>
            </a:r>
            <a:r>
              <a:rPr lang="hu-HU" dirty="0" err="1" smtClean="0"/>
              <a:t>mode</a:t>
            </a:r>
            <a:endParaRPr lang="hu-HU" dirty="0" smtClean="0"/>
          </a:p>
          <a:p>
            <a:r>
              <a:rPr lang="hu-HU" dirty="0" err="1" smtClean="0"/>
              <a:t>Replace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manually</a:t>
            </a:r>
            <a:endParaRPr lang="hu-HU" dirty="0" smtClean="0"/>
          </a:p>
          <a:p>
            <a:r>
              <a:rPr lang="hu-HU" dirty="0" smtClean="0"/>
              <a:t>Start </a:t>
            </a:r>
            <a:r>
              <a:rPr lang="hu-HU" dirty="0" err="1" smtClean="0"/>
              <a:t>rebuild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Volume</a:t>
            </a:r>
            <a:r>
              <a:rPr lang="hu-HU" dirty="0" smtClean="0"/>
              <a:t> </a:t>
            </a:r>
            <a:r>
              <a:rPr lang="hu-HU" dirty="0" err="1" smtClean="0"/>
              <a:t>rebuild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</a:t>
            </a:r>
            <a:r>
              <a:rPr lang="hu-HU" dirty="0" err="1" smtClean="0"/>
              <a:t>take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hours</a:t>
            </a:r>
            <a:r>
              <a:rPr lang="hu-HU" dirty="0" smtClean="0"/>
              <a:t>, </a:t>
            </a:r>
            <a:br>
              <a:rPr lang="hu-HU" dirty="0" smtClean="0"/>
            </a:br>
            <a:r>
              <a:rPr lang="hu-HU" dirty="0" err="1" smtClean="0"/>
              <a:t>depending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endParaRPr lang="hu-HU" dirty="0" smtClean="0"/>
          </a:p>
          <a:p>
            <a:r>
              <a:rPr lang="hu-HU" dirty="0" err="1" smtClean="0"/>
              <a:t>What</a:t>
            </a:r>
            <a:r>
              <a:rPr lang="hu-HU" dirty="0" smtClean="0"/>
              <a:t> </a:t>
            </a:r>
            <a:r>
              <a:rPr lang="hu-HU" dirty="0" err="1" smtClean="0"/>
              <a:t>if</a:t>
            </a:r>
            <a:r>
              <a:rPr lang="hu-HU" dirty="0" smtClean="0"/>
              <a:t> </a:t>
            </a:r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fails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rebuild</a:t>
            </a:r>
            <a:r>
              <a:rPr lang="hu-HU" dirty="0" smtClean="0"/>
              <a:t>?</a:t>
            </a:r>
          </a:p>
          <a:p>
            <a:endParaRPr lang="hu-HU" dirty="0"/>
          </a:p>
          <a:p>
            <a:r>
              <a:rPr lang="hu-HU" dirty="0" smtClean="0"/>
              <a:t>RAID </a:t>
            </a:r>
            <a:r>
              <a:rPr lang="hu-HU" dirty="0" err="1" smtClean="0"/>
              <a:t>controllers</a:t>
            </a:r>
            <a:r>
              <a:rPr lang="hu-HU" dirty="0" smtClean="0"/>
              <a:t> </a:t>
            </a:r>
            <a:r>
              <a:rPr lang="hu-HU" dirty="0" err="1" smtClean="0"/>
              <a:t>support</a:t>
            </a:r>
            <a:r>
              <a:rPr lang="hu-HU" dirty="0" smtClean="0"/>
              <a:t> </a:t>
            </a:r>
            <a:r>
              <a:rPr lang="hu-HU" dirty="0" err="1" smtClean="0"/>
              <a:t>hot-spares</a:t>
            </a:r>
            <a:endParaRPr lang="hu-HU" dirty="0" smtClean="0"/>
          </a:p>
          <a:p>
            <a:r>
              <a:rPr lang="hu-HU" dirty="0" smtClean="0"/>
              <a:t>Start </a:t>
            </a:r>
            <a:r>
              <a:rPr lang="hu-HU" dirty="0" err="1" smtClean="0"/>
              <a:t>rebuild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hot-spare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soon</a:t>
            </a:r>
            <a:r>
              <a:rPr lang="hu-HU" dirty="0" smtClean="0"/>
              <a:t> </a:t>
            </a:r>
            <a:r>
              <a:rPr lang="hu-HU" dirty="0" err="1" smtClean="0"/>
              <a:t>as</a:t>
            </a:r>
            <a:r>
              <a:rPr lang="hu-HU" dirty="0" smtClean="0"/>
              <a:t> </a:t>
            </a:r>
            <a:r>
              <a:rPr lang="hu-HU" dirty="0" err="1" smtClean="0"/>
              <a:t>failure</a:t>
            </a:r>
            <a:r>
              <a:rPr lang="hu-HU" dirty="0" smtClean="0"/>
              <a:t> </a:t>
            </a:r>
            <a:r>
              <a:rPr lang="hu-HU" dirty="0" err="1" smtClean="0"/>
              <a:t>detected</a:t>
            </a:r>
            <a:endParaRPr lang="hu-HU" dirty="0" smtClean="0"/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970583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</a:t>
            </a:r>
            <a:r>
              <a:rPr lang="hu-HU" dirty="0" err="1" smtClean="0"/>
              <a:t>operations</a:t>
            </a:r>
            <a:r>
              <a:rPr lang="hu-HU" dirty="0" smtClean="0"/>
              <a:t>: </a:t>
            </a:r>
            <a:r>
              <a:rPr lang="hu-HU" dirty="0" err="1" smtClean="0"/>
              <a:t>patrol</a:t>
            </a:r>
            <a:r>
              <a:rPr lang="hu-HU" dirty="0" smtClean="0"/>
              <a:t> </a:t>
            </a:r>
            <a:r>
              <a:rPr lang="hu-HU" dirty="0" err="1" smtClean="0"/>
              <a:t>reads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Bit </a:t>
            </a:r>
            <a:r>
              <a:rPr lang="hu-HU" dirty="0" err="1" smtClean="0"/>
              <a:t>rotting</a:t>
            </a:r>
            <a:r>
              <a:rPr lang="hu-HU" dirty="0" smtClean="0"/>
              <a:t>: </a:t>
            </a:r>
            <a:r>
              <a:rPr lang="hu-HU" dirty="0" err="1" smtClean="0"/>
              <a:t>silent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corruption</a:t>
            </a:r>
            <a:endParaRPr lang="hu-HU" dirty="0" smtClean="0"/>
          </a:p>
          <a:p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read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order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learn</a:t>
            </a:r>
            <a:r>
              <a:rPr lang="hu-HU" dirty="0" smtClean="0"/>
              <a:t> </a:t>
            </a:r>
            <a:r>
              <a:rPr lang="hu-HU" dirty="0" err="1" smtClean="0"/>
              <a:t>about</a:t>
            </a:r>
            <a:r>
              <a:rPr lang="hu-HU" dirty="0" smtClean="0"/>
              <a:t> </a:t>
            </a:r>
            <a:r>
              <a:rPr lang="hu-HU" dirty="0" err="1" smtClean="0"/>
              <a:t>error</a:t>
            </a:r>
            <a:endParaRPr lang="hu-HU" dirty="0" smtClean="0"/>
          </a:p>
          <a:p>
            <a:endParaRPr lang="hu-HU" dirty="0"/>
          </a:p>
          <a:p>
            <a:r>
              <a:rPr lang="hu-HU" dirty="0" smtClean="0"/>
              <a:t>Schedule </a:t>
            </a:r>
            <a:r>
              <a:rPr lang="hu-HU" dirty="0" err="1" smtClean="0"/>
              <a:t>regular</a:t>
            </a:r>
            <a:r>
              <a:rPr lang="hu-HU" dirty="0" smtClean="0"/>
              <a:t> </a:t>
            </a:r>
            <a:r>
              <a:rPr lang="hu-HU" dirty="0" err="1" smtClean="0"/>
              <a:t>reads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find</a:t>
            </a:r>
            <a:r>
              <a:rPr lang="hu-HU" dirty="0" smtClean="0"/>
              <a:t> bit </a:t>
            </a:r>
            <a:r>
              <a:rPr lang="hu-HU" dirty="0" err="1" smtClean="0"/>
              <a:t>rotting</a:t>
            </a:r>
            <a:endParaRPr lang="hu-HU" dirty="0" smtClean="0"/>
          </a:p>
          <a:p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system</a:t>
            </a:r>
            <a:r>
              <a:rPr lang="hu-HU" dirty="0" smtClean="0"/>
              <a:t> is </a:t>
            </a:r>
            <a:r>
              <a:rPr lang="hu-HU" dirty="0" err="1" smtClean="0"/>
              <a:t>idle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Patrol</a:t>
            </a:r>
            <a:r>
              <a:rPr lang="hu-HU" dirty="0" smtClean="0"/>
              <a:t> </a:t>
            </a:r>
            <a:r>
              <a:rPr lang="hu-HU" dirty="0" err="1" smtClean="0"/>
              <a:t>reads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scrubbing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64313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Software RAID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Parity</a:t>
            </a:r>
            <a:r>
              <a:rPr lang="hu-HU" dirty="0" smtClean="0"/>
              <a:t> </a:t>
            </a:r>
            <a:r>
              <a:rPr lang="hu-HU" dirty="0" err="1" smtClean="0"/>
              <a:t>calculation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CPU</a:t>
            </a:r>
          </a:p>
          <a:p>
            <a:r>
              <a:rPr lang="hu-HU" dirty="0" err="1" smtClean="0"/>
              <a:t>Cheap</a:t>
            </a:r>
            <a:r>
              <a:rPr lang="hu-HU" dirty="0" smtClean="0"/>
              <a:t> </a:t>
            </a:r>
            <a:r>
              <a:rPr lang="hu-HU" dirty="0" err="1" smtClean="0"/>
              <a:t>solution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workstations</a:t>
            </a:r>
            <a:r>
              <a:rPr lang="hu-HU" dirty="0" smtClean="0"/>
              <a:t>, </a:t>
            </a:r>
            <a:r>
              <a:rPr lang="hu-HU" dirty="0" err="1" smtClean="0"/>
              <a:t>small</a:t>
            </a:r>
            <a:r>
              <a:rPr lang="hu-HU" dirty="0" smtClean="0"/>
              <a:t> servers</a:t>
            </a:r>
          </a:p>
          <a:p>
            <a:endParaRPr lang="hu-HU" dirty="0"/>
          </a:p>
          <a:p>
            <a:r>
              <a:rPr lang="hu-HU" dirty="0" smtClean="0"/>
              <a:t>RAID 5,6 etc.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very</a:t>
            </a:r>
            <a:r>
              <a:rPr lang="hu-HU" dirty="0" smtClean="0"/>
              <a:t> </a:t>
            </a:r>
            <a:r>
              <a:rPr lang="hu-HU" dirty="0" err="1" smtClean="0"/>
              <a:t>slow</a:t>
            </a:r>
            <a:endParaRPr lang="hu-HU" dirty="0" smtClean="0"/>
          </a:p>
          <a:p>
            <a:r>
              <a:rPr lang="hu-HU" dirty="0" smtClean="0"/>
              <a:t>No </a:t>
            </a:r>
            <a:r>
              <a:rPr lang="hu-HU" dirty="0" err="1" smtClean="0"/>
              <a:t>dedicated</a:t>
            </a:r>
            <a:r>
              <a:rPr lang="hu-HU" dirty="0" smtClean="0"/>
              <a:t>, </a:t>
            </a:r>
            <a:r>
              <a:rPr lang="hu-HU" dirty="0" err="1" smtClean="0"/>
              <a:t>non-volatile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battery</a:t>
            </a:r>
            <a:r>
              <a:rPr lang="hu-HU" dirty="0" smtClean="0"/>
              <a:t> backed cache</a:t>
            </a:r>
          </a:p>
          <a:p>
            <a:endParaRPr lang="hu-HU" dirty="0"/>
          </a:p>
          <a:p>
            <a:r>
              <a:rPr lang="hu-HU" dirty="0" smtClean="0"/>
              <a:t>OS </a:t>
            </a:r>
            <a:r>
              <a:rPr lang="hu-HU" dirty="0" err="1" smtClean="0"/>
              <a:t>sees</a:t>
            </a:r>
            <a:r>
              <a:rPr lang="hu-HU" dirty="0" smtClean="0"/>
              <a:t> </a:t>
            </a:r>
            <a:r>
              <a:rPr lang="hu-HU" dirty="0" err="1" smtClean="0"/>
              <a:t>individual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r>
              <a:rPr lang="hu-HU" dirty="0" err="1" smtClean="0"/>
              <a:t>Volume</a:t>
            </a:r>
            <a:r>
              <a:rPr lang="hu-HU" dirty="0" smtClean="0"/>
              <a:t> </a:t>
            </a:r>
            <a:r>
              <a:rPr lang="hu-HU" dirty="0" err="1" smtClean="0"/>
              <a:t>manager</a:t>
            </a:r>
            <a:r>
              <a:rPr lang="hu-HU" dirty="0" smtClean="0"/>
              <a:t> </a:t>
            </a:r>
            <a:r>
              <a:rPr lang="hu-HU" dirty="0" err="1" smtClean="0"/>
              <a:t>concatenates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virtual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9000055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Hardware RAID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Dedicated</a:t>
            </a:r>
            <a:r>
              <a:rPr lang="hu-HU" dirty="0" smtClean="0"/>
              <a:t> RAID </a:t>
            </a:r>
            <a:r>
              <a:rPr lang="hu-HU" dirty="0" err="1" smtClean="0"/>
              <a:t>controller</a:t>
            </a:r>
            <a:r>
              <a:rPr lang="hu-HU" dirty="0" smtClean="0"/>
              <a:t> </a:t>
            </a:r>
            <a:r>
              <a:rPr lang="hu-HU" dirty="0" err="1" smtClean="0"/>
              <a:t>card</a:t>
            </a:r>
            <a:endParaRPr lang="hu-HU" dirty="0" smtClean="0"/>
          </a:p>
          <a:p>
            <a:r>
              <a:rPr lang="hu-HU" dirty="0" err="1" smtClean="0"/>
              <a:t>Parity</a:t>
            </a:r>
            <a:r>
              <a:rPr lang="hu-HU" dirty="0" smtClean="0"/>
              <a:t> is </a:t>
            </a:r>
            <a:r>
              <a:rPr lang="hu-HU" dirty="0" err="1" smtClean="0"/>
              <a:t>computed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IO </a:t>
            </a:r>
            <a:r>
              <a:rPr lang="hu-HU" dirty="0" err="1" smtClean="0"/>
              <a:t>processor</a:t>
            </a:r>
            <a:endParaRPr lang="hu-HU" dirty="0" smtClean="0"/>
          </a:p>
          <a:p>
            <a:r>
              <a:rPr lang="hu-HU" dirty="0" err="1" smtClean="0"/>
              <a:t>Often</a:t>
            </a:r>
            <a:r>
              <a:rPr lang="hu-HU" dirty="0" smtClean="0"/>
              <a:t> </a:t>
            </a:r>
            <a:r>
              <a:rPr lang="hu-HU" dirty="0" err="1" smtClean="0"/>
              <a:t>expensive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Fast</a:t>
            </a:r>
            <a:r>
              <a:rPr lang="hu-HU" dirty="0" smtClean="0"/>
              <a:t> RAID 5 and 6</a:t>
            </a:r>
          </a:p>
          <a:p>
            <a:r>
              <a:rPr lang="hu-HU" dirty="0" err="1" smtClean="0"/>
              <a:t>Ability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optimize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hardware </a:t>
            </a:r>
            <a:r>
              <a:rPr lang="hu-HU" dirty="0" err="1" smtClean="0"/>
              <a:t>level</a:t>
            </a:r>
            <a:endParaRPr lang="hu-HU" dirty="0" smtClean="0"/>
          </a:p>
          <a:p>
            <a:pPr lvl="1"/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reduce</a:t>
            </a:r>
            <a:r>
              <a:rPr lang="hu-HU" dirty="0" smtClean="0"/>
              <a:t> </a:t>
            </a:r>
            <a:r>
              <a:rPr lang="hu-HU" dirty="0" err="1" smtClean="0"/>
              <a:t>latency</a:t>
            </a:r>
            <a:endParaRPr lang="hu-HU" dirty="0" smtClean="0"/>
          </a:p>
          <a:p>
            <a:r>
              <a:rPr lang="hu-HU" dirty="0" err="1" smtClean="0"/>
              <a:t>Large</a:t>
            </a:r>
            <a:r>
              <a:rPr lang="hu-HU" dirty="0" smtClean="0"/>
              <a:t>, </a:t>
            </a:r>
            <a:r>
              <a:rPr lang="hu-HU" dirty="0" err="1" smtClean="0"/>
              <a:t>non-volatile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battery-backed</a:t>
            </a:r>
            <a:r>
              <a:rPr lang="hu-HU" dirty="0" smtClean="0"/>
              <a:t> cache (1-2 GB)</a:t>
            </a:r>
          </a:p>
          <a:p>
            <a:pPr lvl="1"/>
            <a:r>
              <a:rPr lang="hu-HU" dirty="0" err="1" smtClean="0"/>
              <a:t>Adaptive</a:t>
            </a:r>
            <a:r>
              <a:rPr lang="hu-HU" dirty="0" smtClean="0"/>
              <a:t> </a:t>
            </a:r>
            <a:r>
              <a:rPr lang="hu-HU" dirty="0" err="1" smtClean="0"/>
              <a:t>prefetching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OS </a:t>
            </a:r>
            <a:r>
              <a:rPr lang="hu-HU" dirty="0" err="1" smtClean="0"/>
              <a:t>sees</a:t>
            </a:r>
            <a:r>
              <a:rPr lang="hu-HU" dirty="0" smtClean="0"/>
              <a:t> </a:t>
            </a:r>
            <a:r>
              <a:rPr lang="hu-HU" dirty="0" err="1" smtClean="0"/>
              <a:t>one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, </a:t>
            </a:r>
            <a:r>
              <a:rPr lang="hu-HU" dirty="0" err="1" smtClean="0"/>
              <a:t>continuous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22503522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Typical</a:t>
            </a:r>
            <a:r>
              <a:rPr lang="hu-HU" dirty="0" smtClean="0"/>
              <a:t> RAID </a:t>
            </a:r>
            <a:r>
              <a:rPr lang="hu-HU" dirty="0" err="1" smtClean="0"/>
              <a:t>problems</a:t>
            </a:r>
            <a:r>
              <a:rPr lang="hu-HU" dirty="0" smtClean="0"/>
              <a:t> 1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Gives</a:t>
            </a:r>
            <a:r>
              <a:rPr lang="hu-HU" dirty="0" smtClean="0"/>
              <a:t> a </a:t>
            </a:r>
            <a:r>
              <a:rPr lang="hu-HU" dirty="0" err="1" smtClean="0"/>
              <a:t>false</a:t>
            </a:r>
            <a:r>
              <a:rPr lang="hu-HU" dirty="0" smtClean="0"/>
              <a:t> </a:t>
            </a:r>
            <a:r>
              <a:rPr lang="hu-HU" dirty="0" err="1" smtClean="0"/>
              <a:t>sense</a:t>
            </a:r>
            <a:r>
              <a:rPr lang="hu-HU" dirty="0" smtClean="0"/>
              <a:t> of </a:t>
            </a:r>
            <a:r>
              <a:rPr lang="hu-HU" dirty="0" err="1" smtClean="0"/>
              <a:t>security</a:t>
            </a:r>
            <a:endParaRPr lang="hu-HU" dirty="0" smtClean="0"/>
          </a:p>
          <a:p>
            <a:r>
              <a:rPr lang="hu-HU" dirty="0" smtClean="0"/>
              <a:t>Good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high</a:t>
            </a:r>
            <a:r>
              <a:rPr lang="hu-HU" dirty="0" smtClean="0"/>
              <a:t> </a:t>
            </a:r>
            <a:r>
              <a:rPr lang="hu-HU" dirty="0" err="1" smtClean="0"/>
              <a:t>availability</a:t>
            </a:r>
            <a:r>
              <a:rPr lang="hu-HU" dirty="0" smtClean="0"/>
              <a:t>,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enough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redundancy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Slow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r>
              <a:rPr lang="hu-HU" dirty="0" smtClean="0"/>
              <a:t> </a:t>
            </a:r>
            <a:r>
              <a:rPr lang="hu-HU" dirty="0" err="1" smtClean="0"/>
              <a:t>rebuild</a:t>
            </a:r>
            <a:endParaRPr lang="hu-HU" dirty="0" smtClean="0"/>
          </a:p>
          <a:p>
            <a:pPr lvl="1"/>
            <a:r>
              <a:rPr lang="hu-HU" dirty="0" err="1" smtClean="0"/>
              <a:t>Another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failing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rebuild</a:t>
            </a:r>
            <a:r>
              <a:rPr lang="hu-HU" dirty="0" smtClean="0"/>
              <a:t> </a:t>
            </a:r>
            <a:r>
              <a:rPr lang="hu-HU" dirty="0" err="1" smtClean="0"/>
              <a:t>leads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total</a:t>
            </a:r>
            <a:r>
              <a:rPr lang="hu-HU" dirty="0" smtClean="0"/>
              <a:t>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loss</a:t>
            </a:r>
            <a:endParaRPr lang="hu-HU" dirty="0" smtClean="0"/>
          </a:p>
          <a:p>
            <a:pPr lvl="1"/>
            <a:r>
              <a:rPr lang="hu-HU" dirty="0" smtClean="0"/>
              <a:t>Big </a:t>
            </a:r>
            <a:r>
              <a:rPr lang="hu-HU" dirty="0" err="1" smtClean="0"/>
              <a:t>problem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smtClean="0"/>
              <a:t>RAID 6 </a:t>
            </a:r>
            <a:r>
              <a:rPr lang="hu-HU" dirty="0" err="1" smtClean="0"/>
              <a:t>reduces</a:t>
            </a:r>
            <a:r>
              <a:rPr lang="hu-HU" dirty="0" smtClean="0"/>
              <a:t> </a:t>
            </a:r>
            <a:r>
              <a:rPr lang="hu-HU" dirty="0" err="1" smtClean="0"/>
              <a:t>risk</a:t>
            </a:r>
            <a:r>
              <a:rPr lang="hu-HU" dirty="0" smtClean="0"/>
              <a:t> </a:t>
            </a:r>
            <a:r>
              <a:rPr lang="hu-HU" dirty="0" err="1" smtClean="0"/>
              <a:t>significantly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Correlated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failures</a:t>
            </a:r>
            <a:endParaRPr lang="hu-HU" dirty="0" smtClean="0"/>
          </a:p>
          <a:p>
            <a:pPr lvl="1"/>
            <a:r>
              <a:rPr lang="hu-HU" dirty="0" err="1" smtClean="0"/>
              <a:t>Disks</a:t>
            </a:r>
            <a:r>
              <a:rPr lang="hu-HU" dirty="0" smtClean="0"/>
              <a:t> </a:t>
            </a:r>
            <a:r>
              <a:rPr lang="hu-HU" dirty="0" err="1" smtClean="0"/>
              <a:t>purchesed</a:t>
            </a:r>
            <a:r>
              <a:rPr lang="hu-HU" dirty="0" smtClean="0"/>
              <a:t> </a:t>
            </a:r>
            <a:r>
              <a:rPr lang="hu-HU" dirty="0" err="1" smtClean="0"/>
              <a:t>together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manufacturing</a:t>
            </a:r>
            <a:r>
              <a:rPr lang="hu-HU" dirty="0" smtClean="0"/>
              <a:t> batch</a:t>
            </a:r>
          </a:p>
          <a:p>
            <a:pPr lvl="1"/>
            <a:r>
              <a:rPr lang="hu-HU" dirty="0" err="1" smtClean="0"/>
              <a:t>Problems</a:t>
            </a:r>
            <a:r>
              <a:rPr lang="hu-HU" dirty="0" smtClean="0"/>
              <a:t> </a:t>
            </a:r>
            <a:r>
              <a:rPr lang="hu-HU" dirty="0" err="1" smtClean="0"/>
              <a:t>arise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same</a:t>
            </a:r>
            <a:r>
              <a:rPr lang="hu-HU" dirty="0" smtClean="0"/>
              <a:t> </a:t>
            </a:r>
            <a:r>
              <a:rPr lang="hu-HU" dirty="0" err="1" smtClean="0"/>
              <a:t>time</a:t>
            </a:r>
            <a:endParaRPr lang="hu-HU" dirty="0" smtClean="0"/>
          </a:p>
          <a:p>
            <a:pPr lvl="1"/>
            <a:r>
              <a:rPr lang="hu-HU" dirty="0" err="1" smtClean="0"/>
              <a:t>Second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fails</a:t>
            </a:r>
            <a:r>
              <a:rPr lang="hu-HU" dirty="0" smtClean="0"/>
              <a:t> </a:t>
            </a:r>
            <a:r>
              <a:rPr lang="hu-HU" dirty="0" err="1" smtClean="0"/>
              <a:t>during</a:t>
            </a:r>
            <a:r>
              <a:rPr lang="hu-HU" dirty="0" smtClean="0"/>
              <a:t> </a:t>
            </a:r>
            <a:r>
              <a:rPr lang="hu-HU" dirty="0" err="1" smtClean="0"/>
              <a:t>rebuild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load</a:t>
            </a:r>
            <a:r>
              <a:rPr lang="hu-HU" dirty="0" smtClean="0"/>
              <a:t> is </a:t>
            </a:r>
            <a:r>
              <a:rPr lang="hu-HU" dirty="0" err="1" smtClean="0"/>
              <a:t>heavier</a:t>
            </a:r>
            <a:endParaRPr lang="hu-HU" dirty="0" smtClean="0"/>
          </a:p>
          <a:p>
            <a:pPr lvl="1"/>
            <a:endParaRPr lang="hu-HU" dirty="0"/>
          </a:p>
          <a:p>
            <a:pPr lvl="1"/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34634258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Typical</a:t>
            </a:r>
            <a:r>
              <a:rPr lang="hu-HU" dirty="0" smtClean="0"/>
              <a:t> RAID </a:t>
            </a:r>
            <a:r>
              <a:rPr lang="hu-HU" dirty="0" err="1" smtClean="0"/>
              <a:t>problems</a:t>
            </a:r>
            <a:r>
              <a:rPr lang="hu-HU" dirty="0" smtClean="0"/>
              <a:t> 2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RAID </a:t>
            </a:r>
            <a:r>
              <a:rPr lang="hu-HU" dirty="0" err="1"/>
              <a:t>controller</a:t>
            </a:r>
            <a:r>
              <a:rPr lang="hu-HU" dirty="0"/>
              <a:t> </a:t>
            </a:r>
            <a:r>
              <a:rPr lang="hu-HU" dirty="0" err="1"/>
              <a:t>error</a:t>
            </a:r>
            <a:r>
              <a:rPr lang="hu-HU" dirty="0"/>
              <a:t> (</a:t>
            </a:r>
            <a:r>
              <a:rPr lang="hu-HU" dirty="0" err="1"/>
              <a:t>non-mechanical</a:t>
            </a:r>
            <a:r>
              <a:rPr lang="hu-HU" dirty="0"/>
              <a:t>, </a:t>
            </a:r>
            <a:r>
              <a:rPr lang="hu-HU" dirty="0" err="1"/>
              <a:t>rare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Usually</a:t>
            </a:r>
            <a:r>
              <a:rPr lang="hu-HU" dirty="0"/>
              <a:t> </a:t>
            </a:r>
            <a:r>
              <a:rPr lang="hu-HU" dirty="0" err="1"/>
              <a:t>leads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total</a:t>
            </a:r>
            <a:r>
              <a:rPr lang="hu-HU" dirty="0"/>
              <a:t>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loss</a:t>
            </a:r>
            <a:endParaRPr lang="hu-HU" dirty="0"/>
          </a:p>
          <a:p>
            <a:pPr lvl="1"/>
            <a:r>
              <a:rPr lang="hu-HU" dirty="0" err="1"/>
              <a:t>Card</a:t>
            </a:r>
            <a:r>
              <a:rPr lang="hu-HU" dirty="0"/>
              <a:t> </a:t>
            </a:r>
            <a:r>
              <a:rPr lang="hu-HU" dirty="0" err="1"/>
              <a:t>cannot</a:t>
            </a:r>
            <a:r>
              <a:rPr lang="hu-HU" dirty="0"/>
              <a:t> </a:t>
            </a:r>
            <a:r>
              <a:rPr lang="hu-HU" dirty="0" err="1"/>
              <a:t>always</a:t>
            </a:r>
            <a:r>
              <a:rPr lang="hu-HU" dirty="0"/>
              <a:t> be </a:t>
            </a:r>
            <a:r>
              <a:rPr lang="hu-HU" dirty="0" err="1"/>
              <a:t>replaces</a:t>
            </a:r>
            <a:r>
              <a:rPr lang="hu-HU" dirty="0"/>
              <a:t> (old </a:t>
            </a:r>
            <a:r>
              <a:rPr lang="hu-HU" dirty="0" err="1"/>
              <a:t>model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Data </a:t>
            </a:r>
            <a:r>
              <a:rPr lang="hu-HU" dirty="0" err="1"/>
              <a:t>format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disk</a:t>
            </a:r>
            <a:r>
              <a:rPr lang="hu-HU" dirty="0"/>
              <a:t> is </a:t>
            </a:r>
            <a:r>
              <a:rPr lang="hu-HU" dirty="0" err="1"/>
              <a:t>specific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RAID </a:t>
            </a:r>
            <a:r>
              <a:rPr lang="hu-HU" dirty="0" err="1"/>
              <a:t>card</a:t>
            </a:r>
            <a:r>
              <a:rPr lang="hu-HU" dirty="0"/>
              <a:t> </a:t>
            </a:r>
            <a:r>
              <a:rPr lang="hu-HU" dirty="0" err="1"/>
              <a:t>vendor</a:t>
            </a:r>
            <a:endParaRPr lang="hu-HU" dirty="0"/>
          </a:p>
          <a:p>
            <a:pPr lvl="1"/>
            <a:r>
              <a:rPr lang="hu-HU" dirty="0"/>
              <a:t>RAW </a:t>
            </a:r>
            <a:r>
              <a:rPr lang="hu-HU" dirty="0" err="1"/>
              <a:t>data</a:t>
            </a:r>
            <a:r>
              <a:rPr lang="hu-HU" dirty="0"/>
              <a:t> </a:t>
            </a:r>
            <a:r>
              <a:rPr lang="hu-HU" dirty="0" err="1"/>
              <a:t>recovery</a:t>
            </a:r>
            <a:r>
              <a:rPr lang="hu-HU" dirty="0"/>
              <a:t> </a:t>
            </a:r>
            <a:r>
              <a:rPr lang="hu-HU" dirty="0" err="1"/>
              <a:t>might</a:t>
            </a:r>
            <a:r>
              <a:rPr lang="hu-HU" dirty="0"/>
              <a:t> </a:t>
            </a:r>
            <a:r>
              <a:rPr lang="hu-HU" dirty="0" err="1"/>
              <a:t>require</a:t>
            </a:r>
            <a:r>
              <a:rPr lang="hu-HU" dirty="0"/>
              <a:t> </a:t>
            </a:r>
            <a:r>
              <a:rPr lang="hu-HU" dirty="0" err="1"/>
              <a:t>special</a:t>
            </a:r>
            <a:r>
              <a:rPr lang="hu-HU" dirty="0"/>
              <a:t> </a:t>
            </a:r>
            <a:r>
              <a:rPr lang="hu-HU" dirty="0" smtClean="0"/>
              <a:t>software</a:t>
            </a:r>
          </a:p>
          <a:p>
            <a:pPr lvl="1"/>
            <a:endParaRPr lang="hu-HU" dirty="0"/>
          </a:p>
          <a:p>
            <a:r>
              <a:rPr lang="hu-HU" dirty="0" err="1" smtClean="0"/>
              <a:t>Lack</a:t>
            </a:r>
            <a:r>
              <a:rPr lang="hu-HU" dirty="0" smtClean="0"/>
              <a:t> of </a:t>
            </a:r>
            <a:r>
              <a:rPr lang="hu-HU" dirty="0" err="1" smtClean="0"/>
              <a:t>compatible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models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retired</a:t>
            </a:r>
            <a:r>
              <a:rPr lang="hu-HU" dirty="0" smtClean="0"/>
              <a:t> </a:t>
            </a:r>
            <a:r>
              <a:rPr lang="hu-HU" dirty="0" err="1" smtClean="0"/>
              <a:t>quickly</a:t>
            </a:r>
            <a:endParaRPr lang="hu-HU" dirty="0" smtClean="0"/>
          </a:p>
          <a:p>
            <a:pPr lvl="1"/>
            <a:r>
              <a:rPr lang="hu-HU" dirty="0" smtClean="0"/>
              <a:t>Old RAID </a:t>
            </a:r>
            <a:r>
              <a:rPr lang="hu-HU" dirty="0" err="1" smtClean="0"/>
              <a:t>cards</a:t>
            </a:r>
            <a:r>
              <a:rPr lang="hu-HU" dirty="0" smtClean="0"/>
              <a:t> </a:t>
            </a:r>
            <a:r>
              <a:rPr lang="hu-HU" dirty="0" err="1" smtClean="0"/>
              <a:t>might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work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newer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err="1" smtClean="0"/>
              <a:t>Better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replace</a:t>
            </a:r>
            <a:r>
              <a:rPr lang="hu-HU" dirty="0" smtClean="0"/>
              <a:t> </a:t>
            </a:r>
            <a:r>
              <a:rPr lang="hu-HU" dirty="0" err="1" smtClean="0"/>
              <a:t>entire</a:t>
            </a:r>
            <a:r>
              <a:rPr lang="hu-HU" dirty="0" smtClean="0"/>
              <a:t> RAID </a:t>
            </a:r>
            <a:r>
              <a:rPr lang="hu-HU" dirty="0" err="1" smtClean="0"/>
              <a:t>volume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249148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Typical</a:t>
            </a:r>
            <a:r>
              <a:rPr lang="hu-HU" dirty="0" smtClean="0"/>
              <a:t> RAID </a:t>
            </a:r>
            <a:r>
              <a:rPr lang="hu-HU" dirty="0" err="1" smtClean="0"/>
              <a:t>problems</a:t>
            </a:r>
            <a:r>
              <a:rPr lang="hu-HU" dirty="0" smtClean="0"/>
              <a:t> 3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 err="1" smtClean="0"/>
              <a:t>Lack</a:t>
            </a:r>
            <a:r>
              <a:rPr lang="hu-HU" dirty="0" smtClean="0"/>
              <a:t> of </a:t>
            </a:r>
            <a:r>
              <a:rPr lang="hu-HU" dirty="0" err="1" smtClean="0"/>
              <a:t>battery</a:t>
            </a:r>
            <a:r>
              <a:rPr lang="hu-HU" dirty="0" smtClean="0"/>
              <a:t> backup unit</a:t>
            </a:r>
          </a:p>
          <a:p>
            <a:pPr lvl="1"/>
            <a:r>
              <a:rPr lang="hu-HU" dirty="0" err="1" smtClean="0"/>
              <a:t>When</a:t>
            </a:r>
            <a:r>
              <a:rPr lang="hu-HU" dirty="0" smtClean="0"/>
              <a:t> policy is </a:t>
            </a:r>
            <a:r>
              <a:rPr lang="hu-HU" dirty="0" err="1" smtClean="0"/>
              <a:t>set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write</a:t>
            </a:r>
            <a:r>
              <a:rPr lang="hu-HU" dirty="0" smtClean="0"/>
              <a:t> back</a:t>
            </a:r>
          </a:p>
          <a:p>
            <a:pPr lvl="1"/>
            <a:r>
              <a:rPr lang="hu-HU" dirty="0" err="1" smtClean="0"/>
              <a:t>Write</a:t>
            </a:r>
            <a:r>
              <a:rPr lang="hu-HU" dirty="0" smtClean="0"/>
              <a:t> </a:t>
            </a:r>
            <a:r>
              <a:rPr lang="hu-HU" dirty="0" err="1" smtClean="0"/>
              <a:t>operations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</a:t>
            </a:r>
            <a:r>
              <a:rPr lang="hu-HU" dirty="0" err="1" smtClean="0"/>
              <a:t>reported</a:t>
            </a:r>
            <a:r>
              <a:rPr lang="hu-HU" dirty="0" smtClean="0"/>
              <a:t> </a:t>
            </a:r>
            <a:r>
              <a:rPr lang="hu-HU" dirty="0" err="1" smtClean="0"/>
              <a:t>complete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RAID </a:t>
            </a:r>
            <a:r>
              <a:rPr lang="hu-HU" dirty="0" err="1" smtClean="0"/>
              <a:t>card</a:t>
            </a:r>
            <a:endParaRPr lang="hu-HU" dirty="0" smtClean="0"/>
          </a:p>
          <a:p>
            <a:pPr lvl="1"/>
            <a:r>
              <a:rPr lang="hu-HU" dirty="0" smtClean="0"/>
              <a:t>Data is </a:t>
            </a:r>
            <a:r>
              <a:rPr lang="hu-HU" dirty="0" err="1" smtClean="0"/>
              <a:t>still</a:t>
            </a:r>
            <a:r>
              <a:rPr lang="hu-HU" dirty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cache </a:t>
            </a:r>
            <a:r>
              <a:rPr lang="hu-HU" dirty="0" err="1" smtClean="0"/>
              <a:t>only</a:t>
            </a:r>
            <a:endParaRPr lang="hu-HU" dirty="0" smtClean="0"/>
          </a:p>
          <a:p>
            <a:pPr lvl="1"/>
            <a:r>
              <a:rPr lang="hu-HU" dirty="0" smtClean="0"/>
              <a:t>System </a:t>
            </a:r>
            <a:r>
              <a:rPr lang="hu-HU" dirty="0" err="1" smtClean="0"/>
              <a:t>crashes</a:t>
            </a:r>
            <a:r>
              <a:rPr lang="hu-HU" dirty="0" smtClean="0"/>
              <a:t> -&gt;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loss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Too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a RAID</a:t>
            </a:r>
          </a:p>
          <a:p>
            <a:pPr lvl="1"/>
            <a:r>
              <a:rPr lang="hu-HU" dirty="0" err="1" smtClean="0"/>
              <a:t>Requires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chassis</a:t>
            </a:r>
            <a:r>
              <a:rPr lang="hu-HU" dirty="0" smtClean="0"/>
              <a:t> and </a:t>
            </a:r>
            <a:r>
              <a:rPr lang="hu-HU" dirty="0" err="1" smtClean="0"/>
              <a:t>power</a:t>
            </a:r>
            <a:r>
              <a:rPr lang="hu-HU" dirty="0" smtClean="0"/>
              <a:t> </a:t>
            </a:r>
            <a:r>
              <a:rPr lang="hu-HU" dirty="0" err="1" smtClean="0"/>
              <a:t>supply</a:t>
            </a:r>
            <a:endParaRPr lang="hu-HU" dirty="0" smtClean="0"/>
          </a:p>
          <a:p>
            <a:pPr lvl="1"/>
            <a:r>
              <a:rPr lang="hu-HU" dirty="0" smtClean="0"/>
              <a:t>RAID </a:t>
            </a:r>
            <a:r>
              <a:rPr lang="hu-HU" dirty="0" err="1" smtClean="0"/>
              <a:t>extension</a:t>
            </a:r>
            <a:r>
              <a:rPr lang="hu-HU" dirty="0"/>
              <a:t> </a:t>
            </a:r>
            <a:r>
              <a:rPr lang="hu-HU" dirty="0" err="1" smtClean="0"/>
              <a:t>modules</a:t>
            </a:r>
            <a:r>
              <a:rPr lang="hu-HU" dirty="0" smtClean="0"/>
              <a:t>: </a:t>
            </a:r>
            <a:r>
              <a:rPr lang="hu-HU" dirty="0" err="1" smtClean="0"/>
              <a:t>too</a:t>
            </a:r>
            <a:r>
              <a:rPr lang="hu-HU" dirty="0" smtClean="0"/>
              <a:t> </a:t>
            </a:r>
            <a:r>
              <a:rPr lang="hu-HU" dirty="0" err="1" smtClean="0"/>
              <a:t>many</a:t>
            </a:r>
            <a:r>
              <a:rPr lang="hu-HU" dirty="0" smtClean="0"/>
              <a:t> </a:t>
            </a:r>
            <a:r>
              <a:rPr lang="hu-HU" dirty="0" err="1" smtClean="0"/>
              <a:t>cables</a:t>
            </a:r>
            <a:endParaRPr lang="hu-HU" dirty="0" smtClean="0"/>
          </a:p>
          <a:p>
            <a:pPr lvl="1"/>
            <a:r>
              <a:rPr lang="hu-HU" dirty="0" smtClean="0"/>
              <a:t>Multiplexed </a:t>
            </a:r>
            <a:r>
              <a:rPr lang="hu-HU" dirty="0" err="1" smtClean="0"/>
              <a:t>backplaned</a:t>
            </a:r>
            <a:r>
              <a:rPr lang="hu-HU" dirty="0" smtClean="0"/>
              <a:t> and </a:t>
            </a:r>
            <a:r>
              <a:rPr lang="hu-HU" dirty="0" err="1" smtClean="0"/>
              <a:t>bundled</a:t>
            </a:r>
            <a:r>
              <a:rPr lang="hu-HU" dirty="0" smtClean="0"/>
              <a:t> </a:t>
            </a:r>
            <a:r>
              <a:rPr lang="hu-HU" dirty="0" err="1" smtClean="0"/>
              <a:t>cables</a:t>
            </a:r>
            <a:endParaRPr lang="hu-HU" dirty="0" smtClean="0"/>
          </a:p>
          <a:p>
            <a:pPr lvl="1"/>
            <a:r>
              <a:rPr lang="hu-HU" dirty="0" err="1" smtClean="0"/>
              <a:t>Frequent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failures</a:t>
            </a:r>
            <a:r>
              <a:rPr lang="hu-HU" dirty="0" smtClean="0"/>
              <a:t> </a:t>
            </a:r>
            <a:r>
              <a:rPr lang="hu-HU" dirty="0" err="1" smtClean="0"/>
              <a:t>require</a:t>
            </a:r>
            <a:r>
              <a:rPr lang="hu-HU" dirty="0" smtClean="0"/>
              <a:t> </a:t>
            </a:r>
            <a:r>
              <a:rPr lang="hu-HU" dirty="0" err="1" smtClean="0"/>
              <a:t>manual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replacement</a:t>
            </a:r>
            <a:endParaRPr lang="hu-HU" dirty="0" smtClean="0"/>
          </a:p>
          <a:p>
            <a:pPr lvl="1"/>
            <a:r>
              <a:rPr lang="hu-HU" dirty="0" smtClean="0"/>
              <a:t>Servers </a:t>
            </a:r>
            <a:r>
              <a:rPr lang="hu-HU" dirty="0" err="1" smtClean="0"/>
              <a:t>cannot</a:t>
            </a:r>
            <a:r>
              <a:rPr lang="hu-HU" dirty="0" smtClean="0"/>
              <a:t> be </a:t>
            </a:r>
            <a:r>
              <a:rPr lang="hu-HU" dirty="0" err="1" smtClean="0"/>
              <a:t>stopped</a:t>
            </a:r>
            <a:endParaRPr lang="hu-HU" dirty="0" smtClean="0"/>
          </a:p>
          <a:p>
            <a:pPr lvl="1"/>
            <a:r>
              <a:rPr lang="hu-HU" dirty="0" err="1" smtClean="0"/>
              <a:t>Hot-swap</a:t>
            </a:r>
            <a:r>
              <a:rPr lang="hu-HU" dirty="0" smtClean="0"/>
              <a:t> </a:t>
            </a:r>
            <a:r>
              <a:rPr lang="hu-HU" dirty="0" err="1" smtClean="0"/>
              <a:t>functionality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710215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ím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Components</a:t>
            </a:r>
            <a:r>
              <a:rPr lang="hu-HU" dirty="0" smtClean="0"/>
              <a:t> of a RAID </a:t>
            </a:r>
            <a:r>
              <a:rPr lang="hu-HU" dirty="0" err="1" smtClean="0"/>
              <a:t>system</a:t>
            </a:r>
            <a:endParaRPr lang="hu-HU" dirty="0"/>
          </a:p>
        </p:txBody>
      </p:sp>
      <p:sp>
        <p:nvSpPr>
          <p:cNvPr id="10" name="Tartalom helye 9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hu-HU" dirty="0" err="1" smtClean="0"/>
              <a:t>Usually</a:t>
            </a:r>
            <a:r>
              <a:rPr lang="hu-HU" dirty="0" smtClean="0"/>
              <a:t> SAS</a:t>
            </a:r>
          </a:p>
          <a:p>
            <a:r>
              <a:rPr lang="hu-HU" dirty="0" smtClean="0"/>
              <a:t>SBB: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bridge</a:t>
            </a:r>
            <a:r>
              <a:rPr lang="hu-HU" dirty="0" smtClean="0"/>
              <a:t> </a:t>
            </a:r>
            <a:r>
              <a:rPr lang="hu-HU" dirty="0" err="1" smtClean="0"/>
              <a:t>bay</a:t>
            </a:r>
            <a:endParaRPr lang="hu-HU" dirty="0" smtClean="0"/>
          </a:p>
          <a:p>
            <a:r>
              <a:rPr lang="hu-HU" dirty="0" smtClean="0"/>
              <a:t>Open standard</a:t>
            </a:r>
          </a:p>
          <a:p>
            <a:pPr lvl="1"/>
            <a:r>
              <a:rPr lang="hu-HU" dirty="0" smtClean="0"/>
              <a:t>SAS </a:t>
            </a:r>
            <a:r>
              <a:rPr lang="hu-HU" dirty="0" err="1" smtClean="0"/>
              <a:t>controller</a:t>
            </a:r>
            <a:r>
              <a:rPr lang="hu-HU" dirty="0" smtClean="0"/>
              <a:t> (w/ RAID)</a:t>
            </a:r>
          </a:p>
          <a:p>
            <a:pPr lvl="1"/>
            <a:r>
              <a:rPr lang="hu-HU" dirty="0" smtClean="0"/>
              <a:t>4 × SAS </a:t>
            </a:r>
            <a:r>
              <a:rPr lang="hu-HU" dirty="0" err="1" smtClean="0"/>
              <a:t>links</a:t>
            </a:r>
            <a:endParaRPr lang="hu-HU" dirty="0" smtClean="0"/>
          </a:p>
          <a:p>
            <a:pPr lvl="1"/>
            <a:r>
              <a:rPr lang="hu-HU" dirty="0" smtClean="0"/>
              <a:t>Multiplexer </a:t>
            </a:r>
            <a:r>
              <a:rPr lang="hu-HU" dirty="0" err="1" smtClean="0"/>
              <a:t>backplane</a:t>
            </a:r>
            <a:endParaRPr lang="hu-HU" dirty="0" smtClean="0"/>
          </a:p>
          <a:p>
            <a:pPr lvl="1"/>
            <a:r>
              <a:rPr lang="hu-HU" dirty="0" smtClean="0"/>
              <a:t>RAID </a:t>
            </a:r>
            <a:r>
              <a:rPr lang="hu-HU" dirty="0" err="1" smtClean="0"/>
              <a:t>extension</a:t>
            </a:r>
            <a:r>
              <a:rPr lang="hu-HU" dirty="0" smtClean="0"/>
              <a:t> </a:t>
            </a:r>
            <a:r>
              <a:rPr lang="hu-HU" dirty="0" err="1" smtClean="0"/>
              <a:t>boxes</a:t>
            </a:r>
            <a:endParaRPr lang="hu-HU" dirty="0"/>
          </a:p>
        </p:txBody>
      </p:sp>
      <p:grpSp>
        <p:nvGrpSpPr>
          <p:cNvPr id="58" name="Csoportba foglalás 57"/>
          <p:cNvGrpSpPr/>
          <p:nvPr/>
        </p:nvGrpSpPr>
        <p:grpSpPr>
          <a:xfrm>
            <a:off x="4788024" y="1844824"/>
            <a:ext cx="3960440" cy="4741699"/>
            <a:chOff x="4788024" y="1844824"/>
            <a:chExt cx="3960440" cy="4741698"/>
          </a:xfrm>
        </p:grpSpPr>
        <p:sp>
          <p:nvSpPr>
            <p:cNvPr id="59" name="Téglalap 58"/>
            <p:cNvSpPr/>
            <p:nvPr/>
          </p:nvSpPr>
          <p:spPr>
            <a:xfrm>
              <a:off x="4788024" y="5733256"/>
              <a:ext cx="432048" cy="8532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1200" dirty="0" err="1" smtClean="0"/>
                <a:t>Disk</a:t>
              </a:r>
              <a:endParaRPr lang="hu-HU" sz="1200" dirty="0"/>
            </a:p>
          </p:txBody>
        </p:sp>
        <p:sp>
          <p:nvSpPr>
            <p:cNvPr id="60" name="Téglalap 59"/>
            <p:cNvSpPr/>
            <p:nvPr/>
          </p:nvSpPr>
          <p:spPr>
            <a:xfrm>
              <a:off x="4788024" y="4437112"/>
              <a:ext cx="3960440" cy="57606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dirty="0" err="1" smtClean="0"/>
                <a:t>Backplane</a:t>
              </a:r>
              <a:r>
                <a:rPr lang="hu-HU" dirty="0" smtClean="0"/>
                <a:t> + Multiplexer</a:t>
              </a:r>
              <a:endParaRPr lang="hu-HU" dirty="0"/>
            </a:p>
          </p:txBody>
        </p:sp>
        <p:sp>
          <p:nvSpPr>
            <p:cNvPr id="61" name="Téglalap 60"/>
            <p:cNvSpPr/>
            <p:nvPr/>
          </p:nvSpPr>
          <p:spPr>
            <a:xfrm>
              <a:off x="5508104" y="3140968"/>
              <a:ext cx="2664296" cy="57606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RAID </a:t>
              </a:r>
              <a:r>
                <a:rPr lang="hu-HU" dirty="0" err="1" smtClean="0"/>
                <a:t>controller</a:t>
              </a:r>
              <a:endParaRPr lang="hu-HU" dirty="0"/>
            </a:p>
          </p:txBody>
        </p:sp>
        <p:sp>
          <p:nvSpPr>
            <p:cNvPr id="62" name="Téglalap 61"/>
            <p:cNvSpPr/>
            <p:nvPr/>
          </p:nvSpPr>
          <p:spPr>
            <a:xfrm>
              <a:off x="4788024" y="1844824"/>
              <a:ext cx="3960440" cy="5760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Server</a:t>
              </a:r>
              <a:endParaRPr lang="hu-HU" dirty="0"/>
            </a:p>
          </p:txBody>
        </p:sp>
        <p:sp>
          <p:nvSpPr>
            <p:cNvPr id="63" name="Felfelé-lefelé nyíl 62"/>
            <p:cNvSpPr/>
            <p:nvPr/>
          </p:nvSpPr>
          <p:spPr>
            <a:xfrm>
              <a:off x="6300192" y="2492896"/>
              <a:ext cx="1008112" cy="576064"/>
            </a:xfrm>
            <a:prstGeom prst="upDownArrow">
              <a:avLst>
                <a:gd name="adj1" fmla="val 85088"/>
                <a:gd name="adj2" fmla="val 2395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dirty="0" smtClean="0"/>
                <a:t>PCI-e</a:t>
              </a:r>
              <a:endParaRPr lang="hu-HU" dirty="0"/>
            </a:p>
          </p:txBody>
        </p:sp>
        <p:sp>
          <p:nvSpPr>
            <p:cNvPr id="64" name="Felfelé-lefelé nyíl 63"/>
            <p:cNvSpPr/>
            <p:nvPr/>
          </p:nvSpPr>
          <p:spPr>
            <a:xfrm>
              <a:off x="5652120" y="3789040"/>
              <a:ext cx="1008112" cy="576064"/>
            </a:xfrm>
            <a:prstGeom prst="upDownArrow">
              <a:avLst>
                <a:gd name="adj1" fmla="val 85088"/>
                <a:gd name="adj2" fmla="val 2395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600" dirty="0" smtClean="0"/>
                <a:t>4×SAS</a:t>
              </a:r>
              <a:endParaRPr lang="hu-HU" dirty="0"/>
            </a:p>
          </p:txBody>
        </p:sp>
        <p:sp>
          <p:nvSpPr>
            <p:cNvPr id="65" name="Felfelé-lefelé nyíl 64"/>
            <p:cNvSpPr/>
            <p:nvPr/>
          </p:nvSpPr>
          <p:spPr>
            <a:xfrm>
              <a:off x="7020272" y="3789040"/>
              <a:ext cx="1008112" cy="576064"/>
            </a:xfrm>
            <a:prstGeom prst="upDownArrow">
              <a:avLst>
                <a:gd name="adj1" fmla="val 85088"/>
                <a:gd name="adj2" fmla="val 2395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sz="1600" dirty="0" smtClean="0"/>
                <a:t>4×SAS</a:t>
              </a:r>
              <a:endParaRPr lang="hu-HU" dirty="0"/>
            </a:p>
          </p:txBody>
        </p:sp>
        <p:sp>
          <p:nvSpPr>
            <p:cNvPr id="66" name="Felfelé-lefelé nyíl 65"/>
            <p:cNvSpPr/>
            <p:nvPr/>
          </p:nvSpPr>
          <p:spPr>
            <a:xfrm>
              <a:off x="4860032" y="5085184"/>
              <a:ext cx="288032" cy="576064"/>
            </a:xfrm>
            <a:prstGeom prst="upDownArrow">
              <a:avLst>
                <a:gd name="adj1" fmla="val 60668"/>
                <a:gd name="adj2" fmla="val 2395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600" dirty="0" smtClean="0"/>
                <a:t>SATA/SAS</a:t>
              </a:r>
              <a:endParaRPr lang="hu-HU" dirty="0"/>
            </a:p>
          </p:txBody>
        </p:sp>
        <p:sp>
          <p:nvSpPr>
            <p:cNvPr id="67" name="Téglalap 66"/>
            <p:cNvSpPr/>
            <p:nvPr/>
          </p:nvSpPr>
          <p:spPr>
            <a:xfrm>
              <a:off x="5292080" y="5733256"/>
              <a:ext cx="432048" cy="8532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1200" dirty="0" err="1" smtClean="0"/>
                <a:t>Disk</a:t>
              </a:r>
              <a:endParaRPr lang="hu-HU" sz="1200" dirty="0"/>
            </a:p>
          </p:txBody>
        </p:sp>
        <p:sp>
          <p:nvSpPr>
            <p:cNvPr id="68" name="Téglalap 67"/>
            <p:cNvSpPr/>
            <p:nvPr/>
          </p:nvSpPr>
          <p:spPr>
            <a:xfrm>
              <a:off x="5796136" y="5733256"/>
              <a:ext cx="432048" cy="8532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1200" dirty="0" err="1" smtClean="0"/>
                <a:t>Disk</a:t>
              </a:r>
              <a:endParaRPr lang="hu-HU" sz="1200" dirty="0"/>
            </a:p>
          </p:txBody>
        </p:sp>
        <p:sp>
          <p:nvSpPr>
            <p:cNvPr id="69" name="Téglalap 68"/>
            <p:cNvSpPr/>
            <p:nvPr/>
          </p:nvSpPr>
          <p:spPr>
            <a:xfrm>
              <a:off x="6300192" y="5733256"/>
              <a:ext cx="432048" cy="8532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1200" dirty="0" err="1" smtClean="0"/>
                <a:t>Disk</a:t>
              </a:r>
              <a:endParaRPr lang="hu-HU" sz="1200" dirty="0"/>
            </a:p>
          </p:txBody>
        </p:sp>
        <p:sp>
          <p:nvSpPr>
            <p:cNvPr id="70" name="Téglalap 69"/>
            <p:cNvSpPr/>
            <p:nvPr/>
          </p:nvSpPr>
          <p:spPr>
            <a:xfrm>
              <a:off x="6804248" y="5733256"/>
              <a:ext cx="432048" cy="8532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1200" dirty="0" err="1" smtClean="0"/>
                <a:t>Disk</a:t>
              </a:r>
              <a:endParaRPr lang="hu-HU" sz="1200" dirty="0"/>
            </a:p>
          </p:txBody>
        </p:sp>
        <p:sp>
          <p:nvSpPr>
            <p:cNvPr id="71" name="Téglalap 70"/>
            <p:cNvSpPr/>
            <p:nvPr/>
          </p:nvSpPr>
          <p:spPr>
            <a:xfrm>
              <a:off x="7308304" y="5733256"/>
              <a:ext cx="432048" cy="8532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1200" dirty="0" err="1" smtClean="0"/>
                <a:t>Disk</a:t>
              </a:r>
              <a:endParaRPr lang="hu-HU" sz="1200" dirty="0"/>
            </a:p>
          </p:txBody>
        </p:sp>
        <p:sp>
          <p:nvSpPr>
            <p:cNvPr id="72" name="Téglalap 71"/>
            <p:cNvSpPr/>
            <p:nvPr/>
          </p:nvSpPr>
          <p:spPr>
            <a:xfrm>
              <a:off x="7812360" y="5733256"/>
              <a:ext cx="432048" cy="8532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1200" dirty="0" err="1" smtClean="0"/>
                <a:t>Disk</a:t>
              </a:r>
              <a:endParaRPr lang="hu-HU" sz="1200" dirty="0"/>
            </a:p>
          </p:txBody>
        </p:sp>
        <p:sp>
          <p:nvSpPr>
            <p:cNvPr id="73" name="Téglalap 72"/>
            <p:cNvSpPr/>
            <p:nvPr/>
          </p:nvSpPr>
          <p:spPr>
            <a:xfrm>
              <a:off x="8316416" y="5733256"/>
              <a:ext cx="432048" cy="85326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1200" dirty="0" err="1" smtClean="0"/>
                <a:t>Disk</a:t>
              </a:r>
              <a:endParaRPr lang="hu-HU" sz="1200" dirty="0"/>
            </a:p>
          </p:txBody>
        </p:sp>
        <p:sp>
          <p:nvSpPr>
            <p:cNvPr id="74" name="Felfelé-lefelé nyíl 73"/>
            <p:cNvSpPr/>
            <p:nvPr/>
          </p:nvSpPr>
          <p:spPr>
            <a:xfrm>
              <a:off x="5364088" y="5085184"/>
              <a:ext cx="288032" cy="576064"/>
            </a:xfrm>
            <a:prstGeom prst="upDownArrow">
              <a:avLst>
                <a:gd name="adj1" fmla="val 60668"/>
                <a:gd name="adj2" fmla="val 2395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600" dirty="0" smtClean="0"/>
                <a:t>SATA/SAS</a:t>
              </a:r>
              <a:endParaRPr lang="hu-HU" dirty="0"/>
            </a:p>
          </p:txBody>
        </p:sp>
        <p:sp>
          <p:nvSpPr>
            <p:cNvPr id="75" name="Felfelé-lefelé nyíl 74"/>
            <p:cNvSpPr/>
            <p:nvPr/>
          </p:nvSpPr>
          <p:spPr>
            <a:xfrm>
              <a:off x="5868144" y="5085184"/>
              <a:ext cx="288032" cy="576064"/>
            </a:xfrm>
            <a:prstGeom prst="upDownArrow">
              <a:avLst>
                <a:gd name="adj1" fmla="val 60668"/>
                <a:gd name="adj2" fmla="val 2395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600" dirty="0" smtClean="0"/>
                <a:t>SATA/SAS</a:t>
              </a:r>
              <a:endParaRPr lang="hu-HU" dirty="0"/>
            </a:p>
          </p:txBody>
        </p:sp>
        <p:sp>
          <p:nvSpPr>
            <p:cNvPr id="76" name="Felfelé-lefelé nyíl 75"/>
            <p:cNvSpPr/>
            <p:nvPr/>
          </p:nvSpPr>
          <p:spPr>
            <a:xfrm>
              <a:off x="6372200" y="5085184"/>
              <a:ext cx="288032" cy="576064"/>
            </a:xfrm>
            <a:prstGeom prst="upDownArrow">
              <a:avLst>
                <a:gd name="adj1" fmla="val 60668"/>
                <a:gd name="adj2" fmla="val 2395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600" dirty="0" smtClean="0"/>
                <a:t>SATA/SAS</a:t>
              </a:r>
              <a:endParaRPr lang="hu-HU" dirty="0"/>
            </a:p>
          </p:txBody>
        </p:sp>
        <p:sp>
          <p:nvSpPr>
            <p:cNvPr id="77" name="Felfelé-lefelé nyíl 76"/>
            <p:cNvSpPr/>
            <p:nvPr/>
          </p:nvSpPr>
          <p:spPr>
            <a:xfrm>
              <a:off x="6876256" y="5085184"/>
              <a:ext cx="288032" cy="576064"/>
            </a:xfrm>
            <a:prstGeom prst="upDownArrow">
              <a:avLst>
                <a:gd name="adj1" fmla="val 60668"/>
                <a:gd name="adj2" fmla="val 2395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600" dirty="0" smtClean="0"/>
                <a:t>SATA/SAS</a:t>
              </a:r>
              <a:endParaRPr lang="hu-HU" dirty="0"/>
            </a:p>
          </p:txBody>
        </p:sp>
        <p:sp>
          <p:nvSpPr>
            <p:cNvPr id="78" name="Felfelé-lefelé nyíl 77"/>
            <p:cNvSpPr/>
            <p:nvPr/>
          </p:nvSpPr>
          <p:spPr>
            <a:xfrm>
              <a:off x="7380312" y="5085184"/>
              <a:ext cx="288032" cy="576064"/>
            </a:xfrm>
            <a:prstGeom prst="upDownArrow">
              <a:avLst>
                <a:gd name="adj1" fmla="val 60668"/>
                <a:gd name="adj2" fmla="val 2395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600" dirty="0" smtClean="0"/>
                <a:t>SATA/SAS</a:t>
              </a:r>
              <a:endParaRPr lang="hu-HU" dirty="0"/>
            </a:p>
          </p:txBody>
        </p:sp>
        <p:sp>
          <p:nvSpPr>
            <p:cNvPr id="79" name="Felfelé-lefelé nyíl 78"/>
            <p:cNvSpPr/>
            <p:nvPr/>
          </p:nvSpPr>
          <p:spPr>
            <a:xfrm>
              <a:off x="7884368" y="5085184"/>
              <a:ext cx="288032" cy="576064"/>
            </a:xfrm>
            <a:prstGeom prst="upDownArrow">
              <a:avLst>
                <a:gd name="adj1" fmla="val 60668"/>
                <a:gd name="adj2" fmla="val 2395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600" dirty="0" smtClean="0"/>
                <a:t>SATA/SAS</a:t>
              </a:r>
              <a:endParaRPr lang="hu-HU" dirty="0"/>
            </a:p>
          </p:txBody>
        </p:sp>
        <p:sp>
          <p:nvSpPr>
            <p:cNvPr id="80" name="Felfelé-lefelé nyíl 79"/>
            <p:cNvSpPr/>
            <p:nvPr/>
          </p:nvSpPr>
          <p:spPr>
            <a:xfrm>
              <a:off x="8388424" y="5085184"/>
              <a:ext cx="288032" cy="576064"/>
            </a:xfrm>
            <a:prstGeom prst="upDownArrow">
              <a:avLst>
                <a:gd name="adj1" fmla="val 60668"/>
                <a:gd name="adj2" fmla="val 23952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sz="600" dirty="0" smtClean="0"/>
                <a:t>SATA/SAS</a:t>
              </a:r>
              <a:endParaRPr lang="hu-HU" dirty="0"/>
            </a:p>
          </p:txBody>
        </p:sp>
      </p:grpSp>
    </p:spTree>
    <p:extLst>
      <p:ext uri="{BB962C8B-B14F-4D97-AF65-F5344CB8AC3E}">
        <p14:creationId xmlns:p14="http://schemas.microsoft.com/office/powerpoint/2010/main" val="3381017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Astrophysics</a:t>
            </a:r>
            <a:endParaRPr lang="en-US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noProof="0" dirty="0" smtClean="0"/>
              <a:t>Sky Surveys</a:t>
            </a:r>
          </a:p>
          <a:p>
            <a:pPr lvl="1"/>
            <a:r>
              <a:rPr lang="en-US" noProof="0" dirty="0" smtClean="0"/>
              <a:t>Systematic maps of the night sky</a:t>
            </a:r>
          </a:p>
          <a:p>
            <a:pPr lvl="1"/>
            <a:r>
              <a:rPr lang="en-US" noProof="0" dirty="0" smtClean="0"/>
              <a:t>For </a:t>
            </a:r>
            <a:r>
              <a:rPr lang="en-US" noProof="0" dirty="0" err="1" smtClean="0"/>
              <a:t>astrostatistics</a:t>
            </a:r>
            <a:endParaRPr lang="en-US" noProof="0" dirty="0" smtClean="0"/>
          </a:p>
          <a:p>
            <a:pPr lvl="1"/>
            <a:r>
              <a:rPr lang="en-US" noProof="0" dirty="0" smtClean="0"/>
              <a:t>Structure of the Milky Way</a:t>
            </a:r>
          </a:p>
          <a:p>
            <a:pPr lvl="1"/>
            <a:r>
              <a:rPr lang="en-US" noProof="0" dirty="0" smtClean="0"/>
              <a:t>Structure of the Universe</a:t>
            </a:r>
          </a:p>
          <a:p>
            <a:pPr lvl="1"/>
            <a:r>
              <a:rPr lang="en-US" noProof="0" dirty="0" err="1" smtClean="0"/>
              <a:t>Ecolution</a:t>
            </a:r>
            <a:r>
              <a:rPr lang="en-US" noProof="0" dirty="0" smtClean="0"/>
              <a:t> of galaxies</a:t>
            </a:r>
          </a:p>
          <a:p>
            <a:pPr lvl="1"/>
            <a:r>
              <a:rPr lang="en-US" noProof="0" dirty="0" smtClean="0"/>
              <a:t>Cosmology</a:t>
            </a:r>
          </a:p>
          <a:p>
            <a:r>
              <a:rPr lang="en-US" noProof="0" dirty="0" smtClean="0"/>
              <a:t>Many wavelength ranges</a:t>
            </a:r>
          </a:p>
          <a:p>
            <a:pPr lvl="1"/>
            <a:r>
              <a:rPr lang="en-US" noProof="0" dirty="0" smtClean="0"/>
              <a:t>Radio, IR, optical, UV, X, γ</a:t>
            </a:r>
          </a:p>
          <a:p>
            <a:pPr lvl="1"/>
            <a:r>
              <a:rPr lang="en-US" noProof="0" dirty="0" smtClean="0"/>
              <a:t>Comparing emission at various wavelength ranges is fundamental</a:t>
            </a:r>
          </a:p>
          <a:p>
            <a:r>
              <a:rPr lang="en-US" noProof="0" dirty="0" smtClean="0"/>
              <a:t>Dark matter simulations</a:t>
            </a:r>
          </a:p>
          <a:p>
            <a:pPr lvl="1"/>
            <a:r>
              <a:rPr lang="en-US" noProof="0" dirty="0" err="1" smtClean="0"/>
              <a:t>Millenium</a:t>
            </a:r>
            <a:r>
              <a:rPr lang="en-US" noProof="0" dirty="0" smtClean="0"/>
              <a:t>, Bolshoi, </a:t>
            </a:r>
            <a:r>
              <a:rPr lang="en-US" noProof="0" dirty="0" err="1" smtClean="0"/>
              <a:t>Indra</a:t>
            </a:r>
            <a:endParaRPr lang="en-US" noProof="0" dirty="0" smtClean="0"/>
          </a:p>
          <a:p>
            <a:pPr lvl="1"/>
            <a:r>
              <a:rPr lang="en-US" noProof="0" dirty="0" smtClean="0"/>
              <a:t>10^9-10^10 particles in time and space</a:t>
            </a:r>
          </a:p>
          <a:p>
            <a:r>
              <a:rPr lang="en-US" noProof="0" dirty="0" smtClean="0"/>
              <a:t>Gravity wave detection</a:t>
            </a:r>
          </a:p>
          <a:p>
            <a:pPr lvl="1"/>
            <a:r>
              <a:rPr lang="en-US" noProof="0" dirty="0" smtClean="0"/>
              <a:t>LIGO, Virgo, LISA</a:t>
            </a:r>
          </a:p>
          <a:p>
            <a:pPr lvl="1"/>
            <a:r>
              <a:rPr lang="en-US" noProof="0" dirty="0" smtClean="0"/>
              <a:t>Time-series analysis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noProof="0" dirty="0" smtClean="0"/>
              <a:t>Past</a:t>
            </a:r>
          </a:p>
          <a:p>
            <a:pPr lvl="1"/>
            <a:r>
              <a:rPr lang="en-US" noProof="0" dirty="0" smtClean="0"/>
              <a:t>Palomar Observatory Sky Survey</a:t>
            </a:r>
          </a:p>
          <a:p>
            <a:pPr lvl="1"/>
            <a:r>
              <a:rPr lang="en-US" noProof="0" dirty="0" smtClean="0"/>
              <a:t>Digitized glass plates</a:t>
            </a:r>
          </a:p>
          <a:p>
            <a:r>
              <a:rPr lang="en-US" noProof="0" dirty="0" smtClean="0"/>
              <a:t>Yesterday</a:t>
            </a:r>
          </a:p>
          <a:p>
            <a:pPr lvl="1"/>
            <a:r>
              <a:rPr lang="en-US" noProof="0" dirty="0" smtClean="0"/>
              <a:t>Sloan Digital Sky Survey o(10TB)</a:t>
            </a:r>
          </a:p>
          <a:p>
            <a:pPr lvl="1"/>
            <a:r>
              <a:rPr lang="en-US" noProof="0" dirty="0" err="1" smtClean="0"/>
              <a:t>SkyServer</a:t>
            </a:r>
            <a:r>
              <a:rPr lang="en-US" noProof="0" dirty="0" smtClean="0"/>
              <a:t> [Szalay et al.]</a:t>
            </a:r>
          </a:p>
          <a:p>
            <a:pPr lvl="1"/>
            <a:r>
              <a:rPr lang="en-US" noProof="0" dirty="0" smtClean="0"/>
              <a:t>350 million detected objects</a:t>
            </a:r>
          </a:p>
          <a:p>
            <a:pPr lvl="1"/>
            <a:r>
              <a:rPr lang="en-US" noProof="0" dirty="0" smtClean="0"/>
              <a:t>1.5 million spectra</a:t>
            </a:r>
          </a:p>
          <a:p>
            <a:pPr lvl="1"/>
            <a:r>
              <a:rPr lang="en-US" noProof="0" dirty="0" smtClean="0"/>
              <a:t>A small part of the sky was observed in time-domain</a:t>
            </a:r>
          </a:p>
          <a:p>
            <a:r>
              <a:rPr lang="en-US" noProof="0" dirty="0" smtClean="0"/>
              <a:t>Today</a:t>
            </a:r>
          </a:p>
          <a:p>
            <a:pPr lvl="1"/>
            <a:r>
              <a:rPr lang="en-US" noProof="0" dirty="0" err="1" smtClean="0"/>
              <a:t>PanSTARRS</a:t>
            </a:r>
            <a:r>
              <a:rPr lang="en-US" noProof="0" dirty="0" smtClean="0"/>
              <a:t> o(100TB)</a:t>
            </a:r>
          </a:p>
          <a:p>
            <a:pPr lvl="1"/>
            <a:r>
              <a:rPr lang="en-US" noProof="0" dirty="0" smtClean="0"/>
              <a:t>Time-domain observations</a:t>
            </a:r>
          </a:p>
          <a:p>
            <a:pPr lvl="1"/>
            <a:r>
              <a:rPr lang="en-US" noProof="0" dirty="0" smtClean="0"/>
              <a:t>Solar system moving objects, variable stars, quasars, active galaxies</a:t>
            </a:r>
          </a:p>
          <a:p>
            <a:r>
              <a:rPr lang="en-US" noProof="0" dirty="0" smtClean="0"/>
              <a:t>By the end </a:t>
            </a:r>
            <a:r>
              <a:rPr lang="en-US" noProof="0" dirty="0" err="1" smtClean="0"/>
              <a:t>ot</a:t>
            </a:r>
            <a:r>
              <a:rPr lang="en-US" noProof="0" dirty="0" smtClean="0"/>
              <a:t> the decade</a:t>
            </a:r>
          </a:p>
          <a:p>
            <a:pPr lvl="1"/>
            <a:r>
              <a:rPr lang="en-US" noProof="0" dirty="0" smtClean="0"/>
              <a:t>LSST o(1 PB)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510106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internal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/>
          </a:p>
        </p:txBody>
      </p:sp>
      <p:grpSp>
        <p:nvGrpSpPr>
          <p:cNvPr id="19" name="Csoportba foglalás 18"/>
          <p:cNvGrpSpPr/>
          <p:nvPr/>
        </p:nvGrpSpPr>
        <p:grpSpPr>
          <a:xfrm>
            <a:off x="642910" y="2428869"/>
            <a:ext cx="7858180" cy="2714644"/>
            <a:chOff x="642910" y="2428869"/>
            <a:chExt cx="7858180" cy="2714644"/>
          </a:xfrm>
        </p:grpSpPr>
        <p:sp>
          <p:nvSpPr>
            <p:cNvPr id="6" name="Téglalap 5"/>
            <p:cNvSpPr/>
            <p:nvPr/>
          </p:nvSpPr>
          <p:spPr>
            <a:xfrm>
              <a:off x="642910" y="2428869"/>
              <a:ext cx="7858180" cy="27146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r>
                <a:rPr lang="hu-HU" sz="1400" dirty="0" smtClean="0"/>
                <a:t>Server </a:t>
              </a:r>
              <a:r>
                <a:rPr lang="hu-HU" sz="1400" dirty="0" err="1" smtClean="0"/>
                <a:t>chassis</a:t>
              </a:r>
              <a:endParaRPr lang="hu-HU" sz="1400" dirty="0"/>
            </a:p>
          </p:txBody>
        </p:sp>
        <p:sp>
          <p:nvSpPr>
            <p:cNvPr id="7" name="Balra-jobbra nyíl 6"/>
            <p:cNvSpPr/>
            <p:nvPr/>
          </p:nvSpPr>
          <p:spPr>
            <a:xfrm rot="16200000">
              <a:off x="964382" y="3750471"/>
              <a:ext cx="714380" cy="785818"/>
            </a:xfrm>
            <a:prstGeom prst="leftRightArrow">
              <a:avLst>
                <a:gd name="adj1" fmla="val 66012"/>
                <a:gd name="adj2" fmla="val 1685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r>
                <a:rPr lang="hu-HU" sz="1100" b="1" dirty="0" smtClean="0"/>
                <a:t>PCI-e</a:t>
              </a:r>
              <a:endParaRPr lang="hu-HU" sz="1600" b="1" dirty="0"/>
            </a:p>
          </p:txBody>
        </p:sp>
        <p:sp>
          <p:nvSpPr>
            <p:cNvPr id="8" name="Téglalap 7"/>
            <p:cNvSpPr/>
            <p:nvPr/>
          </p:nvSpPr>
          <p:spPr>
            <a:xfrm>
              <a:off x="785786" y="4500571"/>
              <a:ext cx="2428892" cy="28575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dirty="0" err="1" smtClean="0"/>
                <a:t>Motherboard</a:t>
              </a:r>
              <a:endParaRPr lang="hu-HU" dirty="0"/>
            </a:p>
          </p:txBody>
        </p:sp>
        <p:sp>
          <p:nvSpPr>
            <p:cNvPr id="9" name="Téglalap 8"/>
            <p:cNvSpPr/>
            <p:nvPr/>
          </p:nvSpPr>
          <p:spPr>
            <a:xfrm>
              <a:off x="7786710" y="2571744"/>
              <a:ext cx="571504" cy="22145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dirty="0" err="1" smtClean="0"/>
                <a:t>Disk</a:t>
              </a:r>
              <a:r>
                <a:rPr lang="hu-HU" dirty="0" smtClean="0"/>
                <a:t> drive</a:t>
              </a:r>
              <a:endParaRPr lang="hu-HU" dirty="0"/>
            </a:p>
          </p:txBody>
        </p:sp>
        <p:sp>
          <p:nvSpPr>
            <p:cNvPr id="10" name="Téglalap 9"/>
            <p:cNvSpPr/>
            <p:nvPr/>
          </p:nvSpPr>
          <p:spPr>
            <a:xfrm>
              <a:off x="7143768" y="2571744"/>
              <a:ext cx="571504" cy="22145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dirty="0" err="1" smtClean="0"/>
                <a:t>Disk</a:t>
              </a:r>
              <a:r>
                <a:rPr lang="hu-HU" dirty="0" smtClean="0"/>
                <a:t> drive</a:t>
              </a:r>
              <a:endParaRPr lang="hu-HU" dirty="0"/>
            </a:p>
          </p:txBody>
        </p:sp>
        <p:sp>
          <p:nvSpPr>
            <p:cNvPr id="11" name="Téglalap 10"/>
            <p:cNvSpPr/>
            <p:nvPr/>
          </p:nvSpPr>
          <p:spPr>
            <a:xfrm>
              <a:off x="6500826" y="2571744"/>
              <a:ext cx="571504" cy="22145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dirty="0" err="1" smtClean="0"/>
                <a:t>Disk</a:t>
              </a:r>
              <a:r>
                <a:rPr lang="hu-HU" dirty="0" smtClean="0"/>
                <a:t> drive</a:t>
              </a:r>
              <a:endParaRPr lang="hu-HU" dirty="0"/>
            </a:p>
          </p:txBody>
        </p:sp>
        <p:sp>
          <p:nvSpPr>
            <p:cNvPr id="12" name="Téglalap 11"/>
            <p:cNvSpPr/>
            <p:nvPr/>
          </p:nvSpPr>
          <p:spPr>
            <a:xfrm>
              <a:off x="5857884" y="2571744"/>
              <a:ext cx="571504" cy="22145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dirty="0" err="1" smtClean="0"/>
                <a:t>Disk</a:t>
              </a:r>
              <a:r>
                <a:rPr lang="hu-HU" dirty="0" smtClean="0"/>
                <a:t> drive</a:t>
              </a:r>
              <a:endParaRPr lang="hu-HU" dirty="0"/>
            </a:p>
          </p:txBody>
        </p:sp>
        <p:sp>
          <p:nvSpPr>
            <p:cNvPr id="13" name="Téglalap 12"/>
            <p:cNvSpPr/>
            <p:nvPr/>
          </p:nvSpPr>
          <p:spPr>
            <a:xfrm>
              <a:off x="5214942" y="2571744"/>
              <a:ext cx="571504" cy="22145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dirty="0" err="1" smtClean="0"/>
                <a:t>Disk</a:t>
              </a:r>
              <a:r>
                <a:rPr lang="hu-HU" dirty="0" smtClean="0"/>
                <a:t> drive</a:t>
              </a:r>
              <a:endParaRPr lang="hu-HU" dirty="0"/>
            </a:p>
          </p:txBody>
        </p:sp>
        <p:sp>
          <p:nvSpPr>
            <p:cNvPr id="14" name="Téglalap 13"/>
            <p:cNvSpPr/>
            <p:nvPr/>
          </p:nvSpPr>
          <p:spPr>
            <a:xfrm>
              <a:off x="4572000" y="2571744"/>
              <a:ext cx="571504" cy="22145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dirty="0" err="1" smtClean="0"/>
                <a:t>Disk</a:t>
              </a:r>
              <a:r>
                <a:rPr lang="hu-HU" dirty="0" smtClean="0"/>
                <a:t> drive</a:t>
              </a:r>
              <a:endParaRPr lang="hu-HU" dirty="0"/>
            </a:p>
          </p:txBody>
        </p:sp>
        <p:sp>
          <p:nvSpPr>
            <p:cNvPr id="15" name="Téglalap 14"/>
            <p:cNvSpPr/>
            <p:nvPr/>
          </p:nvSpPr>
          <p:spPr>
            <a:xfrm>
              <a:off x="3929058" y="2571744"/>
              <a:ext cx="571504" cy="22145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dirty="0" err="1" smtClean="0"/>
                <a:t>Disk</a:t>
              </a:r>
              <a:r>
                <a:rPr lang="hu-HU" dirty="0" smtClean="0"/>
                <a:t> drive</a:t>
              </a:r>
            </a:p>
          </p:txBody>
        </p:sp>
        <p:sp>
          <p:nvSpPr>
            <p:cNvPr id="16" name="Balra-jobbra nyíl 15"/>
            <p:cNvSpPr/>
            <p:nvPr/>
          </p:nvSpPr>
          <p:spPr>
            <a:xfrm>
              <a:off x="1785918" y="2786057"/>
              <a:ext cx="1500198" cy="785819"/>
            </a:xfrm>
            <a:prstGeom prst="leftRightArrow">
              <a:avLst>
                <a:gd name="adj1" fmla="val 72857"/>
                <a:gd name="adj2" fmla="val 1685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hu-HU" sz="1200" b="1" dirty="0" smtClean="0"/>
                <a:t>SATA / SAS</a:t>
              </a:r>
              <a:endParaRPr lang="hu-HU" b="1" dirty="0"/>
            </a:p>
          </p:txBody>
        </p:sp>
        <p:sp>
          <p:nvSpPr>
            <p:cNvPr id="17" name="Téglalap 16"/>
            <p:cNvSpPr/>
            <p:nvPr/>
          </p:nvSpPr>
          <p:spPr>
            <a:xfrm>
              <a:off x="3286116" y="2571744"/>
              <a:ext cx="571504" cy="2214579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hu-HU" dirty="0" err="1" smtClean="0"/>
                <a:t>Disk</a:t>
              </a:r>
              <a:r>
                <a:rPr lang="hu-HU" dirty="0" smtClean="0"/>
                <a:t> drive</a:t>
              </a:r>
              <a:endParaRPr lang="hu-HU" dirty="0"/>
            </a:p>
          </p:txBody>
        </p:sp>
        <p:sp>
          <p:nvSpPr>
            <p:cNvPr id="18" name="Téglalap 17"/>
            <p:cNvSpPr/>
            <p:nvPr/>
          </p:nvSpPr>
          <p:spPr>
            <a:xfrm>
              <a:off x="785786" y="2571745"/>
              <a:ext cx="1000132" cy="1214447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hu-HU" dirty="0" err="1" smtClean="0"/>
                <a:t>Internal</a:t>
              </a:r>
              <a:r>
                <a:rPr lang="hu-HU" dirty="0" smtClean="0"/>
                <a:t> RAID </a:t>
              </a:r>
              <a:r>
                <a:rPr lang="hu-HU" dirty="0" err="1" smtClean="0"/>
                <a:t>card</a:t>
              </a:r>
              <a:endParaRPr lang="hu-HU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5216107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RAID </a:t>
            </a:r>
            <a:r>
              <a:rPr lang="hu-HU" dirty="0" err="1" smtClean="0"/>
              <a:t>with</a:t>
            </a:r>
            <a:r>
              <a:rPr lang="hu-HU" dirty="0" smtClean="0"/>
              <a:t> </a:t>
            </a:r>
            <a:r>
              <a:rPr lang="hu-HU" dirty="0" err="1" smtClean="0"/>
              <a:t>extension</a:t>
            </a:r>
            <a:r>
              <a:rPr lang="hu-HU" dirty="0" smtClean="0"/>
              <a:t> </a:t>
            </a:r>
            <a:r>
              <a:rPr lang="hu-HU" dirty="0" err="1" smtClean="0"/>
              <a:t>box</a:t>
            </a:r>
            <a:endParaRPr lang="hu-HU" dirty="0"/>
          </a:p>
        </p:txBody>
      </p:sp>
      <p:sp>
        <p:nvSpPr>
          <p:cNvPr id="4" name="Téglalap 3"/>
          <p:cNvSpPr/>
          <p:nvPr/>
        </p:nvSpPr>
        <p:spPr>
          <a:xfrm>
            <a:off x="642910" y="4558328"/>
            <a:ext cx="7858180" cy="1928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hu-HU" sz="1400" dirty="0" smtClean="0"/>
              <a:t>RAID </a:t>
            </a:r>
            <a:r>
              <a:rPr lang="hu-HU" sz="1400" dirty="0" err="1" smtClean="0"/>
              <a:t>chassis</a:t>
            </a:r>
            <a:endParaRPr lang="hu-HU" sz="1400" dirty="0"/>
          </a:p>
        </p:txBody>
      </p:sp>
      <p:sp>
        <p:nvSpPr>
          <p:cNvPr id="5" name="Téglalap 4"/>
          <p:cNvSpPr/>
          <p:nvPr/>
        </p:nvSpPr>
        <p:spPr>
          <a:xfrm>
            <a:off x="642910" y="1700809"/>
            <a:ext cx="7858180" cy="2714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lang="hu-HU" sz="1400" dirty="0" smtClean="0"/>
              <a:t>Server </a:t>
            </a:r>
            <a:r>
              <a:rPr lang="hu-HU" sz="1400" dirty="0" err="1" smtClean="0"/>
              <a:t>chassis</a:t>
            </a:r>
            <a:endParaRPr lang="hu-HU" sz="1400" dirty="0"/>
          </a:p>
        </p:txBody>
      </p:sp>
      <p:sp>
        <p:nvSpPr>
          <p:cNvPr id="7" name="Téglalap 6"/>
          <p:cNvSpPr/>
          <p:nvPr/>
        </p:nvSpPr>
        <p:spPr>
          <a:xfrm>
            <a:off x="785786" y="3772511"/>
            <a:ext cx="6215106" cy="28575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600" dirty="0" err="1" smtClean="0"/>
              <a:t>Motherboard</a:t>
            </a:r>
            <a:endParaRPr lang="hu-HU" sz="1600" dirty="0"/>
          </a:p>
        </p:txBody>
      </p:sp>
      <p:sp>
        <p:nvSpPr>
          <p:cNvPr id="8" name="Téglalap 7"/>
          <p:cNvSpPr/>
          <p:nvPr/>
        </p:nvSpPr>
        <p:spPr>
          <a:xfrm>
            <a:off x="6143636" y="4701204"/>
            <a:ext cx="571504" cy="12315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hu-HU" dirty="0" err="1" smtClean="0"/>
              <a:t>Disk</a:t>
            </a:r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>
            <a:off x="5500694" y="4701204"/>
            <a:ext cx="571504" cy="12315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hu-HU" dirty="0" err="1" smtClean="0"/>
              <a:t>Disk</a:t>
            </a:r>
            <a:endParaRPr lang="hu-HU" dirty="0"/>
          </a:p>
        </p:txBody>
      </p:sp>
      <p:sp>
        <p:nvSpPr>
          <p:cNvPr id="10" name="Téglalap 9"/>
          <p:cNvSpPr/>
          <p:nvPr/>
        </p:nvSpPr>
        <p:spPr>
          <a:xfrm>
            <a:off x="4857752" y="4701204"/>
            <a:ext cx="571504" cy="12315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hu-HU" dirty="0" err="1" smtClean="0"/>
              <a:t>Disk</a:t>
            </a:r>
            <a:endParaRPr lang="hu-HU" dirty="0"/>
          </a:p>
        </p:txBody>
      </p:sp>
      <p:sp>
        <p:nvSpPr>
          <p:cNvPr id="11" name="Téglalap 10"/>
          <p:cNvSpPr/>
          <p:nvPr/>
        </p:nvSpPr>
        <p:spPr>
          <a:xfrm>
            <a:off x="4214810" y="4701204"/>
            <a:ext cx="571504" cy="12315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hu-HU" dirty="0" err="1" smtClean="0"/>
              <a:t>Disk</a:t>
            </a:r>
            <a:endParaRPr lang="hu-HU" dirty="0"/>
          </a:p>
        </p:txBody>
      </p:sp>
      <p:sp>
        <p:nvSpPr>
          <p:cNvPr id="12" name="Téglalap 11"/>
          <p:cNvSpPr/>
          <p:nvPr/>
        </p:nvSpPr>
        <p:spPr>
          <a:xfrm>
            <a:off x="3571868" y="4701204"/>
            <a:ext cx="571504" cy="12315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hu-HU" dirty="0" err="1" smtClean="0"/>
              <a:t>Disk</a:t>
            </a:r>
            <a:endParaRPr lang="hu-HU" dirty="0"/>
          </a:p>
        </p:txBody>
      </p:sp>
      <p:sp>
        <p:nvSpPr>
          <p:cNvPr id="13" name="Téglalap 12"/>
          <p:cNvSpPr/>
          <p:nvPr/>
        </p:nvSpPr>
        <p:spPr>
          <a:xfrm>
            <a:off x="2928926" y="4701204"/>
            <a:ext cx="571504" cy="12315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hu-HU" dirty="0" err="1" smtClean="0"/>
              <a:t>Disk</a:t>
            </a:r>
            <a:endParaRPr lang="hu-HU" dirty="0"/>
          </a:p>
        </p:txBody>
      </p:sp>
      <p:sp>
        <p:nvSpPr>
          <p:cNvPr id="14" name="Téglalap 13"/>
          <p:cNvSpPr/>
          <p:nvPr/>
        </p:nvSpPr>
        <p:spPr>
          <a:xfrm>
            <a:off x="2285984" y="4701204"/>
            <a:ext cx="571504" cy="12315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hu-HU" dirty="0" err="1" smtClean="0"/>
              <a:t>Disk</a:t>
            </a:r>
            <a:endParaRPr lang="hu-HU" dirty="0"/>
          </a:p>
        </p:txBody>
      </p:sp>
      <p:sp>
        <p:nvSpPr>
          <p:cNvPr id="15" name="Téglalap 14"/>
          <p:cNvSpPr/>
          <p:nvPr/>
        </p:nvSpPr>
        <p:spPr>
          <a:xfrm>
            <a:off x="1643042" y="4701204"/>
            <a:ext cx="571504" cy="12315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hu-HU" dirty="0" err="1" smtClean="0"/>
              <a:t>Disk</a:t>
            </a:r>
            <a:endParaRPr lang="hu-HU" dirty="0"/>
          </a:p>
        </p:txBody>
      </p:sp>
      <p:sp>
        <p:nvSpPr>
          <p:cNvPr id="16" name="Balra-felfelé nyíl 15"/>
          <p:cNvSpPr/>
          <p:nvPr/>
        </p:nvSpPr>
        <p:spPr>
          <a:xfrm rot="16200000">
            <a:off x="6143639" y="2629502"/>
            <a:ext cx="2643205" cy="1500198"/>
          </a:xfrm>
          <a:prstGeom prst="left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4× SAS</a:t>
            </a:r>
            <a:endParaRPr lang="hu-HU" dirty="0"/>
          </a:p>
        </p:txBody>
      </p:sp>
      <p:sp>
        <p:nvSpPr>
          <p:cNvPr id="17" name="Téglalap 16"/>
          <p:cNvSpPr/>
          <p:nvPr/>
        </p:nvSpPr>
        <p:spPr>
          <a:xfrm>
            <a:off x="4786314" y="1843685"/>
            <a:ext cx="1928826" cy="12144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RAID </a:t>
            </a:r>
            <a:r>
              <a:rPr lang="hu-HU" dirty="0" err="1" smtClean="0"/>
              <a:t>card</a:t>
            </a:r>
            <a:r>
              <a:rPr lang="hu-HU" dirty="0" smtClean="0"/>
              <a:t> w/ </a:t>
            </a:r>
            <a:r>
              <a:rPr lang="hu-HU" dirty="0" err="1" smtClean="0"/>
              <a:t>external</a:t>
            </a:r>
            <a:r>
              <a:rPr lang="hu-HU" dirty="0" smtClean="0"/>
              <a:t> </a:t>
            </a:r>
            <a:r>
              <a:rPr lang="hu-HU" dirty="0" err="1" smtClean="0"/>
              <a:t>ports</a:t>
            </a:r>
            <a:endParaRPr lang="hu-HU" dirty="0" smtClean="0"/>
          </a:p>
        </p:txBody>
      </p:sp>
      <p:sp>
        <p:nvSpPr>
          <p:cNvPr id="18" name="Téglalap 17"/>
          <p:cNvSpPr/>
          <p:nvPr/>
        </p:nvSpPr>
        <p:spPr>
          <a:xfrm>
            <a:off x="7236296" y="4701204"/>
            <a:ext cx="1121918" cy="16430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100" b="1" dirty="0" err="1" smtClean="0"/>
              <a:t>Enclosure</a:t>
            </a:r>
            <a:r>
              <a:rPr lang="hu-HU" sz="1100" b="1" dirty="0" smtClean="0"/>
              <a:t> Management </a:t>
            </a:r>
            <a:r>
              <a:rPr lang="hu-HU" sz="1100" b="1" dirty="0" err="1" smtClean="0"/>
              <a:t>Module</a:t>
            </a:r>
            <a:r>
              <a:rPr lang="hu-HU" sz="1100" b="1" dirty="0" smtClean="0"/>
              <a:t> (EMM)</a:t>
            </a:r>
          </a:p>
        </p:txBody>
      </p:sp>
      <p:sp>
        <p:nvSpPr>
          <p:cNvPr id="19" name="Téglalap 18"/>
          <p:cNvSpPr/>
          <p:nvPr/>
        </p:nvSpPr>
        <p:spPr>
          <a:xfrm>
            <a:off x="1619672" y="6004759"/>
            <a:ext cx="5904656" cy="2160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dirty="0" smtClean="0"/>
              <a:t>SATA/SAS </a:t>
            </a:r>
            <a:r>
              <a:rPr lang="hu-HU" sz="1400" dirty="0" err="1" smtClean="0"/>
              <a:t>Backplane</a:t>
            </a:r>
            <a:endParaRPr lang="hu-HU" sz="1400" dirty="0"/>
          </a:p>
        </p:txBody>
      </p:sp>
      <p:sp>
        <p:nvSpPr>
          <p:cNvPr id="20" name="Balra-jobbra nyíl 19"/>
          <p:cNvSpPr/>
          <p:nvPr/>
        </p:nvSpPr>
        <p:spPr>
          <a:xfrm rot="16200000">
            <a:off x="5393537" y="3032531"/>
            <a:ext cx="714380" cy="785818"/>
          </a:xfrm>
          <a:prstGeom prst="leftRightArrow">
            <a:avLst>
              <a:gd name="adj1" fmla="val 72857"/>
              <a:gd name="adj2" fmla="val 1685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hu-HU" sz="1100" b="1" dirty="0" smtClean="0"/>
              <a:t>PCI-e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4505195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7. Storage </a:t>
            </a:r>
            <a:r>
              <a:rPr lang="hu-HU" dirty="0" err="1" smtClean="0"/>
              <a:t>system</a:t>
            </a:r>
            <a:r>
              <a:rPr lang="hu-HU" dirty="0" smtClean="0"/>
              <a:t> software </a:t>
            </a:r>
            <a:r>
              <a:rPr lang="hu-HU" dirty="0" err="1" smtClean="0"/>
              <a:t>layers</a:t>
            </a:r>
            <a:endParaRPr lang="hu-HU" dirty="0"/>
          </a:p>
        </p:txBody>
      </p:sp>
      <p:sp>
        <p:nvSpPr>
          <p:cNvPr id="5" name="Szöveg hely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1352068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Software </a:t>
            </a:r>
            <a:r>
              <a:rPr lang="hu-HU" dirty="0" err="1" smtClean="0"/>
              <a:t>layers</a:t>
            </a:r>
            <a:endParaRPr lang="hu-HU" dirty="0"/>
          </a:p>
        </p:txBody>
      </p:sp>
      <p:sp>
        <p:nvSpPr>
          <p:cNvPr id="5" name="Téglalap 4"/>
          <p:cNvSpPr/>
          <p:nvPr/>
        </p:nvSpPr>
        <p:spPr>
          <a:xfrm>
            <a:off x="899592" y="6021288"/>
            <a:ext cx="2448272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dirty="0" err="1" smtClean="0"/>
              <a:t>Physical</a:t>
            </a:r>
            <a:r>
              <a:rPr lang="hu-HU" sz="1400" dirty="0" smtClean="0"/>
              <a:t> </a:t>
            </a:r>
            <a:r>
              <a:rPr lang="hu-HU" sz="1400" dirty="0" err="1" smtClean="0"/>
              <a:t>or</a:t>
            </a:r>
            <a:r>
              <a:rPr lang="hu-HU" sz="1400" dirty="0" smtClean="0"/>
              <a:t> </a:t>
            </a:r>
            <a:r>
              <a:rPr lang="hu-HU" sz="1400" dirty="0" err="1" smtClean="0"/>
              <a:t>virtual</a:t>
            </a:r>
            <a:r>
              <a:rPr lang="hu-HU" sz="1400" dirty="0" smtClean="0"/>
              <a:t> </a:t>
            </a:r>
            <a:br>
              <a:rPr lang="hu-HU" sz="1400" dirty="0" smtClean="0"/>
            </a:br>
            <a:r>
              <a:rPr lang="hu-HU" sz="1400" dirty="0" smtClean="0"/>
              <a:t>(HW RAID) </a:t>
            </a:r>
            <a:r>
              <a:rPr lang="hu-HU" sz="1400" dirty="0" err="1" smtClean="0"/>
              <a:t>disk</a:t>
            </a:r>
            <a:endParaRPr lang="hu-HU" sz="1400" dirty="0"/>
          </a:p>
        </p:txBody>
      </p:sp>
      <p:sp>
        <p:nvSpPr>
          <p:cNvPr id="6" name="Téglalap 5"/>
          <p:cNvSpPr/>
          <p:nvPr/>
        </p:nvSpPr>
        <p:spPr>
          <a:xfrm>
            <a:off x="899592" y="4941168"/>
            <a:ext cx="1152128" cy="576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err="1" smtClean="0"/>
              <a:t>Partition</a:t>
            </a:r>
            <a:endParaRPr lang="hu-HU" dirty="0"/>
          </a:p>
        </p:txBody>
      </p:sp>
      <p:sp>
        <p:nvSpPr>
          <p:cNvPr id="7" name="Téglalap 6"/>
          <p:cNvSpPr/>
          <p:nvPr/>
        </p:nvSpPr>
        <p:spPr>
          <a:xfrm>
            <a:off x="899592" y="3861048"/>
            <a:ext cx="115212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FS</a:t>
            </a:r>
            <a:endParaRPr lang="hu-HU" dirty="0"/>
          </a:p>
        </p:txBody>
      </p:sp>
      <p:sp>
        <p:nvSpPr>
          <p:cNvPr id="8" name="Téglalap 7"/>
          <p:cNvSpPr/>
          <p:nvPr/>
        </p:nvSpPr>
        <p:spPr>
          <a:xfrm>
            <a:off x="2195736" y="4941168"/>
            <a:ext cx="1152128" cy="576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err="1" smtClean="0"/>
              <a:t>Partition</a:t>
            </a:r>
            <a:endParaRPr lang="hu-HU" dirty="0"/>
          </a:p>
        </p:txBody>
      </p:sp>
      <p:sp>
        <p:nvSpPr>
          <p:cNvPr id="9" name="Téglalap 8"/>
          <p:cNvSpPr/>
          <p:nvPr/>
        </p:nvSpPr>
        <p:spPr>
          <a:xfrm>
            <a:off x="3491880" y="6021288"/>
            <a:ext cx="2376264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dirty="0" err="1" smtClean="0"/>
              <a:t>Physical</a:t>
            </a:r>
            <a:r>
              <a:rPr lang="hu-HU" sz="1400" dirty="0" smtClean="0"/>
              <a:t> </a:t>
            </a:r>
            <a:r>
              <a:rPr lang="hu-HU" sz="1400" dirty="0" err="1" smtClean="0"/>
              <a:t>or</a:t>
            </a:r>
            <a:r>
              <a:rPr lang="hu-HU" sz="1400" dirty="0" smtClean="0"/>
              <a:t> </a:t>
            </a:r>
            <a:r>
              <a:rPr lang="hu-HU" sz="1400" dirty="0" err="1" smtClean="0"/>
              <a:t>virtual</a:t>
            </a:r>
            <a:r>
              <a:rPr lang="hu-HU" sz="1400" dirty="0" smtClean="0"/>
              <a:t> </a:t>
            </a:r>
            <a:br>
              <a:rPr lang="hu-HU" sz="1400" dirty="0" smtClean="0"/>
            </a:br>
            <a:r>
              <a:rPr lang="hu-HU" sz="1400" dirty="0" smtClean="0"/>
              <a:t>(HW RAID) </a:t>
            </a:r>
            <a:r>
              <a:rPr lang="hu-HU" sz="1400" dirty="0" err="1" smtClean="0"/>
              <a:t>disk</a:t>
            </a:r>
            <a:endParaRPr lang="hu-HU" sz="1400" dirty="0"/>
          </a:p>
        </p:txBody>
      </p:sp>
      <p:sp>
        <p:nvSpPr>
          <p:cNvPr id="10" name="Téglalap 9"/>
          <p:cNvSpPr/>
          <p:nvPr/>
        </p:nvSpPr>
        <p:spPr>
          <a:xfrm>
            <a:off x="5940152" y="6021288"/>
            <a:ext cx="2376264" cy="5760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sz="1400" dirty="0" err="1" smtClean="0"/>
              <a:t>Physical</a:t>
            </a:r>
            <a:r>
              <a:rPr lang="hu-HU" sz="1400" dirty="0" smtClean="0"/>
              <a:t> </a:t>
            </a:r>
            <a:r>
              <a:rPr lang="hu-HU" sz="1400" dirty="0" err="1" smtClean="0"/>
              <a:t>or</a:t>
            </a:r>
            <a:r>
              <a:rPr lang="hu-HU" sz="1400" dirty="0" smtClean="0"/>
              <a:t> </a:t>
            </a:r>
            <a:r>
              <a:rPr lang="hu-HU" sz="1400" dirty="0" err="1" smtClean="0"/>
              <a:t>virtual</a:t>
            </a:r>
            <a:r>
              <a:rPr lang="hu-HU" sz="1400" dirty="0" smtClean="0"/>
              <a:t> </a:t>
            </a:r>
            <a:br>
              <a:rPr lang="hu-HU" sz="1400" dirty="0" smtClean="0"/>
            </a:br>
            <a:r>
              <a:rPr lang="hu-HU" sz="1400" dirty="0" smtClean="0"/>
              <a:t>(HW RAID) </a:t>
            </a:r>
            <a:r>
              <a:rPr lang="hu-HU" sz="1400" dirty="0" err="1" smtClean="0"/>
              <a:t>disk</a:t>
            </a:r>
            <a:endParaRPr lang="hu-HU" sz="1400" dirty="0"/>
          </a:p>
        </p:txBody>
      </p:sp>
      <p:sp>
        <p:nvSpPr>
          <p:cNvPr id="11" name="Téglalap 10"/>
          <p:cNvSpPr/>
          <p:nvPr/>
        </p:nvSpPr>
        <p:spPr>
          <a:xfrm>
            <a:off x="3491880" y="4941168"/>
            <a:ext cx="4824536" cy="5760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err="1" smtClean="0"/>
              <a:t>Volume</a:t>
            </a:r>
            <a:endParaRPr lang="hu-HU" dirty="0"/>
          </a:p>
        </p:txBody>
      </p:sp>
      <p:sp>
        <p:nvSpPr>
          <p:cNvPr id="12" name="Téglalap 11"/>
          <p:cNvSpPr/>
          <p:nvPr/>
        </p:nvSpPr>
        <p:spPr>
          <a:xfrm>
            <a:off x="2195736" y="3861048"/>
            <a:ext cx="1152128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FS</a:t>
            </a:r>
            <a:endParaRPr lang="hu-HU" dirty="0"/>
          </a:p>
        </p:txBody>
      </p:sp>
      <p:sp>
        <p:nvSpPr>
          <p:cNvPr id="13" name="Téglalap 12"/>
          <p:cNvSpPr/>
          <p:nvPr/>
        </p:nvSpPr>
        <p:spPr>
          <a:xfrm>
            <a:off x="3491880" y="3861048"/>
            <a:ext cx="4824536" cy="57606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File System</a:t>
            </a:r>
            <a:endParaRPr lang="hu-HU" dirty="0"/>
          </a:p>
        </p:txBody>
      </p:sp>
      <p:sp>
        <p:nvSpPr>
          <p:cNvPr id="14" name="Téglalap 13"/>
          <p:cNvSpPr/>
          <p:nvPr/>
        </p:nvSpPr>
        <p:spPr>
          <a:xfrm>
            <a:off x="899592" y="2780928"/>
            <a:ext cx="7416824" cy="5760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File API</a:t>
            </a:r>
            <a:endParaRPr lang="hu-HU" dirty="0"/>
          </a:p>
        </p:txBody>
      </p:sp>
      <p:sp>
        <p:nvSpPr>
          <p:cNvPr id="15" name="Téglalap 14"/>
          <p:cNvSpPr/>
          <p:nvPr/>
        </p:nvSpPr>
        <p:spPr>
          <a:xfrm>
            <a:off x="899592" y="1700808"/>
            <a:ext cx="2376264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err="1" smtClean="0"/>
              <a:t>Database</a:t>
            </a:r>
            <a:r>
              <a:rPr lang="hu-HU" dirty="0" smtClean="0"/>
              <a:t> Server</a:t>
            </a:r>
            <a:endParaRPr lang="hu-HU" dirty="0"/>
          </a:p>
        </p:txBody>
      </p:sp>
      <p:sp>
        <p:nvSpPr>
          <p:cNvPr id="16" name="Téglalap 15"/>
          <p:cNvSpPr/>
          <p:nvPr/>
        </p:nvSpPr>
        <p:spPr>
          <a:xfrm>
            <a:off x="3419872" y="1700808"/>
            <a:ext cx="2376264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File Server</a:t>
            </a:r>
            <a:endParaRPr lang="hu-HU" dirty="0"/>
          </a:p>
        </p:txBody>
      </p:sp>
      <p:sp>
        <p:nvSpPr>
          <p:cNvPr id="17" name="Téglalap 16"/>
          <p:cNvSpPr/>
          <p:nvPr/>
        </p:nvSpPr>
        <p:spPr>
          <a:xfrm>
            <a:off x="5940152" y="1700808"/>
            <a:ext cx="2376264" cy="5760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u-HU" dirty="0" smtClean="0"/>
              <a:t>Web Server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008409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Glossary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u-HU" dirty="0" err="1" smtClean="0"/>
              <a:t>Logical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endParaRPr lang="hu-HU" dirty="0" smtClean="0"/>
          </a:p>
          <a:p>
            <a:pPr lvl="1"/>
            <a:r>
              <a:rPr lang="hu-HU" dirty="0" smtClean="0"/>
              <a:t>Software </a:t>
            </a:r>
            <a:r>
              <a:rPr lang="hu-HU" dirty="0" err="1" smtClean="0"/>
              <a:t>solution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bundle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endParaRPr lang="hu-HU" dirty="0" smtClean="0"/>
          </a:p>
          <a:p>
            <a:pPr lvl="1"/>
            <a:r>
              <a:rPr lang="hu-HU" dirty="0" smtClean="0"/>
              <a:t>Software </a:t>
            </a:r>
            <a:r>
              <a:rPr lang="hu-HU" dirty="0" err="1" smtClean="0"/>
              <a:t>raid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redundant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endParaRPr lang="hu-HU" dirty="0" smtClean="0"/>
          </a:p>
          <a:p>
            <a:endParaRPr lang="hu-HU" dirty="0"/>
          </a:p>
          <a:p>
            <a:r>
              <a:rPr lang="hu-HU" dirty="0" err="1" smtClean="0"/>
              <a:t>Partition</a:t>
            </a:r>
            <a:endParaRPr lang="hu-HU" dirty="0" smtClean="0"/>
          </a:p>
          <a:p>
            <a:pPr lvl="1"/>
            <a:r>
              <a:rPr lang="hu-HU" dirty="0" smtClean="0"/>
              <a:t>A </a:t>
            </a:r>
            <a:r>
              <a:rPr lang="hu-HU" dirty="0" err="1" smtClean="0"/>
              <a:t>single</a:t>
            </a:r>
            <a:r>
              <a:rPr lang="hu-HU" dirty="0" smtClean="0"/>
              <a:t> </a:t>
            </a:r>
            <a:r>
              <a:rPr lang="hu-HU" dirty="0" err="1" smtClean="0"/>
              <a:t>physical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logical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r>
              <a:rPr lang="hu-HU" dirty="0" smtClean="0"/>
              <a:t> </a:t>
            </a:r>
            <a:r>
              <a:rPr lang="hu-HU" dirty="0" err="1" smtClean="0"/>
              <a:t>can</a:t>
            </a:r>
            <a:r>
              <a:rPr lang="hu-HU" dirty="0" smtClean="0"/>
              <a:t> be </a:t>
            </a:r>
            <a:r>
              <a:rPr lang="hu-HU" dirty="0" err="1" smtClean="0"/>
              <a:t>split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</a:t>
            </a:r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partitions</a:t>
            </a:r>
            <a:endParaRPr lang="hu-HU" dirty="0" smtClean="0"/>
          </a:p>
          <a:p>
            <a:pPr lvl="1"/>
            <a:r>
              <a:rPr lang="hu-HU" dirty="0" err="1" smtClean="0"/>
              <a:t>Multiple</a:t>
            </a:r>
            <a:r>
              <a:rPr lang="hu-HU" dirty="0" smtClean="0"/>
              <a:t> file </a:t>
            </a:r>
            <a:r>
              <a:rPr lang="hu-HU" dirty="0" err="1" smtClean="0"/>
              <a:t>systems</a:t>
            </a:r>
            <a:r>
              <a:rPr lang="hu-HU" dirty="0" smtClean="0"/>
              <a:t> per </a:t>
            </a:r>
            <a:r>
              <a:rPr lang="hu-HU" dirty="0" err="1" smtClean="0"/>
              <a:t>volume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File System</a:t>
            </a:r>
          </a:p>
          <a:p>
            <a:pPr lvl="1"/>
            <a:r>
              <a:rPr lang="hu-HU" dirty="0" err="1" smtClean="0"/>
              <a:t>Logical</a:t>
            </a:r>
            <a:r>
              <a:rPr lang="hu-HU" dirty="0" smtClean="0"/>
              <a:t> </a:t>
            </a:r>
            <a:r>
              <a:rPr lang="hu-HU" dirty="0" err="1" smtClean="0"/>
              <a:t>layout</a:t>
            </a:r>
            <a:r>
              <a:rPr lang="hu-HU" dirty="0" smtClean="0"/>
              <a:t> of </a:t>
            </a:r>
            <a:r>
              <a:rPr lang="hu-HU" dirty="0" err="1" smtClean="0"/>
              <a:t>directories</a:t>
            </a:r>
            <a:r>
              <a:rPr lang="hu-HU" dirty="0" smtClean="0"/>
              <a:t> and </a:t>
            </a:r>
            <a:r>
              <a:rPr lang="hu-HU" dirty="0" err="1" smtClean="0"/>
              <a:t>files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endParaRPr lang="hu-HU" dirty="0" smtClean="0"/>
          </a:p>
          <a:p>
            <a:pPr lvl="1"/>
            <a:r>
              <a:rPr lang="hu-HU" dirty="0" smtClean="0"/>
              <a:t>Over </a:t>
            </a:r>
            <a:r>
              <a:rPr lang="hu-HU" dirty="0" err="1" smtClean="0"/>
              <a:t>partitions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volumes</a:t>
            </a:r>
            <a:endParaRPr lang="hu-HU" dirty="0" smtClean="0"/>
          </a:p>
          <a:p>
            <a:pPr lvl="1"/>
            <a:r>
              <a:rPr lang="hu-HU" dirty="0" smtClean="0"/>
              <a:t>FAT32, ext4, NTFS, </a:t>
            </a:r>
            <a:r>
              <a:rPr lang="hu-HU" dirty="0" err="1" smtClean="0"/>
              <a:t>zfs</a:t>
            </a:r>
            <a:r>
              <a:rPr lang="hu-HU" dirty="0" smtClean="0"/>
              <a:t>, etc.</a:t>
            </a:r>
          </a:p>
          <a:p>
            <a:pPr lvl="1"/>
            <a:endParaRPr lang="hu-HU" dirty="0"/>
          </a:p>
          <a:p>
            <a:r>
              <a:rPr lang="hu-HU" dirty="0" smtClean="0"/>
              <a:t>File API</a:t>
            </a:r>
          </a:p>
          <a:p>
            <a:pPr lvl="1"/>
            <a:r>
              <a:rPr lang="hu-HU" dirty="0" err="1" smtClean="0"/>
              <a:t>Function</a:t>
            </a:r>
            <a:r>
              <a:rPr lang="hu-HU" dirty="0" smtClean="0"/>
              <a:t> </a:t>
            </a:r>
            <a:r>
              <a:rPr lang="hu-HU" dirty="0" err="1" smtClean="0"/>
              <a:t>library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handle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entire</a:t>
            </a:r>
            <a:r>
              <a:rPr lang="hu-HU" dirty="0" smtClean="0"/>
              <a:t> </a:t>
            </a:r>
            <a:r>
              <a:rPr lang="hu-HU" dirty="0" err="1" smtClean="0"/>
              <a:t>storage</a:t>
            </a:r>
            <a:r>
              <a:rPr lang="hu-HU" dirty="0" smtClean="0"/>
              <a:t> </a:t>
            </a:r>
            <a:r>
              <a:rPr lang="hu-HU" dirty="0" err="1" smtClean="0"/>
              <a:t>stack</a:t>
            </a:r>
            <a:endParaRPr lang="hu-HU" dirty="0" smtClean="0"/>
          </a:p>
          <a:p>
            <a:pPr lvl="1"/>
            <a:r>
              <a:rPr lang="hu-HU" dirty="0" err="1" smtClean="0"/>
              <a:t>Unifies</a:t>
            </a:r>
            <a:r>
              <a:rPr lang="hu-HU" dirty="0" smtClean="0"/>
              <a:t> </a:t>
            </a:r>
            <a:r>
              <a:rPr lang="hu-HU" dirty="0" err="1" smtClean="0"/>
              <a:t>variations</a:t>
            </a:r>
            <a:r>
              <a:rPr lang="hu-HU" dirty="0" smtClean="0"/>
              <a:t> </a:t>
            </a:r>
            <a:r>
              <a:rPr lang="hu-HU" dirty="0" err="1" smtClean="0"/>
              <a:t>in</a:t>
            </a:r>
            <a:r>
              <a:rPr lang="hu-HU" dirty="0" smtClean="0"/>
              <a:t> software/hardware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give</a:t>
            </a:r>
            <a:r>
              <a:rPr lang="hu-HU" dirty="0" smtClean="0"/>
              <a:t> </a:t>
            </a:r>
            <a:r>
              <a:rPr lang="hu-HU" dirty="0" err="1" smtClean="0"/>
              <a:t>abtract</a:t>
            </a:r>
            <a:r>
              <a:rPr lang="hu-HU" dirty="0" smtClean="0"/>
              <a:t>, </a:t>
            </a:r>
            <a:r>
              <a:rPr lang="hu-HU" dirty="0" err="1" smtClean="0"/>
              <a:t>unified</a:t>
            </a:r>
            <a:r>
              <a:rPr lang="hu-HU" dirty="0" smtClean="0"/>
              <a:t> </a:t>
            </a:r>
            <a:r>
              <a:rPr lang="hu-HU" dirty="0" err="1" smtClean="0"/>
              <a:t>view</a:t>
            </a:r>
            <a:r>
              <a:rPr lang="hu-HU" dirty="0" smtClean="0"/>
              <a:t> of file </a:t>
            </a:r>
            <a:r>
              <a:rPr lang="hu-HU" dirty="0" err="1" smtClean="0"/>
              <a:t>access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programmer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9199192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Redundant</a:t>
            </a:r>
            <a:r>
              <a:rPr lang="hu-HU" dirty="0" smtClean="0"/>
              <a:t> </a:t>
            </a:r>
            <a:r>
              <a:rPr lang="hu-HU" dirty="0" err="1" smtClean="0"/>
              <a:t>volumes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u-HU" dirty="0" smtClean="0"/>
              <a:t>Hardware RAID</a:t>
            </a:r>
          </a:p>
          <a:p>
            <a:pPr lvl="1"/>
            <a:r>
              <a:rPr lang="hu-HU" dirty="0" err="1" smtClean="0"/>
              <a:t>Expensive</a:t>
            </a:r>
            <a:r>
              <a:rPr lang="hu-HU" dirty="0" smtClean="0"/>
              <a:t>,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flexible</a:t>
            </a:r>
            <a:r>
              <a:rPr lang="hu-HU" dirty="0" smtClean="0"/>
              <a:t> </a:t>
            </a:r>
            <a:r>
              <a:rPr lang="hu-HU" dirty="0" err="1" smtClean="0"/>
              <a:t>enough</a:t>
            </a:r>
            <a:endParaRPr lang="hu-HU" dirty="0" smtClean="0"/>
          </a:p>
          <a:p>
            <a:r>
              <a:rPr lang="hu-HU" dirty="0" smtClean="0"/>
              <a:t>Software RAID</a:t>
            </a:r>
          </a:p>
          <a:p>
            <a:pPr lvl="1"/>
            <a:r>
              <a:rPr lang="hu-HU" dirty="0" err="1" smtClean="0"/>
              <a:t>Cheap</a:t>
            </a:r>
            <a:r>
              <a:rPr lang="hu-HU" dirty="0" smtClean="0"/>
              <a:t> </a:t>
            </a:r>
            <a:r>
              <a:rPr lang="hu-HU" dirty="0" err="1" smtClean="0"/>
              <a:t>imitation</a:t>
            </a:r>
            <a:r>
              <a:rPr lang="hu-HU" dirty="0" smtClean="0"/>
              <a:t> of hardware RAID</a:t>
            </a:r>
          </a:p>
          <a:p>
            <a:pPr lvl="1"/>
            <a:r>
              <a:rPr lang="hu-HU" dirty="0" err="1" smtClean="0"/>
              <a:t>Slow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smtClean="0"/>
              <a:t>Software </a:t>
            </a:r>
            <a:r>
              <a:rPr lang="hu-HU" dirty="0" err="1" smtClean="0"/>
              <a:t>solutions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replace</a:t>
            </a:r>
            <a:r>
              <a:rPr lang="hu-HU" dirty="0" smtClean="0"/>
              <a:t> </a:t>
            </a:r>
            <a:r>
              <a:rPr lang="hu-HU" dirty="0" err="1" smtClean="0"/>
              <a:t>raids</a:t>
            </a:r>
            <a:r>
              <a:rPr lang="hu-HU" dirty="0" smtClean="0"/>
              <a:t>?</a:t>
            </a:r>
          </a:p>
          <a:p>
            <a:pPr lvl="1"/>
            <a:r>
              <a:rPr lang="hu-HU" dirty="0" err="1" smtClean="0"/>
              <a:t>zvol</a:t>
            </a:r>
            <a:r>
              <a:rPr lang="hu-HU" dirty="0" smtClean="0"/>
              <a:t> (Sun, </a:t>
            </a:r>
            <a:r>
              <a:rPr lang="hu-HU" dirty="0" err="1" smtClean="0"/>
              <a:t>since</a:t>
            </a:r>
            <a:r>
              <a:rPr lang="hu-HU" dirty="0" smtClean="0"/>
              <a:t> 2005)</a:t>
            </a:r>
          </a:p>
          <a:p>
            <a:pPr lvl="1"/>
            <a:r>
              <a:rPr lang="hu-HU" dirty="0" smtClean="0"/>
              <a:t>Storage </a:t>
            </a:r>
            <a:r>
              <a:rPr lang="hu-HU" dirty="0" err="1" smtClean="0"/>
              <a:t>Spaces</a:t>
            </a:r>
            <a:r>
              <a:rPr lang="hu-HU" dirty="0" smtClean="0"/>
              <a:t> (Windows)</a:t>
            </a:r>
          </a:p>
          <a:p>
            <a:pPr lvl="1"/>
            <a:endParaRPr lang="hu-HU" dirty="0"/>
          </a:p>
          <a:p>
            <a:r>
              <a:rPr lang="hu-HU" dirty="0" smtClean="0"/>
              <a:t>Modern file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on</a:t>
            </a:r>
            <a:r>
              <a:rPr lang="hu-HU" dirty="0" smtClean="0"/>
              <a:t> top of </a:t>
            </a:r>
            <a:r>
              <a:rPr lang="hu-HU" dirty="0" err="1" smtClean="0"/>
              <a:t>redundant</a:t>
            </a:r>
            <a:r>
              <a:rPr lang="hu-HU" dirty="0" smtClean="0"/>
              <a:t> </a:t>
            </a:r>
            <a:r>
              <a:rPr lang="hu-HU" dirty="0" err="1" smtClean="0"/>
              <a:t>volumes</a:t>
            </a:r>
            <a:endParaRPr lang="hu-HU" dirty="0" smtClean="0"/>
          </a:p>
          <a:p>
            <a:pPr lvl="1"/>
            <a:r>
              <a:rPr lang="hu-HU" dirty="0" smtClean="0"/>
              <a:t>ZFS – </a:t>
            </a:r>
            <a:r>
              <a:rPr lang="hu-HU" dirty="0" err="1" smtClean="0"/>
              <a:t>Solaris</a:t>
            </a:r>
            <a:r>
              <a:rPr lang="hu-HU" dirty="0" smtClean="0"/>
              <a:t>, Linux</a:t>
            </a:r>
          </a:p>
          <a:p>
            <a:pPr lvl="1"/>
            <a:r>
              <a:rPr lang="hu-HU" dirty="0" smtClean="0"/>
              <a:t>BTRFS – Linux</a:t>
            </a:r>
          </a:p>
          <a:p>
            <a:pPr lvl="1"/>
            <a:r>
              <a:rPr lang="hu-HU" dirty="0" err="1" smtClean="0"/>
              <a:t>ReFS</a:t>
            </a:r>
            <a:r>
              <a:rPr lang="hu-HU" dirty="0" smtClean="0"/>
              <a:t> – Windows 2012 Server</a:t>
            </a:r>
          </a:p>
          <a:p>
            <a:pPr lvl="1"/>
            <a:r>
              <a:rPr lang="hu-HU" dirty="0" err="1" smtClean="0"/>
              <a:t>Tree-based</a:t>
            </a:r>
            <a:r>
              <a:rPr lang="hu-HU" dirty="0" smtClean="0"/>
              <a:t> file </a:t>
            </a:r>
            <a:r>
              <a:rPr lang="hu-HU" dirty="0" err="1" smtClean="0"/>
              <a:t>system</a:t>
            </a:r>
            <a:endParaRPr lang="hu-HU" dirty="0" smtClean="0"/>
          </a:p>
          <a:p>
            <a:pPr lvl="1"/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</a:t>
            </a:r>
            <a:r>
              <a:rPr lang="hu-HU" dirty="0" err="1" smtClean="0"/>
              <a:t>databases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325324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Redundant</a:t>
            </a:r>
            <a:r>
              <a:rPr lang="hu-HU" dirty="0" smtClean="0"/>
              <a:t> </a:t>
            </a:r>
            <a:r>
              <a:rPr lang="hu-HU" dirty="0" err="1" smtClean="0"/>
              <a:t>volumes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Fundamental</a:t>
            </a:r>
            <a:r>
              <a:rPr lang="hu-HU" dirty="0" smtClean="0"/>
              <a:t> unit: </a:t>
            </a:r>
            <a:r>
              <a:rPr lang="hu-HU" dirty="0" err="1" smtClean="0"/>
              <a:t>slab</a:t>
            </a:r>
            <a:endParaRPr lang="hu-HU" dirty="0" smtClean="0"/>
          </a:p>
          <a:p>
            <a:pPr lvl="1"/>
            <a:r>
              <a:rPr lang="hu-HU" dirty="0" err="1" smtClean="0"/>
              <a:t>Instead</a:t>
            </a:r>
            <a:r>
              <a:rPr lang="hu-HU" dirty="0" smtClean="0"/>
              <a:t> of </a:t>
            </a:r>
            <a:r>
              <a:rPr lang="hu-HU" dirty="0" err="1" smtClean="0"/>
              <a:t>small</a:t>
            </a:r>
            <a:r>
              <a:rPr lang="hu-HU" dirty="0" smtClean="0"/>
              <a:t> </a:t>
            </a:r>
            <a:r>
              <a:rPr lang="hu-HU" dirty="0" err="1" smtClean="0"/>
              <a:t>blocks</a:t>
            </a:r>
            <a:r>
              <a:rPr lang="hu-HU" dirty="0" smtClean="0"/>
              <a:t> (64 kB) </a:t>
            </a:r>
            <a:r>
              <a:rPr lang="hu-HU" dirty="0" err="1" smtClean="0"/>
              <a:t>use</a:t>
            </a:r>
            <a:r>
              <a:rPr lang="hu-HU" dirty="0" smtClean="0"/>
              <a:t> </a:t>
            </a:r>
            <a:r>
              <a:rPr lang="hu-HU" dirty="0" err="1" smtClean="0"/>
              <a:t>large</a:t>
            </a:r>
            <a:r>
              <a:rPr lang="hu-HU" dirty="0" smtClean="0"/>
              <a:t> </a:t>
            </a:r>
            <a:r>
              <a:rPr lang="hu-HU" dirty="0" err="1" smtClean="0"/>
              <a:t>slabs</a:t>
            </a:r>
            <a:r>
              <a:rPr lang="hu-HU" dirty="0" smtClean="0"/>
              <a:t> (128 MB)</a:t>
            </a:r>
          </a:p>
          <a:p>
            <a:pPr lvl="1"/>
            <a:r>
              <a:rPr lang="hu-HU" dirty="0" err="1" smtClean="0"/>
              <a:t>Mirrored</a:t>
            </a:r>
            <a:r>
              <a:rPr lang="hu-HU" dirty="0" smtClean="0"/>
              <a:t> </a:t>
            </a:r>
            <a:r>
              <a:rPr lang="hu-HU" dirty="0" err="1" smtClean="0"/>
              <a:t>or</a:t>
            </a:r>
            <a:r>
              <a:rPr lang="hu-HU" dirty="0" smtClean="0"/>
              <a:t> </a:t>
            </a:r>
            <a:r>
              <a:rPr lang="hu-HU" dirty="0" err="1" smtClean="0"/>
              <a:t>parity</a:t>
            </a:r>
            <a:r>
              <a:rPr lang="hu-HU" dirty="0" smtClean="0"/>
              <a:t> </a:t>
            </a:r>
            <a:r>
              <a:rPr lang="hu-HU" dirty="0" err="1" smtClean="0"/>
              <a:t>bits</a:t>
            </a:r>
            <a:r>
              <a:rPr lang="hu-HU" dirty="0" smtClean="0"/>
              <a:t> </a:t>
            </a:r>
            <a:r>
              <a:rPr lang="hu-HU" dirty="0" err="1" smtClean="0"/>
              <a:t>stored</a:t>
            </a:r>
            <a:endParaRPr lang="hu-HU" dirty="0"/>
          </a:p>
          <a:p>
            <a:r>
              <a:rPr lang="hu-HU" dirty="0" err="1" smtClean="0"/>
              <a:t>Support</a:t>
            </a:r>
            <a:r>
              <a:rPr lang="hu-HU" dirty="0" smtClean="0"/>
              <a:t> </a:t>
            </a:r>
            <a:r>
              <a:rPr lang="hu-HU" dirty="0" err="1" smtClean="0"/>
              <a:t>extraordinary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r>
              <a:rPr lang="hu-HU" dirty="0" smtClean="0"/>
              <a:t> </a:t>
            </a:r>
            <a:r>
              <a:rPr lang="hu-HU" dirty="0" err="1" smtClean="0"/>
              <a:t>sizes</a:t>
            </a:r>
            <a:r>
              <a:rPr lang="hu-HU" dirty="0" smtClean="0"/>
              <a:t> (</a:t>
            </a:r>
            <a:r>
              <a:rPr lang="hu-HU" dirty="0" err="1" smtClean="0"/>
              <a:t>zettabyte</a:t>
            </a:r>
            <a:r>
              <a:rPr lang="hu-HU" dirty="0"/>
              <a:t> </a:t>
            </a:r>
            <a:r>
              <a:rPr lang="hu-HU" dirty="0" smtClean="0"/>
              <a:t>10</a:t>
            </a:r>
            <a:r>
              <a:rPr lang="hu-HU" baseline="30000" dirty="0" smtClean="0"/>
              <a:t>21</a:t>
            </a:r>
            <a:r>
              <a:rPr lang="hu-HU" dirty="0" smtClean="0"/>
              <a:t>)</a:t>
            </a:r>
          </a:p>
          <a:p>
            <a:r>
              <a:rPr lang="hu-HU" dirty="0" smtClean="0"/>
              <a:t>File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provisioning</a:t>
            </a:r>
            <a:endParaRPr lang="hu-HU" dirty="0" smtClean="0"/>
          </a:p>
          <a:p>
            <a:pPr lvl="1"/>
            <a:r>
              <a:rPr lang="hu-HU" dirty="0" smtClean="0"/>
              <a:t>File </a:t>
            </a:r>
            <a:r>
              <a:rPr lang="hu-HU" dirty="0" err="1" smtClean="0"/>
              <a:t>system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 is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set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initialization</a:t>
            </a:r>
            <a:endParaRPr lang="hu-HU" dirty="0" smtClean="0"/>
          </a:p>
          <a:p>
            <a:pPr lvl="1"/>
            <a:r>
              <a:rPr lang="hu-HU" dirty="0" smtClean="0"/>
              <a:t>Add </a:t>
            </a:r>
            <a:r>
              <a:rPr lang="hu-HU" dirty="0" err="1" smtClean="0"/>
              <a:t>disks</a:t>
            </a:r>
            <a:r>
              <a:rPr lang="hu-HU" dirty="0" smtClean="0"/>
              <a:t> </a:t>
            </a:r>
            <a:r>
              <a:rPr lang="hu-HU" dirty="0" err="1" smtClean="0"/>
              <a:t>later</a:t>
            </a:r>
            <a:r>
              <a:rPr lang="hu-HU" dirty="0" smtClean="0"/>
              <a:t> </a:t>
            </a:r>
            <a:r>
              <a:rPr lang="hu-HU" dirty="0" err="1" smtClean="0"/>
              <a:t>when</a:t>
            </a:r>
            <a:r>
              <a:rPr lang="hu-HU" dirty="0" smtClean="0"/>
              <a:t> more </a:t>
            </a:r>
            <a:r>
              <a:rPr lang="hu-HU" dirty="0" err="1" smtClean="0"/>
              <a:t>space</a:t>
            </a:r>
            <a:r>
              <a:rPr lang="hu-HU" dirty="0" smtClean="0"/>
              <a:t> is </a:t>
            </a:r>
            <a:r>
              <a:rPr lang="hu-HU" dirty="0" err="1" smtClean="0"/>
              <a:t>needed</a:t>
            </a:r>
            <a:endParaRPr lang="hu-HU" dirty="0" smtClean="0"/>
          </a:p>
          <a:p>
            <a:pPr lvl="1"/>
            <a:r>
              <a:rPr lang="hu-HU" dirty="0" err="1" smtClean="0"/>
              <a:t>Do</a:t>
            </a:r>
            <a:r>
              <a:rPr lang="hu-HU" dirty="0" smtClean="0"/>
              <a:t> </a:t>
            </a:r>
            <a:r>
              <a:rPr lang="hu-HU" dirty="0" err="1" smtClean="0"/>
              <a:t>not</a:t>
            </a:r>
            <a:r>
              <a:rPr lang="hu-HU" dirty="0" smtClean="0"/>
              <a:t> </a:t>
            </a:r>
            <a:r>
              <a:rPr lang="hu-HU" dirty="0" err="1" smtClean="0"/>
              <a:t>require</a:t>
            </a:r>
            <a:r>
              <a:rPr lang="hu-HU" dirty="0" smtClean="0"/>
              <a:t> </a:t>
            </a:r>
            <a:r>
              <a:rPr lang="hu-HU" dirty="0" err="1" smtClean="0"/>
              <a:t>volume</a:t>
            </a:r>
            <a:r>
              <a:rPr lang="hu-HU" dirty="0" smtClean="0"/>
              <a:t> </a:t>
            </a:r>
            <a:r>
              <a:rPr lang="hu-HU" dirty="0" err="1" smtClean="0"/>
              <a:t>rebuild</a:t>
            </a:r>
            <a:endParaRPr lang="hu-HU" dirty="0" smtClean="0"/>
          </a:p>
          <a:p>
            <a:pPr lvl="1"/>
            <a:r>
              <a:rPr lang="hu-HU" dirty="0" err="1" smtClean="0"/>
              <a:t>Smallest</a:t>
            </a:r>
            <a:r>
              <a:rPr lang="hu-HU" dirty="0" smtClean="0"/>
              <a:t> </a:t>
            </a:r>
            <a:r>
              <a:rPr lang="hu-HU" dirty="0" err="1" smtClean="0"/>
              <a:t>disk’s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 is no </a:t>
            </a:r>
            <a:r>
              <a:rPr lang="hu-HU" dirty="0" err="1" smtClean="0"/>
              <a:t>longer</a:t>
            </a:r>
            <a:r>
              <a:rPr lang="hu-HU" dirty="0" smtClean="0"/>
              <a:t> a </a:t>
            </a:r>
            <a:r>
              <a:rPr lang="hu-HU" dirty="0" err="1" smtClean="0"/>
              <a:t>limitation</a:t>
            </a:r>
            <a:endParaRPr lang="hu-HU" dirty="0" smtClean="0"/>
          </a:p>
          <a:p>
            <a:r>
              <a:rPr lang="hu-HU" dirty="0" err="1" smtClean="0"/>
              <a:t>Scrubbing</a:t>
            </a:r>
            <a:endParaRPr lang="hu-HU" dirty="0" smtClean="0"/>
          </a:p>
          <a:p>
            <a:pPr lvl="1"/>
            <a:r>
              <a:rPr lang="hu-HU" dirty="0" err="1" smtClean="0"/>
              <a:t>Detect</a:t>
            </a:r>
            <a:r>
              <a:rPr lang="hu-HU" dirty="0" smtClean="0"/>
              <a:t>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error</a:t>
            </a:r>
            <a:r>
              <a:rPr lang="hu-HU" dirty="0" smtClean="0"/>
              <a:t> </a:t>
            </a:r>
            <a:r>
              <a:rPr lang="hu-HU" dirty="0" err="1" smtClean="0"/>
              <a:t>by</a:t>
            </a:r>
            <a:r>
              <a:rPr lang="hu-HU" dirty="0" smtClean="0"/>
              <a:t> </a:t>
            </a:r>
            <a:r>
              <a:rPr lang="hu-HU" dirty="0" err="1" smtClean="0"/>
              <a:t>background</a:t>
            </a:r>
            <a:r>
              <a:rPr lang="hu-HU" dirty="0" smtClean="0"/>
              <a:t> </a:t>
            </a:r>
            <a:r>
              <a:rPr lang="hu-HU" dirty="0" err="1" smtClean="0"/>
              <a:t>patrol</a:t>
            </a:r>
            <a:r>
              <a:rPr lang="hu-HU" dirty="0" smtClean="0"/>
              <a:t> </a:t>
            </a:r>
            <a:r>
              <a:rPr lang="hu-HU" dirty="0" err="1" smtClean="0"/>
              <a:t>process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7930466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Redundant</a:t>
            </a:r>
            <a:r>
              <a:rPr lang="hu-HU" dirty="0" smtClean="0"/>
              <a:t> </a:t>
            </a:r>
            <a:r>
              <a:rPr lang="hu-HU" dirty="0" err="1" smtClean="0"/>
              <a:t>volumes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 smtClean="0"/>
              <a:t>Redundant</a:t>
            </a:r>
            <a:r>
              <a:rPr lang="hu-HU" dirty="0" smtClean="0"/>
              <a:t> </a:t>
            </a:r>
            <a:r>
              <a:rPr lang="hu-HU" dirty="0" err="1" smtClean="0"/>
              <a:t>volumes</a:t>
            </a:r>
            <a:r>
              <a:rPr lang="hu-HU" dirty="0" smtClean="0"/>
              <a:t> </a:t>
            </a:r>
            <a:r>
              <a:rPr lang="hu-HU" dirty="0" err="1" smtClean="0"/>
              <a:t>are</a:t>
            </a:r>
            <a:r>
              <a:rPr lang="hu-HU" dirty="0" smtClean="0"/>
              <a:t> software </a:t>
            </a:r>
            <a:r>
              <a:rPr lang="hu-HU" dirty="0" err="1" smtClean="0"/>
              <a:t>solution</a:t>
            </a:r>
            <a:endParaRPr lang="hu-HU" dirty="0" smtClean="0"/>
          </a:p>
          <a:p>
            <a:pPr lvl="1"/>
            <a:r>
              <a:rPr lang="hu-HU" dirty="0" smtClean="0"/>
              <a:t>No </a:t>
            </a:r>
            <a:r>
              <a:rPr lang="hu-HU" dirty="0" err="1" smtClean="0"/>
              <a:t>dedicated</a:t>
            </a:r>
            <a:r>
              <a:rPr lang="hu-HU" dirty="0" smtClean="0"/>
              <a:t> </a:t>
            </a:r>
            <a:r>
              <a:rPr lang="hu-HU" dirty="0" err="1" smtClean="0"/>
              <a:t>non-volatile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r>
              <a:rPr lang="hu-HU" dirty="0" smtClean="0"/>
              <a:t> </a:t>
            </a:r>
            <a:r>
              <a:rPr lang="hu-HU" dirty="0" err="1" smtClean="0"/>
              <a:t>for</a:t>
            </a:r>
            <a:r>
              <a:rPr lang="hu-HU" dirty="0" smtClean="0"/>
              <a:t> cache</a:t>
            </a:r>
          </a:p>
          <a:p>
            <a:pPr lvl="1"/>
            <a:r>
              <a:rPr lang="hu-HU" dirty="0" err="1" smtClean="0"/>
              <a:t>Use</a:t>
            </a:r>
            <a:r>
              <a:rPr lang="hu-HU" dirty="0"/>
              <a:t> </a:t>
            </a:r>
            <a:r>
              <a:rPr lang="hu-HU" dirty="0" smtClean="0"/>
              <a:t>of </a:t>
            </a:r>
            <a:r>
              <a:rPr lang="hu-HU" dirty="0" err="1" smtClean="0"/>
              <a:t>SSDs</a:t>
            </a:r>
            <a:r>
              <a:rPr lang="hu-HU" dirty="0" smtClean="0"/>
              <a:t> is </a:t>
            </a:r>
            <a:r>
              <a:rPr lang="hu-HU" dirty="0" err="1" smtClean="0"/>
              <a:t>supported</a:t>
            </a:r>
            <a:endParaRPr lang="hu-HU" dirty="0" smtClean="0"/>
          </a:p>
          <a:p>
            <a:pPr lvl="1"/>
            <a:r>
              <a:rPr lang="hu-HU" dirty="0" err="1" smtClean="0"/>
              <a:t>Also</a:t>
            </a:r>
            <a:r>
              <a:rPr lang="hu-HU" dirty="0" smtClean="0"/>
              <a:t>: </a:t>
            </a:r>
            <a:r>
              <a:rPr lang="hu-HU" dirty="0" err="1" smtClean="0"/>
              <a:t>NVMe</a:t>
            </a:r>
            <a:r>
              <a:rPr lang="hu-HU" dirty="0" smtClean="0"/>
              <a:t> </a:t>
            </a:r>
            <a:r>
              <a:rPr lang="hu-HU" dirty="0" err="1" smtClean="0"/>
              <a:t>drives</a:t>
            </a:r>
            <a:r>
              <a:rPr lang="hu-HU" dirty="0" smtClean="0"/>
              <a:t>, </a:t>
            </a:r>
            <a:r>
              <a:rPr lang="hu-HU" dirty="0" err="1" smtClean="0"/>
              <a:t>Xpoint</a:t>
            </a:r>
            <a:r>
              <a:rPr lang="hu-HU" dirty="0" smtClean="0"/>
              <a:t> </a:t>
            </a:r>
            <a:r>
              <a:rPr lang="hu-HU" dirty="0" err="1" smtClean="0"/>
              <a:t>devices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volumes</a:t>
            </a:r>
            <a:endParaRPr lang="hu-HU" dirty="0" smtClean="0"/>
          </a:p>
          <a:p>
            <a:pPr lvl="1"/>
            <a:r>
              <a:rPr lang="hu-HU" dirty="0" err="1" smtClean="0"/>
              <a:t>Across</a:t>
            </a:r>
            <a:r>
              <a:rPr lang="hu-HU" dirty="0" smtClean="0"/>
              <a:t> servers</a:t>
            </a:r>
          </a:p>
          <a:p>
            <a:pPr lvl="1"/>
            <a:r>
              <a:rPr lang="hu-HU" dirty="0" err="1" smtClean="0"/>
              <a:t>Multiple</a:t>
            </a:r>
            <a:r>
              <a:rPr lang="hu-HU" dirty="0" smtClean="0"/>
              <a:t> </a:t>
            </a:r>
            <a:r>
              <a:rPr lang="hu-HU" dirty="0" err="1" smtClean="0"/>
              <a:t>copies</a:t>
            </a:r>
            <a:endParaRPr lang="hu-HU" dirty="0" smtClean="0"/>
          </a:p>
          <a:p>
            <a:pPr lvl="1"/>
            <a:r>
              <a:rPr lang="hu-HU" dirty="0" err="1" smtClean="0"/>
              <a:t>Higher</a:t>
            </a:r>
            <a:r>
              <a:rPr lang="hu-HU" dirty="0" smtClean="0"/>
              <a:t> </a:t>
            </a:r>
            <a:r>
              <a:rPr lang="hu-HU" dirty="0" err="1" smtClean="0"/>
              <a:t>availability</a:t>
            </a:r>
            <a:endParaRPr lang="hu-HU" dirty="0"/>
          </a:p>
          <a:p>
            <a:pPr lvl="1"/>
            <a:r>
              <a:rPr lang="hu-HU" dirty="0" smtClean="0"/>
              <a:t>Complex </a:t>
            </a:r>
            <a:r>
              <a:rPr lang="hu-HU" dirty="0" err="1" smtClean="0"/>
              <a:t>logic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maintain</a:t>
            </a:r>
            <a:r>
              <a:rPr lang="hu-HU" dirty="0" smtClean="0"/>
              <a:t> </a:t>
            </a:r>
            <a:r>
              <a:rPr lang="hu-HU" dirty="0" err="1" smtClean="0"/>
              <a:t>consistency</a:t>
            </a:r>
            <a:r>
              <a:rPr lang="hu-HU" dirty="0" smtClean="0"/>
              <a:t> </a:t>
            </a:r>
            <a:r>
              <a:rPr lang="hu-HU" dirty="0" err="1" smtClean="0"/>
              <a:t>among</a:t>
            </a:r>
            <a:r>
              <a:rPr lang="hu-HU" dirty="0" smtClean="0"/>
              <a:t> </a:t>
            </a:r>
            <a:r>
              <a:rPr lang="hu-HU" dirty="0" err="1" smtClean="0"/>
              <a:t>replicas</a:t>
            </a:r>
            <a:endParaRPr lang="hu-HU" dirty="0" smtClean="0"/>
          </a:p>
        </p:txBody>
      </p:sp>
    </p:spTree>
    <p:extLst>
      <p:ext uri="{BB962C8B-B14F-4D97-AF65-F5344CB8AC3E}">
        <p14:creationId xmlns:p14="http://schemas.microsoft.com/office/powerpoint/2010/main" val="15998945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 smtClean="0"/>
              <a:t>Distributed</a:t>
            </a:r>
            <a:r>
              <a:rPr lang="hu-HU" dirty="0" smtClean="0"/>
              <a:t> </a:t>
            </a:r>
            <a:r>
              <a:rPr lang="hu-HU" dirty="0" err="1" smtClean="0"/>
              <a:t>redundant</a:t>
            </a:r>
            <a:r>
              <a:rPr lang="hu-HU" dirty="0" smtClean="0"/>
              <a:t> </a:t>
            </a:r>
            <a:r>
              <a:rPr lang="hu-HU" dirty="0" err="1" smtClean="0"/>
              <a:t>volumes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smtClean="0"/>
              <a:t>GPFS (IBM)</a:t>
            </a:r>
          </a:p>
          <a:p>
            <a:r>
              <a:rPr lang="hu-HU" dirty="0" err="1" smtClean="0"/>
              <a:t>Lustre</a:t>
            </a:r>
            <a:endParaRPr lang="hu-HU" dirty="0" smtClean="0"/>
          </a:p>
          <a:p>
            <a:r>
              <a:rPr lang="hu-HU" dirty="0" err="1" smtClean="0"/>
              <a:t>Gluster</a:t>
            </a:r>
            <a:endParaRPr lang="hu-HU" dirty="0" smtClean="0"/>
          </a:p>
          <a:p>
            <a:r>
              <a:rPr lang="hu-HU" dirty="0" smtClean="0"/>
              <a:t>Storage </a:t>
            </a:r>
            <a:r>
              <a:rPr lang="hu-HU" dirty="0" err="1" smtClean="0"/>
              <a:t>Spaces</a:t>
            </a:r>
            <a:r>
              <a:rPr lang="hu-HU" dirty="0" smtClean="0"/>
              <a:t> </a:t>
            </a:r>
            <a:r>
              <a:rPr lang="hu-HU" dirty="0" err="1" smtClean="0"/>
              <a:t>Cluster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541732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smtClean="0"/>
              <a:t>File API: </a:t>
            </a:r>
            <a:r>
              <a:rPr lang="hu-HU" dirty="0" err="1" smtClean="0"/>
              <a:t>buffering</a:t>
            </a:r>
            <a:endParaRPr lang="hu-HU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 smtClean="0"/>
              <a:t>Buffered</a:t>
            </a:r>
            <a:endParaRPr lang="hu-HU" dirty="0" smtClean="0"/>
          </a:p>
          <a:p>
            <a:pPr lvl="1"/>
            <a:r>
              <a:rPr lang="hu-HU" dirty="0" err="1" smtClean="0"/>
              <a:t>When</a:t>
            </a:r>
            <a:r>
              <a:rPr lang="hu-HU" dirty="0" smtClean="0"/>
              <a:t> </a:t>
            </a:r>
            <a:r>
              <a:rPr lang="hu-HU" dirty="0" err="1" smtClean="0"/>
              <a:t>reading</a:t>
            </a:r>
            <a:r>
              <a:rPr lang="hu-HU" dirty="0" smtClean="0"/>
              <a:t> </a:t>
            </a:r>
            <a:r>
              <a:rPr lang="hu-HU" dirty="0" err="1" smtClean="0"/>
              <a:t>from</a:t>
            </a:r>
            <a:r>
              <a:rPr lang="hu-HU" dirty="0" smtClean="0"/>
              <a:t> </a:t>
            </a:r>
            <a:r>
              <a:rPr lang="hu-HU" dirty="0" err="1" smtClean="0"/>
              <a:t>the</a:t>
            </a:r>
            <a:r>
              <a:rPr lang="hu-HU" dirty="0" smtClean="0"/>
              <a:t> </a:t>
            </a:r>
            <a:r>
              <a:rPr lang="hu-HU" dirty="0" err="1" smtClean="0"/>
              <a:t>disks</a:t>
            </a:r>
            <a:r>
              <a:rPr lang="hu-HU" dirty="0" smtClean="0"/>
              <a:t>, </a:t>
            </a:r>
            <a:r>
              <a:rPr lang="hu-HU" dirty="0" err="1" smtClean="0"/>
              <a:t>data</a:t>
            </a:r>
            <a:r>
              <a:rPr lang="hu-HU" dirty="0" smtClean="0"/>
              <a:t> </a:t>
            </a:r>
            <a:r>
              <a:rPr lang="hu-HU" dirty="0" err="1" smtClean="0"/>
              <a:t>arrives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an </a:t>
            </a:r>
            <a:r>
              <a:rPr lang="hu-HU" dirty="0" err="1" smtClean="0"/>
              <a:t>intermediate</a:t>
            </a:r>
            <a:r>
              <a:rPr lang="hu-HU" dirty="0" smtClean="0"/>
              <a:t> </a:t>
            </a:r>
            <a:r>
              <a:rPr lang="hu-HU" dirty="0" err="1" smtClean="0"/>
              <a:t>buffer</a:t>
            </a:r>
            <a:r>
              <a:rPr lang="hu-HU" dirty="0" smtClean="0"/>
              <a:t> </a:t>
            </a:r>
            <a:r>
              <a:rPr lang="hu-HU" dirty="0" err="1" smtClean="0"/>
              <a:t>first</a:t>
            </a:r>
            <a:endParaRPr lang="hu-HU" dirty="0" smtClean="0"/>
          </a:p>
          <a:p>
            <a:pPr lvl="1"/>
            <a:r>
              <a:rPr lang="hu-HU" dirty="0" err="1" smtClean="0"/>
              <a:t>Need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</a:t>
            </a:r>
            <a:r>
              <a:rPr lang="hu-HU" dirty="0" err="1" smtClean="0"/>
              <a:t>copy</a:t>
            </a:r>
            <a:r>
              <a:rPr lang="hu-HU" dirty="0" smtClean="0"/>
              <a:t> </a:t>
            </a:r>
            <a:r>
              <a:rPr lang="hu-HU" dirty="0" err="1" smtClean="0"/>
              <a:t>necessary</a:t>
            </a:r>
            <a:r>
              <a:rPr lang="hu-HU" dirty="0" smtClean="0"/>
              <a:t> </a:t>
            </a:r>
            <a:r>
              <a:rPr lang="hu-HU" dirty="0" err="1" smtClean="0"/>
              <a:t>memory</a:t>
            </a:r>
            <a:r>
              <a:rPr lang="hu-HU" dirty="0" smtClean="0"/>
              <a:t> </a:t>
            </a:r>
            <a:r>
              <a:rPr lang="hu-HU" dirty="0" err="1" smtClean="0"/>
              <a:t>to</a:t>
            </a:r>
            <a:r>
              <a:rPr lang="hu-HU" dirty="0" smtClean="0"/>
              <a:t> program </a:t>
            </a:r>
            <a:r>
              <a:rPr lang="hu-HU" dirty="0" err="1" smtClean="0"/>
              <a:t>space</a:t>
            </a:r>
            <a:endParaRPr lang="hu-HU" dirty="0" smtClean="0"/>
          </a:p>
          <a:p>
            <a:pPr lvl="1"/>
            <a:r>
              <a:rPr lang="hu-HU" dirty="0" smtClean="0"/>
              <a:t>Read </a:t>
            </a:r>
            <a:r>
              <a:rPr lang="hu-HU" dirty="0" err="1" smtClean="0"/>
              <a:t>arbitrary</a:t>
            </a:r>
            <a:r>
              <a:rPr lang="hu-HU" dirty="0" smtClean="0"/>
              <a:t> </a:t>
            </a:r>
            <a:r>
              <a:rPr lang="hu-HU" dirty="0" err="1" smtClean="0"/>
              <a:t>number</a:t>
            </a:r>
            <a:r>
              <a:rPr lang="hu-HU" dirty="0" smtClean="0"/>
              <a:t> of </a:t>
            </a:r>
            <a:r>
              <a:rPr lang="hu-HU" dirty="0" err="1" smtClean="0"/>
              <a:t>bytes</a:t>
            </a:r>
            <a:r>
              <a:rPr lang="hu-HU" dirty="0" smtClean="0"/>
              <a:t> </a:t>
            </a:r>
            <a:r>
              <a:rPr lang="hu-HU" dirty="0" err="1" smtClean="0"/>
              <a:t>at</a:t>
            </a:r>
            <a:r>
              <a:rPr lang="hu-HU" dirty="0" smtClean="0"/>
              <a:t> </a:t>
            </a:r>
            <a:r>
              <a:rPr lang="hu-HU" dirty="0" err="1" smtClean="0"/>
              <a:t>arbitrary</a:t>
            </a:r>
            <a:r>
              <a:rPr lang="hu-HU" dirty="0" smtClean="0"/>
              <a:t> </a:t>
            </a:r>
            <a:r>
              <a:rPr lang="hu-HU" dirty="0" err="1" smtClean="0"/>
              <a:t>position</a:t>
            </a:r>
            <a:endParaRPr lang="hu-HU" dirty="0" smtClean="0"/>
          </a:p>
          <a:p>
            <a:pPr lvl="1"/>
            <a:endParaRPr lang="hu-HU" dirty="0"/>
          </a:p>
          <a:p>
            <a:r>
              <a:rPr lang="hu-HU" dirty="0" err="1" smtClean="0"/>
              <a:t>Unbuffered</a:t>
            </a:r>
            <a:endParaRPr lang="hu-HU" dirty="0" smtClean="0"/>
          </a:p>
          <a:p>
            <a:pPr lvl="1"/>
            <a:r>
              <a:rPr lang="hu-HU" dirty="0" smtClean="0"/>
              <a:t>Read </a:t>
            </a:r>
            <a:r>
              <a:rPr lang="hu-HU" dirty="0" err="1" smtClean="0"/>
              <a:t>disk</a:t>
            </a:r>
            <a:r>
              <a:rPr lang="hu-HU" dirty="0" smtClean="0"/>
              <a:t> </a:t>
            </a:r>
            <a:r>
              <a:rPr lang="hu-HU" dirty="0" err="1" smtClean="0"/>
              <a:t>directly</a:t>
            </a:r>
            <a:r>
              <a:rPr lang="hu-HU" dirty="0" smtClean="0"/>
              <a:t> </a:t>
            </a:r>
            <a:r>
              <a:rPr lang="hu-HU" dirty="0" err="1" smtClean="0"/>
              <a:t>into</a:t>
            </a:r>
            <a:r>
              <a:rPr lang="hu-HU" dirty="0" smtClean="0"/>
              <a:t> program </a:t>
            </a:r>
            <a:r>
              <a:rPr lang="hu-HU" dirty="0" err="1" smtClean="0"/>
              <a:t>memory</a:t>
            </a:r>
            <a:r>
              <a:rPr lang="hu-HU" dirty="0" smtClean="0"/>
              <a:t> </a:t>
            </a:r>
            <a:r>
              <a:rPr lang="hu-HU" dirty="0" err="1" smtClean="0"/>
              <a:t>space</a:t>
            </a:r>
            <a:endParaRPr lang="hu-HU" dirty="0" smtClean="0"/>
          </a:p>
          <a:p>
            <a:pPr lvl="1"/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multiples</a:t>
            </a:r>
            <a:r>
              <a:rPr lang="hu-HU" dirty="0" smtClean="0"/>
              <a:t> of </a:t>
            </a:r>
            <a:r>
              <a:rPr lang="hu-HU" dirty="0" err="1" smtClean="0"/>
              <a:t>block</a:t>
            </a:r>
            <a:r>
              <a:rPr lang="hu-HU" dirty="0" smtClean="0"/>
              <a:t> </a:t>
            </a:r>
            <a:r>
              <a:rPr lang="hu-HU" dirty="0" err="1" smtClean="0"/>
              <a:t>size</a:t>
            </a:r>
            <a:r>
              <a:rPr lang="hu-HU" dirty="0" smtClean="0"/>
              <a:t> (512 B, 4 kB)</a:t>
            </a:r>
          </a:p>
          <a:p>
            <a:pPr lvl="1"/>
            <a:r>
              <a:rPr lang="hu-HU" dirty="0" err="1" smtClean="0"/>
              <a:t>Only</a:t>
            </a:r>
            <a:r>
              <a:rPr lang="hu-HU" dirty="0" smtClean="0"/>
              <a:t> </a:t>
            </a:r>
            <a:r>
              <a:rPr lang="hu-HU" dirty="0" err="1" smtClean="0"/>
              <a:t>block-aligned</a:t>
            </a:r>
            <a:endParaRPr lang="hu-HU" dirty="0" smtClean="0"/>
          </a:p>
          <a:p>
            <a:pPr lvl="1"/>
            <a:r>
              <a:rPr lang="hu-HU" dirty="0" err="1" smtClean="0"/>
              <a:t>Much</a:t>
            </a:r>
            <a:r>
              <a:rPr lang="hu-HU" dirty="0" smtClean="0"/>
              <a:t> </a:t>
            </a:r>
            <a:r>
              <a:rPr lang="hu-HU" dirty="0" err="1" smtClean="0"/>
              <a:t>faster</a:t>
            </a:r>
            <a:r>
              <a:rPr lang="hu-HU" dirty="0" smtClean="0"/>
              <a:t> </a:t>
            </a:r>
            <a:r>
              <a:rPr lang="hu-HU" dirty="0" err="1" smtClean="0"/>
              <a:t>than</a:t>
            </a:r>
            <a:r>
              <a:rPr lang="hu-HU" dirty="0" smtClean="0"/>
              <a:t> </a:t>
            </a:r>
            <a:r>
              <a:rPr lang="hu-HU" dirty="0" err="1" smtClean="0"/>
              <a:t>buffered</a:t>
            </a:r>
            <a:r>
              <a:rPr lang="hu-HU" dirty="0" smtClean="0"/>
              <a:t> IO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10369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-té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é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15917</TotalTime>
  <Words>14691</Words>
  <Application>Microsoft Office PowerPoint</Application>
  <PresentationFormat>Diavetítés a képernyőre (4:3 oldalarány)</PresentationFormat>
  <Paragraphs>3535</Paragraphs>
  <Slides>329</Slides>
  <Notes>0</Notes>
  <HiddenSlides>0</HiddenSlides>
  <MMClips>0</MMClips>
  <ScaleCrop>false</ScaleCrop>
  <HeadingPairs>
    <vt:vector size="8" baseType="variant">
      <vt:variant>
        <vt:lpstr>Használt betűtípusok</vt:lpstr>
      </vt:variant>
      <vt:variant>
        <vt:i4>7</vt:i4>
      </vt:variant>
      <vt:variant>
        <vt:lpstr>Téma</vt:lpstr>
      </vt:variant>
      <vt:variant>
        <vt:i4>1</vt:i4>
      </vt:variant>
      <vt:variant>
        <vt:lpstr>Beágyazott OLE kiszolgálók</vt:lpstr>
      </vt:variant>
      <vt:variant>
        <vt:i4>1</vt:i4>
      </vt:variant>
      <vt:variant>
        <vt:lpstr>Diacímek</vt:lpstr>
      </vt:variant>
      <vt:variant>
        <vt:i4>329</vt:i4>
      </vt:variant>
    </vt:vector>
  </HeadingPairs>
  <TitlesOfParts>
    <vt:vector size="338" baseType="lpstr">
      <vt:lpstr>Arial</vt:lpstr>
      <vt:lpstr>Calibri</vt:lpstr>
      <vt:lpstr>Calibri Light</vt:lpstr>
      <vt:lpstr>Cambria Math</vt:lpstr>
      <vt:lpstr>Candara</vt:lpstr>
      <vt:lpstr>Consolas</vt:lpstr>
      <vt:lpstr>Wingdings</vt:lpstr>
      <vt:lpstr>Office Theme</vt:lpstr>
      <vt:lpstr>Equation</vt:lpstr>
      <vt:lpstr>Design and implementation of scientific databases </vt:lpstr>
      <vt:lpstr>Outline</vt:lpstr>
      <vt:lpstr>PowerPoint bemutató</vt:lpstr>
      <vt:lpstr>1. The Fourth Paradigm</vt:lpstr>
      <vt:lpstr>Evolution of the scientific method</vt:lpstr>
      <vt:lpstr>Evolution of the scientific method</vt:lpstr>
      <vt:lpstr>Evolution of the scientific method</vt:lpstr>
      <vt:lpstr>Modern scientific experiments</vt:lpstr>
      <vt:lpstr>Astrophysics</vt:lpstr>
      <vt:lpstr>Particle physics</vt:lpstr>
      <vt:lpstr>Biology and medicine</vt:lpstr>
      <vt:lpstr>Geology, meteorology, oceonography etc.</vt:lpstr>
      <vt:lpstr>2. Living in an exponential world</vt:lpstr>
      <vt:lpstr>Driving force: Moore’s law</vt:lpstr>
      <vt:lpstr>Exponential growth</vt:lpstr>
      <vt:lpstr>Exponential growth of databases</vt:lpstr>
      <vt:lpstr>Tractable algorithms</vt:lpstr>
      <vt:lpstr>Storage capacity of disks</vt:lpstr>
      <vt:lpstr>Reading a 1 TB disk</vt:lpstr>
      <vt:lpstr>Main limit:     Diszk = szalag = </vt:lpstr>
      <vt:lpstr>Jim Gray’s laws</vt:lpstr>
      <vt:lpstr>RDBMS: scale-up</vt:lpstr>
      <vt:lpstr>RDBMS: scale-out</vt:lpstr>
      <vt:lpstr>RDBMS: scale-out</vt:lpstr>
      <vt:lpstr>PowerPoint bemutató</vt:lpstr>
      <vt:lpstr>Big Data: The 3 Vs</vt:lpstr>
      <vt:lpstr>Relational Database Managements Systems</vt:lpstr>
      <vt:lpstr>Scientific databases</vt:lpstr>
      <vt:lpstr>Scientific data</vt:lpstr>
      <vt:lpstr>Scientific data warehouses</vt:lpstr>
      <vt:lpstr>3. Amdahl’s laws</vt:lpstr>
      <vt:lpstr>Necessity to parallelize</vt:lpstr>
      <vt:lpstr>Parallelizable problems</vt:lpstr>
      <vt:lpstr>Amdahl’s law of acceleration</vt:lpstr>
      <vt:lpstr>Example</vt:lpstr>
      <vt:lpstr>Amdahl number</vt:lpstr>
      <vt:lpstr>Typical Amdahl numbers</vt:lpstr>
      <vt:lpstr>4. High performance x64-based hardware</vt:lpstr>
      <vt:lpstr>x64-based server architectures</vt:lpstr>
      <vt:lpstr>Multi-CPU architectures</vt:lpstr>
      <vt:lpstr>Non-Uniform Memory Access (NUMA)</vt:lpstr>
      <vt:lpstr>Cache</vt:lpstr>
      <vt:lpstr>Cache variations</vt:lpstr>
      <vt:lpstr>Cache internals</vt:lpstr>
      <vt:lpstr>Cache flush policy</vt:lpstr>
      <vt:lpstr>Cache write policy</vt:lpstr>
      <vt:lpstr>Snoop filter</vt:lpstr>
      <vt:lpstr>Parallel processing architectures</vt:lpstr>
      <vt:lpstr>Graphics processors</vt:lpstr>
      <vt:lpstr>x64 system bus</vt:lpstr>
      <vt:lpstr>5. Storage systems</vt:lpstr>
      <vt:lpstr>Storage systems glossary</vt:lpstr>
      <vt:lpstr>DAS: directly attached storage</vt:lpstr>
      <vt:lpstr>NAS: network attached storage</vt:lpstr>
      <vt:lpstr>Data storage units</vt:lpstr>
      <vt:lpstr>Dynamic RAM</vt:lpstr>
      <vt:lpstr>Hard disks</vt:lpstr>
      <vt:lpstr>Hard disks</vt:lpstr>
      <vt:lpstr>Main parameters of disks</vt:lpstr>
      <vt:lpstr>Disk = tape = </vt:lpstr>
      <vt:lpstr>Failure of disks 1.</vt:lpstr>
      <vt:lpstr>Failure of disks</vt:lpstr>
      <vt:lpstr>Solid State Drives</vt:lpstr>
      <vt:lpstr>Interfaces and protocols</vt:lpstr>
      <vt:lpstr>Tape devices</vt:lpstr>
      <vt:lpstr>Optical devices</vt:lpstr>
      <vt:lpstr>6. Redundant disk systems</vt:lpstr>
      <vt:lpstr>Problems</vt:lpstr>
      <vt:lpstr>Glossary</vt:lpstr>
      <vt:lpstr>RAID</vt:lpstr>
      <vt:lpstr>RAID – faster data access</vt:lpstr>
      <vt:lpstr>RAID - redundancy</vt:lpstr>
      <vt:lpstr>RAID configurations: RAID 0</vt:lpstr>
      <vt:lpstr>RAID configurations: RAID 1</vt:lpstr>
      <vt:lpstr>Parity bits</vt:lpstr>
      <vt:lpstr>RAID configurations: RAID 5/6</vt:lpstr>
      <vt:lpstr>RAID kconfigurations: RAID n+0</vt:lpstr>
      <vt:lpstr>Writing RAID</vt:lpstr>
      <vt:lpstr>Reducing RAID write latency</vt:lpstr>
      <vt:lpstr>RAID write hole</vt:lpstr>
      <vt:lpstr>RAID systems for databases</vt:lpstr>
      <vt:lpstr>RAID operations: volume rebuild</vt:lpstr>
      <vt:lpstr>RAID operations: patrol reads</vt:lpstr>
      <vt:lpstr>Software RAID</vt:lpstr>
      <vt:lpstr>Hardware RAID</vt:lpstr>
      <vt:lpstr>Typical RAID problems 1</vt:lpstr>
      <vt:lpstr>Typical RAID problems 2</vt:lpstr>
      <vt:lpstr>Typical RAID problems 3</vt:lpstr>
      <vt:lpstr>Components of a RAID system</vt:lpstr>
      <vt:lpstr>RAID system with internal disks</vt:lpstr>
      <vt:lpstr>RAID with extension box</vt:lpstr>
      <vt:lpstr>7. Storage system software layers</vt:lpstr>
      <vt:lpstr>Software layers</vt:lpstr>
      <vt:lpstr>Glossary</vt:lpstr>
      <vt:lpstr>Redundant volumes</vt:lpstr>
      <vt:lpstr>Redundant volumes</vt:lpstr>
      <vt:lpstr>Redundant volumes</vt:lpstr>
      <vt:lpstr>Distributed redundant volumes</vt:lpstr>
      <vt:lpstr>File API: buffering</vt:lpstr>
      <vt:lpstr>File API: async</vt:lpstr>
      <vt:lpstr>8. Benchmarking</vt:lpstr>
      <vt:lpstr>Measuring IO performance</vt:lpstr>
      <vt:lpstr>What do want to optimize?</vt:lpstr>
      <vt:lpstr>What can we measure?</vt:lpstr>
      <vt:lpstr>Measurement method</vt:lpstr>
      <vt:lpstr>9. Networks</vt:lpstr>
      <vt:lpstr>Network physical layer</vt:lpstr>
      <vt:lpstr>Network software layers</vt:lpstr>
      <vt:lpstr>Local network</vt:lpstr>
      <vt:lpstr>Internet connection</vt:lpstr>
      <vt:lpstr>Dedicated network</vt:lpstr>
      <vt:lpstr>Problems with TCP/IP</vt:lpstr>
      <vt:lpstr>Traditional clusters and clouds</vt:lpstr>
      <vt:lpstr>Data intensive cloud</vt:lpstr>
      <vt:lpstr>Power consumption</vt:lpstr>
      <vt:lpstr>Further problems</vt:lpstr>
      <vt:lpstr>10. Databases</vt:lpstr>
      <vt:lpstr>Database Server</vt:lpstr>
      <vt:lpstr>Database server main operations</vt:lpstr>
      <vt:lpstr>Relational Database Management Systems (RDBMS)</vt:lpstr>
      <vt:lpstr>SQL</vt:lpstr>
      <vt:lpstr>Relational Data Model</vt:lpstr>
      <vt:lpstr>Relational algebra: tables with schema</vt:lpstr>
      <vt:lpstr>Relational algebra: product of tables</vt:lpstr>
      <vt:lpstr>Tables</vt:lpstr>
      <vt:lpstr>Contraints</vt:lpstr>
      <vt:lpstr>Primary key, foreign key</vt:lpstr>
      <vt:lpstr>11. Pysical Storage Schemes</vt:lpstr>
      <vt:lpstr>Fundamental problems of databases</vt:lpstr>
      <vt:lpstr>Physical data storage in SQL servers</vt:lpstr>
      <vt:lpstr>Units of physical data organization</vt:lpstr>
      <vt:lpstr>Database pages</vt:lpstr>
      <vt:lpstr>Logical data storage in SQL servers</vt:lpstr>
      <vt:lpstr>Special data pages</vt:lpstr>
      <vt:lpstr>Heap tables</vt:lpstr>
      <vt:lpstr>Primary key</vt:lpstr>
      <vt:lpstr>B-tree and B+-tree</vt:lpstr>
      <vt:lpstr>Table with clustered index</vt:lpstr>
      <vt:lpstr>Advantage of clustered index</vt:lpstr>
      <vt:lpstr>File groups and table layout</vt:lpstr>
      <vt:lpstr>Control over location of data</vt:lpstr>
      <vt:lpstr>Partitioned tables</vt:lpstr>
      <vt:lpstr>12. Indices</vt:lpstr>
      <vt:lpstr>Non-clustered indices</vt:lpstr>
      <vt:lpstr>Non clustered index storage</vt:lpstr>
      <vt:lpstr>Included columns</vt:lpstr>
      <vt:lpstr>Properties of indices</vt:lpstr>
      <vt:lpstr>Insert data into indexed table</vt:lpstr>
      <vt:lpstr>Index statistics</vt:lpstr>
      <vt:lpstr>Designing indices</vt:lpstr>
      <vt:lpstr>13. Physical operators</vt:lpstr>
      <vt:lpstr>Steps of SQL query processing</vt:lpstr>
      <vt:lpstr>Query plan example</vt:lpstr>
      <vt:lpstr>Table scan</vt:lpstr>
      <vt:lpstr>Sort</vt:lpstr>
      <vt:lpstr>(Clustered) index scan</vt:lpstr>
      <vt:lpstr>(Clustered) index seek</vt:lpstr>
      <vt:lpstr>Bookmark (key) lookup</vt:lpstr>
      <vt:lpstr>Logical join operations</vt:lpstr>
      <vt:lpstr>Additional logical join types</vt:lpstr>
      <vt:lpstr>Additional logical join types</vt:lpstr>
      <vt:lpstr>Additional join types</vt:lpstr>
      <vt:lpstr>Nested loop join</vt:lpstr>
      <vt:lpstr>Merge join</vt:lpstr>
      <vt:lpstr>Hash function</vt:lpstr>
      <vt:lpstr>Hash table</vt:lpstr>
      <vt:lpstr>Hash chains</vt:lpstr>
      <vt:lpstr>Hash match join</vt:lpstr>
      <vt:lpstr>Summary of table read operators</vt:lpstr>
      <vt:lpstr>Summary of join operators</vt:lpstr>
      <vt:lpstr>Aggregates</vt:lpstr>
      <vt:lpstr>An example: averaging</vt:lpstr>
      <vt:lpstr>Group by operations</vt:lpstr>
      <vt:lpstr>14. Query optimization</vt:lpstr>
      <vt:lpstr>The query optimization problem</vt:lpstr>
      <vt:lpstr>Manual query optimization</vt:lpstr>
      <vt:lpstr>Index selection</vt:lpstr>
      <vt:lpstr>15. Transactions</vt:lpstr>
      <vt:lpstr>Transaction</vt:lpstr>
      <vt:lpstr>Transaction example</vt:lpstr>
      <vt:lpstr>Transaction interferece</vt:lpstr>
      <vt:lpstr>Isolating transactions</vt:lpstr>
      <vt:lpstr>Phantom reads</vt:lpstr>
      <vt:lpstr>Standard isolation levels</vt:lpstr>
      <vt:lpstr>Comparison of isolation levels</vt:lpstr>
      <vt:lpstr>Locking and lock escalation</vt:lpstr>
      <vt:lpstr>Dead lock</vt:lpstr>
      <vt:lpstr>Unsuccessful transaction</vt:lpstr>
      <vt:lpstr>16. Backup and replication </vt:lpstr>
      <vt:lpstr>Back-up</vt:lpstr>
      <vt:lpstr>Transaction log</vt:lpstr>
      <vt:lpstr>Transaction log</vt:lpstr>
      <vt:lpstr>Recovery models</vt:lpstr>
      <vt:lpstr>Minimal logging</vt:lpstr>
      <vt:lpstr>Replication</vt:lpstr>
      <vt:lpstr>Database mirroring</vt:lpstr>
      <vt:lpstr>Fail-over clustering</vt:lpstr>
      <vt:lpstr>17. Data loading</vt:lpstr>
      <vt:lpstr>Jim Gray’s laws for data warehouse design</vt:lpstr>
      <vt:lpstr>Typical loading pipeline steps</vt:lpstr>
      <vt:lpstr>Scientific data formats</vt:lpstr>
      <vt:lpstr>Data loading</vt:lpstr>
      <vt:lpstr>Bulk data loading</vt:lpstr>
      <vt:lpstr>First steps of data loading</vt:lpstr>
      <vt:lpstr>Load into loader tables</vt:lpstr>
      <vt:lpstr>Postprocessing loader tables</vt:lpstr>
      <vt:lpstr>Copy to final tables</vt:lpstr>
      <vt:lpstr>Merge new data</vt:lpstr>
      <vt:lpstr>Best practices</vt:lpstr>
      <vt:lpstr>Best practices cont’d</vt:lpstr>
      <vt:lpstr>18. Meta data</vt:lpstr>
      <vt:lpstr>Metadata in data warehouses</vt:lpstr>
      <vt:lpstr>Meta data</vt:lpstr>
      <vt:lpstr>Ontology</vt:lpstr>
      <vt:lpstr>Structured ontologies</vt:lpstr>
      <vt:lpstr>Data provenance</vt:lpstr>
      <vt:lpstr>Meta data</vt:lpstr>
      <vt:lpstr>Semantic data systems</vt:lpstr>
      <vt:lpstr>Meta data in databases</vt:lpstr>
      <vt:lpstr>Data warehouse registry</vt:lpstr>
      <vt:lpstr>Data warehouse registry</vt:lpstr>
      <vt:lpstr>19. Multidimensional data</vt:lpstr>
      <vt:lpstr>Multidimensional datasets</vt:lpstr>
      <vt:lpstr>A few fundamental problems</vt:lpstr>
      <vt:lpstr>Fundamental problems cont’d</vt:lpstr>
      <vt:lpstr>Relational databases for point clouds</vt:lpstr>
      <vt:lpstr>K-dimensional indices</vt:lpstr>
      <vt:lpstr>K-dimensional indexing plan</vt:lpstr>
      <vt:lpstr>Space tessellation</vt:lpstr>
      <vt:lpstr>Grid</vt:lpstr>
      <vt:lpstr>Numbering a grid with Cantor’s method</vt:lpstr>
      <vt:lpstr>Z-ordering</vt:lpstr>
      <vt:lpstr>Morton coding</vt:lpstr>
      <vt:lpstr>Peano-Hilbert curve</vt:lpstr>
      <vt:lpstr>Quad-tree</vt:lpstr>
      <vt:lpstr>Octree</vt:lpstr>
      <vt:lpstr>Voronoi tessellation</vt:lpstr>
      <vt:lpstr>Voronoi and Delaunay</vt:lpstr>
      <vt:lpstr>kD-tree</vt:lpstr>
      <vt:lpstr>Spatial search</vt:lpstr>
      <vt:lpstr>K-nearest neighbor search</vt:lpstr>
      <vt:lpstr>K-nearest neighbor algorithm</vt:lpstr>
      <vt:lpstr>Classification</vt:lpstr>
      <vt:lpstr>Cluster finding</vt:lpstr>
      <vt:lpstr>Non-parametric regression</vt:lpstr>
      <vt:lpstr>Histogram computation</vt:lpstr>
      <vt:lpstr>Correlation functions</vt:lpstr>
      <vt:lpstr>Adaptive visualization</vt:lpstr>
      <vt:lpstr>Preconditioning spatial data for indexing</vt:lpstr>
      <vt:lpstr>Principal axis transformation</vt:lpstr>
      <vt:lpstr>20. Indexing the sphere</vt:lpstr>
      <vt:lpstr>Spherical indices</vt:lpstr>
      <vt:lpstr>Hierarchical Triangular Mesh (HTM)</vt:lpstr>
      <vt:lpstr>HTM properties</vt:lpstr>
      <vt:lpstr>Morton coding HTM trixels</vt:lpstr>
      <vt:lpstr>HEALPix</vt:lpstr>
      <vt:lpstr>Hierarchical structure of HEALPix</vt:lpstr>
      <vt:lpstr>21. GIS in MSSQL</vt:lpstr>
      <vt:lpstr>Spatial data in MS SQL Server</vt:lpstr>
      <vt:lpstr>Creating geometries</vt:lpstr>
      <vt:lpstr>Methods on geometry type</vt:lpstr>
      <vt:lpstr>Spatial queries using geometry</vt:lpstr>
      <vt:lpstr>MS SQL Server spatial index</vt:lpstr>
      <vt:lpstr>Tessellation</vt:lpstr>
      <vt:lpstr>Geography to geometry</vt:lpstr>
      <vt:lpstr>22. Advanced storage techniques</vt:lpstr>
      <vt:lpstr>Compressed databases</vt:lpstr>
      <vt:lpstr>ROW level compression</vt:lpstr>
      <vt:lpstr>PAGE level compression</vt:lpstr>
      <vt:lpstr>Partitioned tables</vt:lpstr>
      <vt:lpstr>Table and index partitioning</vt:lpstr>
      <vt:lpstr>Relational Database clusters</vt:lpstr>
      <vt:lpstr>Goals with distributed databases</vt:lpstr>
      <vt:lpstr>SkyQuery system: Mirror</vt:lpstr>
      <vt:lpstr>PanSTARRS: sharded database</vt:lpstr>
      <vt:lpstr>Column-store</vt:lpstr>
      <vt:lpstr>Column-store concept</vt:lpstr>
      <vt:lpstr>Tables and projections</vt:lpstr>
      <vt:lpstr>Join indices</vt:lpstr>
      <vt:lpstr>Column-store storage model</vt:lpstr>
      <vt:lpstr>I/O savings</vt:lpstr>
      <vt:lpstr>Column-store main disadvantage</vt:lpstr>
      <vt:lpstr>SQL Server column-store</vt:lpstr>
      <vt:lpstr>Cursors</vt:lpstr>
      <vt:lpstr>Address-continous storage</vt:lpstr>
      <vt:lpstr>23. RDBMS in the future</vt:lpstr>
      <vt:lpstr>Development directions</vt:lpstr>
      <vt:lpstr>Continuous scans</vt:lpstr>
      <vt:lpstr>Ferris Wheel</vt:lpstr>
      <vt:lpstr>Jim Gray’s two important laws</vt:lpstr>
      <vt:lpstr>Distributed RDBMS</vt:lpstr>
      <vt:lpstr>Problems with distributed databases</vt:lpstr>
      <vt:lpstr>Distributed read operations</vt:lpstr>
      <vt:lpstr>Distributed joins</vt:lpstr>
      <vt:lpstr>Distributed join ideas</vt:lpstr>
      <vt:lpstr>Distributed join ideas 2</vt:lpstr>
      <vt:lpstr>Distributed join ideas 3</vt:lpstr>
      <vt:lpstr>24. Array-stores</vt:lpstr>
      <vt:lpstr>Array data model</vt:lpstr>
      <vt:lpstr>Array in the relational model</vt:lpstr>
      <vt:lpstr>Array slicing and dicing</vt:lpstr>
      <vt:lpstr>Physical storage of arrays</vt:lpstr>
      <vt:lpstr>Querying array databases</vt:lpstr>
      <vt:lpstr>Aggregate function</vt:lpstr>
      <vt:lpstr>Kernel functions</vt:lpstr>
      <vt:lpstr>Kernel function implementation</vt:lpstr>
      <vt:lpstr>JIT kernel compilation</vt:lpstr>
      <vt:lpstr>rasdaman</vt:lpstr>
      <vt:lpstr>SciDB</vt:lpstr>
      <vt:lpstr>25. noSQL databases</vt:lpstr>
      <vt:lpstr>Inspiration: web 2.0</vt:lpstr>
      <vt:lpstr>Distributed systems</vt:lpstr>
      <vt:lpstr>noSQL (not only SQL)</vt:lpstr>
      <vt:lpstr>Two major fields of noSQL</vt:lpstr>
      <vt:lpstr>Hadoop</vt:lpstr>
      <vt:lpstr>Map/Reduce</vt:lpstr>
      <vt:lpstr>Map/Reduce pros and cons</vt:lpstr>
      <vt:lpstr>noSQL data models</vt:lpstr>
      <vt:lpstr>noSQL basics</vt:lpstr>
      <vt:lpstr>PowerPoint bemutató</vt:lpstr>
      <vt:lpstr>26. Consistency of distributed database</vt:lpstr>
      <vt:lpstr>Consistency</vt:lpstr>
      <vt:lpstr>Availability</vt:lpstr>
      <vt:lpstr>Partition tolerance</vt:lpstr>
      <vt:lpstr>CAP theorem</vt:lpstr>
      <vt:lpstr>Relaxing the transactional model</vt:lpstr>
      <vt:lpstr>BASE</vt:lpstr>
      <vt:lpstr>Conflict resolution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scientific databases</dc:title>
  <dc:creator>László Dobos</dc:creator>
  <cp:lastModifiedBy>László Dobos</cp:lastModifiedBy>
  <cp:revision>436</cp:revision>
  <dcterms:created xsi:type="dcterms:W3CDTF">2015-09-17T09:30:23Z</dcterms:created>
  <dcterms:modified xsi:type="dcterms:W3CDTF">2016-01-18T08:50:53Z</dcterms:modified>
</cp:coreProperties>
</file>